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0" r:id="rId4"/>
    <p:sldId id="264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6C15F8-A90F-4438-AF71-C9559855E8FA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168A8F-B391-4574-B317-5B28066A0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  <a:t>МАТЕМАТИКА</a:t>
            </a:r>
            <a:r>
              <a:rPr lang="sr-Cyrl-RS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Cyrl-RS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sr-Cyrl-RS" sz="2800" dirty="0" smtClean="0">
                <a:effectLst/>
                <a:latin typeface="Arial" pitchFamily="34" charset="0"/>
                <a:cs typeface="Arial" pitchFamily="34" charset="0"/>
              </a:rPr>
              <a:t>Други разред</a:t>
            </a: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5992"/>
            <a:ext cx="7772400" cy="2525319"/>
          </a:xfrm>
        </p:spPr>
        <p:txBody>
          <a:bodyPr>
            <a:normAutofit/>
          </a:bodyPr>
          <a:lstStyle/>
          <a:p>
            <a:pPr algn="ctr"/>
            <a:endParaRPr lang="sr-Cyrl-RS" sz="3200" b="1" dirty="0" smtClean="0"/>
          </a:p>
          <a:p>
            <a:pPr algn="ctr"/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ЈЕДНАЧИНЕ</a:t>
            </a:r>
          </a:p>
          <a:p>
            <a:pPr algn="ctr"/>
            <a:r>
              <a:rPr lang="sr-Cyrl-RS" sz="3200" b="1" dirty="0" smtClean="0">
                <a:latin typeface="Arial" pitchFamily="34" charset="0"/>
                <a:cs typeface="Arial" pitchFamily="34" charset="0"/>
              </a:rPr>
              <a:t>ОДРЕЂИВАЊЕ НЕПОЗНАТОГ УМАЊЕНИКА И УМАЊИОЦА</a:t>
            </a:r>
          </a:p>
          <a:p>
            <a:pPr algn="ctr"/>
            <a:endParaRPr lang="sr-Cyrl-RS" sz="3200" b="1" dirty="0" smtClean="0"/>
          </a:p>
          <a:p>
            <a:pPr algn="ctr"/>
            <a:endParaRPr lang="en-US" sz="3200" b="1" dirty="0"/>
          </a:p>
        </p:txBody>
      </p:sp>
      <p:pic>
        <p:nvPicPr>
          <p:cNvPr id="4" name="Picture 3" descr="x1082327790469349402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00042"/>
            <a:ext cx="1747840" cy="2005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71480"/>
            <a:ext cx="74295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Поновимо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!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1.задатак</a:t>
            </a:r>
            <a:r>
              <a:rPr lang="bs-Cyrl-BA" sz="2800" b="1" dirty="0" smtClean="0">
                <a:latin typeface="Arial" pitchFamily="34" charset="0"/>
                <a:cs typeface="Arial" pitchFamily="34" charset="0"/>
              </a:rPr>
              <a:t>: </a:t>
            </a:r>
            <a:endParaRPr lang="sr-Cyrl-RS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Cyrl-RS" sz="2800" u="sng" dirty="0" smtClean="0">
                <a:latin typeface="Arial" pitchFamily="34" charset="0"/>
                <a:cs typeface="Arial" pitchFamily="34" charset="0"/>
              </a:rPr>
              <a:t>– 5 = 11</a:t>
            </a:r>
          </a:p>
          <a:p>
            <a:pPr algn="ctr">
              <a:buNone/>
            </a:pPr>
            <a:endParaRPr lang="sr-Cyrl-R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Одређујемо непознати умањеник.</a:t>
            </a:r>
          </a:p>
          <a:p>
            <a:pPr algn="ctr">
              <a:buNone/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11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5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en-U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algn="ctr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</a:t>
            </a:r>
            <a:r>
              <a:rPr lang="bs-Cyrl-BA" sz="2800" dirty="0">
                <a:latin typeface="Arial" pitchFamily="34" charset="0"/>
                <a:cs typeface="Arial" pitchFamily="34" charset="0"/>
              </a:rPr>
              <a:t>: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– 5 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11</a:t>
            </a:r>
            <a:endParaRPr lang="sr-Cyrl-R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9RF6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643446"/>
            <a:ext cx="2138351" cy="2000264"/>
          </a:xfrm>
          <a:prstGeom prst="rect">
            <a:avLst/>
          </a:prstGeom>
        </p:spPr>
      </p:pic>
      <p:pic>
        <p:nvPicPr>
          <p:cNvPr id="5" name="Picture 4" descr="A9RF6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714356"/>
            <a:ext cx="1281095" cy="1198366"/>
          </a:xfrm>
          <a:prstGeom prst="rect">
            <a:avLst/>
          </a:prstGeom>
        </p:spPr>
      </p:pic>
      <p:pic>
        <p:nvPicPr>
          <p:cNvPr id="6" name="Picture 5" descr="A9RF6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143380"/>
            <a:ext cx="1281095" cy="1198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142984"/>
            <a:ext cx="7429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2. задатак:  </a:t>
            </a:r>
          </a:p>
          <a:p>
            <a:pPr>
              <a:buNone/>
            </a:pPr>
            <a:endParaRPr lang="sr-Cyrl-RS" sz="2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u="sng" dirty="0" smtClean="0">
                <a:latin typeface="Arial" pitchFamily="34" charset="0"/>
                <a:cs typeface="Arial" pitchFamily="34" charset="0"/>
              </a:rPr>
              <a:t>18 – </a:t>
            </a: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Cyrl-RS" sz="2800" u="sng" dirty="0" smtClean="0">
                <a:latin typeface="Arial" pitchFamily="34" charset="0"/>
                <a:cs typeface="Arial" pitchFamily="34" charset="0"/>
              </a:rPr>
              <a:t>= 12</a:t>
            </a:r>
          </a:p>
          <a:p>
            <a:pPr algn="ctr">
              <a:buNone/>
            </a:pPr>
            <a:endParaRPr lang="sr-Cyrl-RS" sz="28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Одређујемо непознати умањилац.</a:t>
            </a:r>
          </a:p>
          <a:p>
            <a:pPr algn="ctr">
              <a:buNone/>
            </a:pPr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18 – 12</a:t>
            </a:r>
          </a:p>
          <a:p>
            <a:pPr algn="ctr">
              <a:buNone/>
            </a:pPr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 = 6</a:t>
            </a:r>
          </a:p>
          <a:p>
            <a:pPr algn="ctr">
              <a:buNone/>
            </a:pP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Пр: 18 – 6 = 12</a:t>
            </a:r>
          </a:p>
          <a:p>
            <a:pPr algn="ctr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07_visibaba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4000504"/>
            <a:ext cx="2357454" cy="2428882"/>
          </a:xfrm>
          <a:prstGeom prst="rect">
            <a:avLst/>
          </a:prstGeom>
        </p:spPr>
      </p:pic>
      <p:pic>
        <p:nvPicPr>
          <p:cNvPr id="4" name="Picture 3" descr="07_visibaba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00042"/>
            <a:ext cx="2047879" cy="1857378"/>
          </a:xfrm>
          <a:prstGeom prst="rect">
            <a:avLst/>
          </a:prstGeom>
        </p:spPr>
      </p:pic>
      <p:pic>
        <p:nvPicPr>
          <p:cNvPr id="5" name="Picture 4" descr="07_visibaba5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857628"/>
            <a:ext cx="2047879" cy="1857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mitric\Desktop\matemat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0225"/>
            <a:ext cx="2466975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457200"/>
            <a:ext cx="8458200" cy="901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CS" sz="2800" b="1" dirty="0" smtClean="0"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ЈЕДНАЧИНЕ </a:t>
            </a:r>
          </a:p>
          <a:p>
            <a:pPr algn="ctr" eaLnBrk="1" hangingPunct="1">
              <a:defRPr/>
            </a:pPr>
            <a:r>
              <a:rPr lang="bs-Cyrl-BA" sz="2400" b="1" dirty="0" smtClean="0"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ОДРЕЂИВАЊЕ НЕПОЗНАТОГ УМАЊЕНИКА И УМАЊИОЦА</a:t>
            </a:r>
            <a:r>
              <a:rPr lang="sr-Cyrl-CS" sz="2400" b="1" dirty="0" smtClean="0"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r>
              <a:rPr lang="bs-Cyrl-BA" sz="2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Како рјешавамо текстуалне једначине?</a:t>
            </a:r>
          </a:p>
          <a:p>
            <a:pPr eaLnBrk="1" hangingPunct="1">
              <a:defRPr/>
            </a:pPr>
            <a:endParaRPr lang="bs-Cyrl-BA" sz="2800" b="1" dirty="0" smtClean="0">
              <a:solidFill>
                <a:srgbClr val="FF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bs-Cyrl-BA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Задатак пажљиво прочитамо,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bs-Cyrl-BA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Ако нам није јасно шта се тражи, прочитамо га још једном,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bs-Cyrl-BA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основу текста пишемо математички израз (ЈЕДНАЧИНУ),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bs-Cyrl-BA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Рјешавамо једначину,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bs-Cyrl-BA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Провјеравамо тачност рјешења,</a:t>
            </a:r>
          </a:p>
          <a:p>
            <a:pPr eaLnBrk="1" hangingPunct="1">
              <a:defRPr/>
            </a:pPr>
            <a:endParaRPr lang="bs-Cyrl-BA" sz="2400" b="1" dirty="0" smtClean="0"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bs-Cyrl-BA" sz="2400" b="1" dirty="0" smtClean="0">
                <a:solidFill>
                  <a:srgbClr val="C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Ако се у задатку налази питање, онда пишемо и одговор.</a:t>
            </a:r>
            <a:endParaRPr lang="en-US" sz="2400" b="1" dirty="0" smtClean="0">
              <a:solidFill>
                <a:srgbClr val="C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sr-Cyrl-CS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defRPr/>
            </a:pPr>
            <a:endParaRPr lang="sr-Cyrl-C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defRPr/>
            </a:pPr>
            <a:endParaRPr lang="sr-Cyrl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sr-Cyrl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sr-Cyrl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11351368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50099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3.Задатак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На жицу је слетјело јато ластавица. Када је 8 одлетјело, остало их је 5.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Колико је ласт</a:t>
            </a:r>
            <a:r>
              <a:rPr lang="sr-Latn-RS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вица слетјело на жи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цу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– 8 = 5</a:t>
            </a: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Х = 5 + 8</a:t>
            </a:r>
          </a:p>
          <a:p>
            <a:pPr algn="ctr"/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 = 13</a:t>
            </a: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Пр: 13 – 8 = 5</a:t>
            </a: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Одговор: На жицу  је слетјело 13 ластавица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sr-Cyrl-RS" dirty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AST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500570"/>
            <a:ext cx="1643074" cy="2143125"/>
          </a:xfrm>
          <a:prstGeom prst="rect">
            <a:avLst/>
          </a:prstGeom>
        </p:spPr>
      </p:pic>
      <p:pic>
        <p:nvPicPr>
          <p:cNvPr id="9" name="Picture 8" descr="LASTA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0"/>
            <a:ext cx="2214546" cy="1071546"/>
          </a:xfrm>
          <a:prstGeom prst="rect">
            <a:avLst/>
          </a:prstGeom>
        </p:spPr>
      </p:pic>
      <p:pic>
        <p:nvPicPr>
          <p:cNvPr id="10" name="Picture 9" descr="LASTA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2857496"/>
            <a:ext cx="1666867" cy="1571636"/>
          </a:xfrm>
          <a:prstGeom prst="rect">
            <a:avLst/>
          </a:prstGeom>
        </p:spPr>
      </p:pic>
      <p:pic>
        <p:nvPicPr>
          <p:cNvPr id="7" name="Picture 6" descr="LASTA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5286388"/>
            <a:ext cx="2214546" cy="1285884"/>
          </a:xfrm>
          <a:prstGeom prst="rect">
            <a:avLst/>
          </a:prstGeom>
        </p:spPr>
      </p:pic>
      <p:pic>
        <p:nvPicPr>
          <p:cNvPr id="8" name="Picture 7" descr="LASTA 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86644" y="2786058"/>
            <a:ext cx="1133484" cy="990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357166"/>
            <a:ext cx="81240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. Задатак</a:t>
            </a: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Наталија је убрала 16 љубичица. Колико је цвјетова дала баки, ако јој је остало 7 љубичица?</a:t>
            </a: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      16 – </a:t>
            </a:r>
            <a:r>
              <a:rPr lang="sr-Cyrl-R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= 7</a:t>
            </a:r>
          </a:p>
          <a:p>
            <a:pPr algn="ctr"/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Х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= 16 – 7</a:t>
            </a:r>
          </a:p>
          <a:p>
            <a:pPr algn="ctr"/>
            <a:r>
              <a:rPr lang="sr-Cyrl-RS" sz="28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 = 9</a:t>
            </a:r>
          </a:p>
          <a:p>
            <a:pPr algn="ctr"/>
            <a:r>
              <a:rPr lang="sr-Cyrl-RS" sz="2800" dirty="0" smtClean="0">
                <a:latin typeface="Arial" pitchFamily="34" charset="0"/>
                <a:cs typeface="Arial" pitchFamily="34" charset="0"/>
              </a:rPr>
              <a:t>Пр: 16 – 9 = 7</a:t>
            </a:r>
          </a:p>
          <a:p>
            <a:endParaRPr lang="sr-Cyrl-R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Одговор: Наталија је дала баки 9 љубичица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857760"/>
            <a:ext cx="709485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07_ljubicica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5572140"/>
            <a:ext cx="1285884" cy="642942"/>
          </a:xfrm>
          <a:prstGeom prst="rect">
            <a:avLst/>
          </a:prstGeom>
        </p:spPr>
      </p:pic>
      <p:pic>
        <p:nvPicPr>
          <p:cNvPr id="8" name="Picture 7" descr="07_ljubicica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5500702"/>
            <a:ext cx="1285884" cy="714380"/>
          </a:xfrm>
          <a:prstGeom prst="rect">
            <a:avLst/>
          </a:prstGeom>
        </p:spPr>
      </p:pic>
      <p:pic>
        <p:nvPicPr>
          <p:cNvPr id="9" name="Picture 8" descr="07_ljubicica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5500702"/>
            <a:ext cx="1285884" cy="714380"/>
          </a:xfrm>
          <a:prstGeom prst="rect">
            <a:avLst/>
          </a:prstGeom>
        </p:spPr>
      </p:pic>
      <p:pic>
        <p:nvPicPr>
          <p:cNvPr id="10" name="Picture 9" descr="07_ljubicica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5500702"/>
            <a:ext cx="1285884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14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500042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ЗАДАЦИ ЗА САМОСТАЛАН РАД:</a:t>
            </a: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Ријеши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једначине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X - 8 = 11,      17 - X = 9</a:t>
            </a: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Ако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неког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броја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одузме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ш број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3,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доби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ћеш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број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10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bs-Cyrl-B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Одреди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тај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број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!</a:t>
            </a: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latin typeface="Arial" pitchFamily="34" charset="0"/>
                <a:cs typeface="Arial" pitchFamily="34" charset="0"/>
              </a:rPr>
              <a:t>3.Јана је убрала 19 висибаба. Колико је дала Уни, ако јој је 10 остало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07_krokus14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714884"/>
            <a:ext cx="1357322" cy="1357322"/>
          </a:xfrm>
          <a:prstGeom prst="rect">
            <a:avLst/>
          </a:prstGeom>
        </p:spPr>
      </p:pic>
      <p:pic>
        <p:nvPicPr>
          <p:cNvPr id="6" name="Picture 5" descr="07_ljubicica4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4572008"/>
            <a:ext cx="1285884" cy="1714512"/>
          </a:xfrm>
          <a:prstGeom prst="rect">
            <a:avLst/>
          </a:prstGeom>
        </p:spPr>
      </p:pic>
      <p:pic>
        <p:nvPicPr>
          <p:cNvPr id="8" name="Picture 7" descr="07_tulipa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4429132"/>
            <a:ext cx="1123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252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МАТЕМАТИКА  Други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HP</cp:lastModifiedBy>
  <cp:revision>27</cp:revision>
  <dcterms:created xsi:type="dcterms:W3CDTF">2020-03-22T17:14:45Z</dcterms:created>
  <dcterms:modified xsi:type="dcterms:W3CDTF">2020-03-25T21:13:15Z</dcterms:modified>
</cp:coreProperties>
</file>