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4" r:id="rId19"/>
    <p:sldId id="276" r:id="rId20"/>
    <p:sldId id="275" r:id="rId21"/>
    <p:sldId id="273" r:id="rId22"/>
    <p:sldId id="277" r:id="rId23"/>
    <p:sldId id="279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07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16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88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5066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97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57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11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1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67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7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06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5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E19F-CE34-44B5-AA0F-B0B20820388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49BFC-6B4A-45E7-B217-BBDDC711E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0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0AB46-E1A8-4770-8EA6-D0E3B0D7E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2385" y="3501430"/>
            <a:ext cx="7766936" cy="1646302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MS Excel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69E1A4-3861-4520-AD16-D948F67D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79" y="514773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Вјежба</a:t>
            </a:r>
            <a:endParaRPr lang="en-US" sz="3600" dirty="0"/>
          </a:p>
        </p:txBody>
      </p:sp>
      <p:pic>
        <p:nvPicPr>
          <p:cNvPr id="1026" name="Picture 2" descr="Excel 365 najnovija verzija za 2020 - Besplatno preuzimanje i ...">
            <a:extLst>
              <a:ext uri="{FF2B5EF4-FFF2-40B4-BE49-F238E27FC236}">
                <a16:creationId xmlns:a16="http://schemas.microsoft.com/office/drawing/2014/main" xmlns="" id="{B94D9EDF-A931-4247-90AA-FBD2A08E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933" y="971573"/>
            <a:ext cx="3476491" cy="30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64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4701A2-4E2E-4F78-A774-5116F49F6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321759" y="682517"/>
            <a:ext cx="7744968" cy="468801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239409"/>
              <a:gd name="adj4" fmla="val -2151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Између колоне </a:t>
            </a:r>
            <a:r>
              <a:rPr lang="sr-Latn-RS" dirty="0"/>
              <a:t>B i C</a:t>
            </a:r>
            <a:r>
              <a:rPr lang="sr-Cyrl-RS" dirty="0"/>
              <a:t> додаћемо колону Баркод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CA181F1B-1600-42C3-9317-851C9B3CA4B9}"/>
              </a:ext>
            </a:extLst>
          </p:cNvPr>
          <p:cNvSpPr/>
          <p:nvPr/>
        </p:nvSpPr>
        <p:spPr>
          <a:xfrm>
            <a:off x="9066727" y="2696710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-82746"/>
              <a:gd name="adj4" fmla="val -1934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Између колоне </a:t>
            </a:r>
            <a:r>
              <a:rPr lang="sr-Latn-RS" dirty="0"/>
              <a:t>C i D</a:t>
            </a:r>
            <a:r>
              <a:rPr lang="sr-Cyrl-RS" dirty="0"/>
              <a:t> додаћемо колону ПДВ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951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068115-9991-42AD-8CD9-985D0532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016"/>
          <a:stretch/>
        </p:blipFill>
        <p:spPr>
          <a:xfrm>
            <a:off x="1331060" y="662153"/>
            <a:ext cx="7744968" cy="4693678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215980"/>
              <a:gd name="adj4" fmla="val -2032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Селектујемо колону </a:t>
            </a:r>
            <a:r>
              <a:rPr lang="sr-Latn-RS" dirty="0"/>
              <a:t>C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CA181F1B-1600-42C3-9317-851C9B3CA4B9}"/>
              </a:ext>
            </a:extLst>
          </p:cNvPr>
          <p:cNvSpPr/>
          <p:nvPr/>
        </p:nvSpPr>
        <p:spPr>
          <a:xfrm>
            <a:off x="9066727" y="2696710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159358"/>
              <a:gd name="adj4" fmla="val -1866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Insert/ </a:t>
            </a:r>
            <a:r>
              <a:rPr lang="sr-Cyrl-RS" dirty="0"/>
              <a:t>Уметни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274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2AF36E-EBCF-4357-8BEA-376A6F92B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639"/>
          <a:stretch/>
        </p:blipFill>
        <p:spPr>
          <a:xfrm>
            <a:off x="1312807" y="667122"/>
            <a:ext cx="7744968" cy="4633834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235505"/>
              <a:gd name="adj4" fmla="val -2036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Додали  смо колону Баркода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CA181F1B-1600-42C3-9317-851C9B3CA4B9}"/>
              </a:ext>
            </a:extLst>
          </p:cNvPr>
          <p:cNvSpPr/>
          <p:nvPr/>
        </p:nvSpPr>
        <p:spPr>
          <a:xfrm>
            <a:off x="9066727" y="2019382"/>
            <a:ext cx="3030828" cy="659625"/>
          </a:xfrm>
          <a:prstGeom prst="borderCallout1">
            <a:avLst>
              <a:gd name="adj1" fmla="val 57799"/>
              <a:gd name="adj2" fmla="val -684"/>
              <a:gd name="adj3" fmla="val 38306"/>
              <a:gd name="adj4" fmla="val -1560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Додали смо колону ПДВ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40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C97C02-3EDD-44E6-BCAC-3BEE341DB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639"/>
          <a:stretch/>
        </p:blipFill>
        <p:spPr>
          <a:xfrm>
            <a:off x="1304530" y="664957"/>
            <a:ext cx="7742483" cy="475488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30750"/>
              <a:gd name="adj4" fmla="val -166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Колону Баркода смо форматирали као број без децималних мјеста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249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77E2B4-2375-4468-A1B9-82E0DFF7F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391"/>
          <a:stretch/>
        </p:blipFill>
        <p:spPr>
          <a:xfrm>
            <a:off x="1306963" y="669761"/>
            <a:ext cx="7744968" cy="467868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30750"/>
              <a:gd name="adj4" fmla="val -166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Колону ПДв смо форматирали као процентуални податак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4531CB-B18C-4C5A-81C0-671495B59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639"/>
          <a:stretch/>
        </p:blipFill>
        <p:spPr>
          <a:xfrm>
            <a:off x="1390918" y="631407"/>
            <a:ext cx="7590549" cy="475488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38844"/>
              <a:gd name="adj4" fmla="val -97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Сада наша табела изгледа овако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52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60985-8A6A-4513-9237-80520A221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801"/>
          <a:stretch/>
        </p:blipFill>
        <p:spPr>
          <a:xfrm>
            <a:off x="1266910" y="635358"/>
            <a:ext cx="7778596" cy="4748011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8712"/>
              <a:gd name="adj4" fmla="val -1483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Поравнали смо податке у средину у  колони ПДВ и Количина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9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ED3D0-DD70-49F6-A0AF-7180E247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198DD-5201-4BE2-B496-2B905885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Printer HP Štampač Skener 2620 WI-FI Besplatna dostava ...">
            <a:extLst>
              <a:ext uri="{FF2B5EF4-FFF2-40B4-BE49-F238E27FC236}">
                <a16:creationId xmlns:a16="http://schemas.microsoft.com/office/drawing/2014/main" xmlns="" id="{81D5CEB2-2805-4564-A92E-3D0C8056D2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D0CB34-67FF-4DB2-B0E0-8FC5F0C40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443" t="14442" r="2606" b="8869"/>
          <a:stretch/>
        </p:blipFill>
        <p:spPr>
          <a:xfrm>
            <a:off x="1416676" y="648236"/>
            <a:ext cx="7431110" cy="5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72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1E83DC-3F76-4A96-A488-8CFB64D3B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016"/>
          <a:stretch/>
        </p:blipFill>
        <p:spPr>
          <a:xfrm>
            <a:off x="1334535" y="609600"/>
            <a:ext cx="7659786" cy="4735132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34257"/>
              <a:gd name="adj2" fmla="val 3565"/>
              <a:gd name="adj3" fmla="val 33205"/>
              <a:gd name="adj4" fmla="val -1148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Селектујемо  наше податке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24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30750"/>
              <a:gd name="adj4" fmla="val -166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Картица Ивица </a:t>
            </a:r>
            <a:r>
              <a:rPr lang="sr-Latn-RS" dirty="0"/>
              <a:t>(Borders)</a:t>
            </a:r>
          </a:p>
          <a:p>
            <a:pPr algn="ctr"/>
            <a:r>
              <a:rPr lang="sr-Cyrl-RS" dirty="0"/>
              <a:t>Омогућава додавање оквира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B80787-CD0A-4544-B850-3C68A520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828"/>
          <a:stretch/>
        </p:blipFill>
        <p:spPr>
          <a:xfrm>
            <a:off x="1249249" y="609599"/>
            <a:ext cx="7791719" cy="48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89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47C83-52FD-4CD7-AE54-41F62588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 поновимо: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992F33-0C86-4C65-8AF2-BA0B874C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30" y="1722708"/>
            <a:ext cx="9290914" cy="3880773"/>
          </a:xfrm>
        </p:spPr>
        <p:txBody>
          <a:bodyPr>
            <a:noAutofit/>
          </a:bodyPr>
          <a:lstStyle/>
          <a:p>
            <a:r>
              <a:rPr lang="sr-Latn-RS" sz="2400" dirty="0"/>
              <a:t>MS  Excel</a:t>
            </a:r>
            <a:r>
              <a:rPr lang="sr-Cyrl-RS" sz="2400" dirty="0"/>
              <a:t> је програм за табеларне и унакрсне прорачуне.</a:t>
            </a:r>
          </a:p>
          <a:p>
            <a:r>
              <a:rPr lang="sr-Cyrl-RS" sz="2400" dirty="0"/>
              <a:t>Датотека настала у програму </a:t>
            </a:r>
            <a:r>
              <a:rPr lang="sr-Latn-RS" sz="2400" dirty="0"/>
              <a:t>MS  Excel</a:t>
            </a:r>
            <a:r>
              <a:rPr lang="sr-Cyrl-RS" sz="2400" dirty="0"/>
              <a:t>  назива се радна свеска и има наставак .</a:t>
            </a:r>
            <a:r>
              <a:rPr lang="sr-Latn-RS" sz="2400" dirty="0"/>
              <a:t>xlsx </a:t>
            </a:r>
            <a:r>
              <a:rPr lang="sr-Cyrl-RS" sz="2400" dirty="0"/>
              <a:t> у новијим верзијама,а у старијим </a:t>
            </a:r>
            <a:r>
              <a:rPr lang="sr-Latn-RS" sz="2400" dirty="0"/>
              <a:t>.xls</a:t>
            </a:r>
            <a:r>
              <a:rPr lang="sr-Cyrl-RS" sz="2400" dirty="0"/>
              <a:t>.</a:t>
            </a:r>
          </a:p>
          <a:p>
            <a:r>
              <a:rPr lang="sr-Cyrl-RS" sz="2400" dirty="0"/>
              <a:t>Радни лист је саставни елемент радне свеске,који служи за унос,обраду и организовању података.</a:t>
            </a:r>
          </a:p>
          <a:p>
            <a:r>
              <a:rPr lang="sr-Cyrl-RS" sz="2400" dirty="0"/>
              <a:t>Радни лист се састоји од ћелија.</a:t>
            </a:r>
          </a:p>
          <a:p>
            <a:r>
              <a:rPr lang="sr-Cyrl-RS" sz="2400" dirty="0"/>
              <a:t>Ћелија представља пресјек реда и колоне.</a:t>
            </a:r>
          </a:p>
          <a:p>
            <a:r>
              <a:rPr lang="sr-Cyrl-RS" sz="2400" dirty="0"/>
              <a:t>Свака ћелија има јединствену адресу ,коју чине ознака колоне и број реда.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6660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AEA374-CF55-4EF4-9872-76C9A0CF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316855" y="661852"/>
            <a:ext cx="7724114" cy="4695759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54351"/>
              <a:gd name="adj4" fmla="val -914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Сада наша табела изгледа овако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843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4AB61-8138-4B2F-B5DB-E29B7A6A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774CA-31AC-4B4D-B3D5-47812103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CD51FF-6F5A-40CD-A2A0-37AE5B54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549" t="15571" r="2606" b="8868"/>
          <a:stretch/>
        </p:blipFill>
        <p:spPr>
          <a:xfrm>
            <a:off x="1442434" y="816638"/>
            <a:ext cx="7418231" cy="51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607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30750"/>
              <a:gd name="adj4" fmla="val -166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Попунићемо  позадину одређених ћелија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1F8FC2-B8A7-4091-A695-5CAE9415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451"/>
          <a:stretch/>
        </p:blipFill>
        <p:spPr>
          <a:xfrm>
            <a:off x="1223493" y="619861"/>
            <a:ext cx="7924350" cy="48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74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DAAA46-FDF9-4F69-8A6A-C40F87401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639"/>
          <a:stretch/>
        </p:blipFill>
        <p:spPr>
          <a:xfrm>
            <a:off x="1299232" y="609599"/>
            <a:ext cx="7861940" cy="4838163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-99310"/>
              <a:gd name="adj4" fmla="val -1947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Попуна </a:t>
            </a:r>
            <a:r>
              <a:rPr lang="sr-Latn-RS" dirty="0"/>
              <a:t>(Fill)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8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913567"/>
          </a:xfrm>
          <a:prstGeom prst="borderCallout1">
            <a:avLst>
              <a:gd name="adj1" fmla="val 18750"/>
              <a:gd name="adj2" fmla="val -8333"/>
              <a:gd name="adj3" fmla="val 430750"/>
              <a:gd name="adj4" fmla="val -166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Сада наша табела изгледа овако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23F8B2-1EC5-47F5-A5BE-0991A6257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217053" y="669287"/>
            <a:ext cx="7894749" cy="47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69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7BD102-2B66-409C-AE6E-4C8B10B53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016"/>
          <a:stretch/>
        </p:blipFill>
        <p:spPr>
          <a:xfrm>
            <a:off x="1197035" y="684276"/>
            <a:ext cx="7964138" cy="4763487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2333723"/>
            <a:ext cx="3030828" cy="1517060"/>
          </a:xfrm>
          <a:prstGeom prst="borderCallout1">
            <a:avLst>
              <a:gd name="adj1" fmla="val 18750"/>
              <a:gd name="adj2" fmla="val -8333"/>
              <a:gd name="adj3" fmla="val 36024"/>
              <a:gd name="adj4" fmla="val -1390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Сада  смо још попунили колоне назив уџбеника,цијена и количина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7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4AB61-8138-4B2F-B5DB-E29B7A6A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774CA-31AC-4B4D-B3D5-47812103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A0A224-EB36-445D-A128-0FE539601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655" t="14255" r="3133" b="8869"/>
          <a:stretch/>
        </p:blipFill>
        <p:spPr>
          <a:xfrm>
            <a:off x="1648494" y="771756"/>
            <a:ext cx="7340959" cy="52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78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D103D-2329-4A01-8F7F-2F4C8849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/>
              <a:t>ЗАДАТАК ЗА САМОСТАЛАН РАД: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00171A-4B78-4050-8613-286F2EB38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95" y="1967472"/>
            <a:ext cx="9973768" cy="29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36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206218"/>
              <a:gd name="adj4" fmla="val -2112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Прилагодити ширину колоне датом тексту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42D35100-8A0D-45F7-A415-52CD776101AD}"/>
              </a:ext>
            </a:extLst>
          </p:cNvPr>
          <p:cNvSpPr/>
          <p:nvPr/>
        </p:nvSpPr>
        <p:spPr>
          <a:xfrm>
            <a:off x="9161172" y="1937712"/>
            <a:ext cx="2958621" cy="852795"/>
          </a:xfrm>
          <a:prstGeom prst="borderCallout1">
            <a:avLst>
              <a:gd name="adj1" fmla="val 18750"/>
              <a:gd name="adj2" fmla="val -8333"/>
              <a:gd name="adj3" fmla="val 84249"/>
              <a:gd name="adj4" fmla="val -216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Форматирати  ћелије   за унос одређеног типа податка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4EC5EB-5FC8-42F6-9375-1D17A2660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451"/>
          <a:stretch/>
        </p:blipFill>
        <p:spPr>
          <a:xfrm>
            <a:off x="1319003" y="673994"/>
            <a:ext cx="772847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650CAB-B797-4435-AA0D-653FD28AC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316446" y="673995"/>
            <a:ext cx="7726680" cy="4701338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255029"/>
              <a:gd name="adj4" fmla="val -2414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Унјети број 1 у ћелију А2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42D35100-8A0D-45F7-A415-52CD776101AD}"/>
              </a:ext>
            </a:extLst>
          </p:cNvPr>
          <p:cNvSpPr/>
          <p:nvPr/>
        </p:nvSpPr>
        <p:spPr>
          <a:xfrm>
            <a:off x="9161172" y="1937712"/>
            <a:ext cx="2958621" cy="852795"/>
          </a:xfrm>
          <a:prstGeom prst="borderCallout1">
            <a:avLst>
              <a:gd name="adj1" fmla="val 18750"/>
              <a:gd name="adj2" fmla="val -8333"/>
              <a:gd name="adj3" fmla="val -65260"/>
              <a:gd name="adj4" fmla="val -39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Кликните на алатку за аутоматско попуњавање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B73F85BB-71E6-4C97-A535-861E285D9776}"/>
              </a:ext>
            </a:extLst>
          </p:cNvPr>
          <p:cNvSpPr/>
          <p:nvPr/>
        </p:nvSpPr>
        <p:spPr>
          <a:xfrm>
            <a:off x="9258063" y="3403558"/>
            <a:ext cx="2958621" cy="852795"/>
          </a:xfrm>
          <a:prstGeom prst="borderCallout1">
            <a:avLst>
              <a:gd name="adj1" fmla="val 18750"/>
              <a:gd name="adj2" fmla="val -8333"/>
              <a:gd name="adj3" fmla="val -136239"/>
              <a:gd name="adj4" fmla="val -342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Из падајућег менија одаберите опцију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Series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1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1AD162-92A3-4090-A18B-5DDBB5A79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451"/>
          <a:stretch/>
        </p:blipFill>
        <p:spPr>
          <a:xfrm>
            <a:off x="1372284" y="686874"/>
            <a:ext cx="7612622" cy="4754880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413178"/>
              <a:gd name="adj4" fmla="val -1802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/>
              <a:t>Columns</a:t>
            </a:r>
            <a:r>
              <a:rPr lang="sr-Cyrl-RS" dirty="0"/>
              <a:t>/Колоне</a:t>
            </a:r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42D35100-8A0D-45F7-A415-52CD776101AD}"/>
              </a:ext>
            </a:extLst>
          </p:cNvPr>
          <p:cNvSpPr/>
          <p:nvPr/>
        </p:nvSpPr>
        <p:spPr>
          <a:xfrm>
            <a:off x="9161172" y="1937712"/>
            <a:ext cx="2958621" cy="852795"/>
          </a:xfrm>
          <a:prstGeom prst="borderCallout1">
            <a:avLst>
              <a:gd name="adj1" fmla="val 18750"/>
              <a:gd name="adj2" fmla="val -8333"/>
              <a:gd name="adj3" fmla="val 238289"/>
              <a:gd name="adj4" fmla="val -1482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Вриједност од 1 до 10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1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EDAAA3-5ED7-4BA2-A68D-6D5C4C88E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313644" y="682641"/>
            <a:ext cx="7744968" cy="4647773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315555"/>
              <a:gd name="adj4" fmla="val -2456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Аутоматски смо попунили прву колону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77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CA845230-A62E-42B0-AD65-AB7A25E20D13}"/>
              </a:ext>
            </a:extLst>
          </p:cNvPr>
          <p:cNvSpPr/>
          <p:nvPr/>
        </p:nvSpPr>
        <p:spPr>
          <a:xfrm>
            <a:off x="9161172" y="554625"/>
            <a:ext cx="3030828" cy="659625"/>
          </a:xfrm>
          <a:prstGeom prst="borderCallout1">
            <a:avLst>
              <a:gd name="adj1" fmla="val 18750"/>
              <a:gd name="adj2" fmla="val -8333"/>
              <a:gd name="adj3" fmla="val 444417"/>
              <a:gd name="adj4" fmla="val -155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Попунили смо нашу табелу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A59F2F-672C-43A2-9CBF-EACCB5E4F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203"/>
          <a:stretch/>
        </p:blipFill>
        <p:spPr>
          <a:xfrm>
            <a:off x="1296459" y="670869"/>
            <a:ext cx="7744968" cy="46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1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3F1186-EAC1-4709-8EF9-C070D02B50B4}"/>
              </a:ext>
            </a:extLst>
          </p:cNvPr>
          <p:cNvSpPr/>
          <p:nvPr/>
        </p:nvSpPr>
        <p:spPr>
          <a:xfrm>
            <a:off x="1382576" y="759854"/>
            <a:ext cx="7671272" cy="4391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/>
              <a:t>Заборавили смо колоне </a:t>
            </a:r>
          </a:p>
          <a:p>
            <a:pPr algn="ctr"/>
            <a:r>
              <a:rPr lang="sr-Cyrl-RS" sz="3200" dirty="0"/>
              <a:t>Баркод и ПДВ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8402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za računar | | PC Press">
            <a:extLst>
              <a:ext uri="{FF2B5EF4-FFF2-40B4-BE49-F238E27FC236}">
                <a16:creationId xmlns:a16="http://schemas.microsoft.com/office/drawing/2014/main" xmlns="" id="{FEA1A9A4-1762-4EE0-94DE-C0596C1C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759" y="-250507"/>
            <a:ext cx="11209183" cy="73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1329-0192-498E-95C7-0A0541DF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024AF-81FC-4A14-AF58-8530105F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2FEDAD-7144-4E61-B302-087F531BCD6A}"/>
              </a:ext>
            </a:extLst>
          </p:cNvPr>
          <p:cNvSpPr/>
          <p:nvPr/>
        </p:nvSpPr>
        <p:spPr>
          <a:xfrm>
            <a:off x="4713668" y="5151549"/>
            <a:ext cx="901521" cy="2962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3F1186-EAC1-4709-8EF9-C070D02B50B4}"/>
              </a:ext>
            </a:extLst>
          </p:cNvPr>
          <p:cNvSpPr/>
          <p:nvPr/>
        </p:nvSpPr>
        <p:spPr>
          <a:xfrm>
            <a:off x="1382576" y="759854"/>
            <a:ext cx="7671272" cy="4391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elp 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3BB9C559-58CF-4039-9997-58EB09E1F95A}"/>
              </a:ext>
            </a:extLst>
          </p:cNvPr>
          <p:cNvSpPr/>
          <p:nvPr/>
        </p:nvSpPr>
        <p:spPr>
          <a:xfrm>
            <a:off x="3760631" y="1519707"/>
            <a:ext cx="2846231" cy="274202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2164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1967</TotalTime>
  <Words>237</Words>
  <Application>Microsoft Office PowerPoint</Application>
  <PresentationFormat>Custom</PresentationFormat>
  <Paragraphs>39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MS Excel</vt:lpstr>
      <vt:lpstr>Да поновимо: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ЗАДАТАК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Excel</dc:title>
  <dc:creator>WIN10</dc:creator>
  <cp:lastModifiedBy>Aleksandra Stankovic</cp:lastModifiedBy>
  <cp:revision>25</cp:revision>
  <dcterms:created xsi:type="dcterms:W3CDTF">2020-04-09T11:46:19Z</dcterms:created>
  <dcterms:modified xsi:type="dcterms:W3CDTF">2020-04-21T06:15:12Z</dcterms:modified>
</cp:coreProperties>
</file>