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D2994-24D9-4138-AB81-7AD2DEFC7013}" type="datetimeFigureOut">
              <a:rPr lang="bs-Latn-BA" smtClean="0"/>
              <a:t>4.4.2020</a:t>
            </a:fld>
            <a:endParaRPr lang="bs-Latn-BA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AE359-5754-4D1A-9FA5-84C79963B6D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62545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AE359-5754-4D1A-9FA5-84C79963B6D8}" type="slidenum">
              <a:rPr lang="bs-Latn-BA" smtClean="0"/>
              <a:t>3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837989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AE359-5754-4D1A-9FA5-84C79963B6D8}" type="slidenum">
              <a:rPr lang="bs-Latn-BA" smtClean="0"/>
              <a:t>5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57223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 smtClean="0"/>
              <a:t>Kliknite i uredite stil podnaslova mastera</a:t>
            </a:r>
            <a:endParaRPr lang="bs-Latn-BA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E850-5BAE-41B4-B54A-2D9486B139F0}" type="datetimeFigureOut">
              <a:rPr lang="bs-Latn-BA" smtClean="0"/>
              <a:t>4.4.2020</a:t>
            </a:fld>
            <a:endParaRPr lang="bs-Latn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ED00-7821-402B-84CD-E3CDF97843FD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25064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E850-5BAE-41B4-B54A-2D9486B139F0}" type="datetimeFigureOut">
              <a:rPr lang="bs-Latn-BA" smtClean="0"/>
              <a:t>4.4.2020</a:t>
            </a:fld>
            <a:endParaRPr lang="bs-Latn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ED00-7821-402B-84CD-E3CDF97843FD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457032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E850-5BAE-41B4-B54A-2D9486B139F0}" type="datetimeFigureOut">
              <a:rPr lang="bs-Latn-BA" smtClean="0"/>
              <a:t>4.4.2020</a:t>
            </a:fld>
            <a:endParaRPr lang="bs-Latn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ED00-7821-402B-84CD-E3CDF97843FD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64466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E850-5BAE-41B4-B54A-2D9486B139F0}" type="datetimeFigureOut">
              <a:rPr lang="bs-Latn-BA" smtClean="0"/>
              <a:t>4.4.2020</a:t>
            </a:fld>
            <a:endParaRPr lang="bs-Latn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ED00-7821-402B-84CD-E3CDF97843FD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712484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E850-5BAE-41B4-B54A-2D9486B139F0}" type="datetimeFigureOut">
              <a:rPr lang="bs-Latn-BA" smtClean="0"/>
              <a:t>4.4.2020</a:t>
            </a:fld>
            <a:endParaRPr lang="bs-Latn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ED00-7821-402B-84CD-E3CDF97843FD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01539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E850-5BAE-41B4-B54A-2D9486B139F0}" type="datetimeFigureOut">
              <a:rPr lang="bs-Latn-BA" smtClean="0"/>
              <a:t>4.4.2020</a:t>
            </a:fld>
            <a:endParaRPr lang="bs-Latn-BA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ED00-7821-402B-84CD-E3CDF97843FD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647593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E850-5BAE-41B4-B54A-2D9486B139F0}" type="datetimeFigureOut">
              <a:rPr lang="bs-Latn-BA" smtClean="0"/>
              <a:t>4.4.2020</a:t>
            </a:fld>
            <a:endParaRPr lang="bs-Latn-BA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ED00-7821-402B-84CD-E3CDF97843FD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0902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E850-5BAE-41B4-B54A-2D9486B139F0}" type="datetimeFigureOut">
              <a:rPr lang="bs-Latn-BA" smtClean="0"/>
              <a:t>4.4.2020</a:t>
            </a:fld>
            <a:endParaRPr lang="bs-Latn-BA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ED00-7821-402B-84CD-E3CDF97843FD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44082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E850-5BAE-41B4-B54A-2D9486B139F0}" type="datetimeFigureOut">
              <a:rPr lang="bs-Latn-BA" smtClean="0"/>
              <a:t>4.4.2020</a:t>
            </a:fld>
            <a:endParaRPr lang="bs-Latn-BA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ED00-7821-402B-84CD-E3CDF97843FD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11071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E850-5BAE-41B4-B54A-2D9486B139F0}" type="datetimeFigureOut">
              <a:rPr lang="bs-Latn-BA" smtClean="0"/>
              <a:t>4.4.2020</a:t>
            </a:fld>
            <a:endParaRPr lang="bs-Latn-BA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ED00-7821-402B-84CD-E3CDF97843FD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9217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E850-5BAE-41B4-B54A-2D9486B139F0}" type="datetimeFigureOut">
              <a:rPr lang="bs-Latn-BA" smtClean="0"/>
              <a:t>4.4.2020</a:t>
            </a:fld>
            <a:endParaRPr lang="bs-Latn-BA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ED00-7821-402B-84CD-E3CDF97843FD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700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8E850-5BAE-41B4-B54A-2D9486B139F0}" type="datetimeFigureOut">
              <a:rPr lang="bs-Latn-BA" smtClean="0"/>
              <a:t>4.4.2020</a:t>
            </a:fld>
            <a:endParaRPr lang="bs-Latn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EED00-7821-402B-84CD-E3CDF97843FD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9999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ПОВРШИНА ПРАВОУГАОНИКА</a:t>
            </a:r>
            <a:endParaRPr lang="bs-Latn-BA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ВЈЕЖБА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49588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bs-Latn-BA" sz="2800" dirty="0" smtClean="0"/>
              <a:t>1.</a:t>
            </a:r>
            <a:r>
              <a:rPr lang="sr-Cyrl-RS" sz="2800" dirty="0" smtClean="0"/>
              <a:t>Колико је најмање  квадратних плочица </a:t>
            </a:r>
            <a:r>
              <a:rPr lang="sr-Cyrl-RS" sz="2800" dirty="0"/>
              <a:t>с</a:t>
            </a:r>
            <a:r>
              <a:rPr lang="sr-Cyrl-RS" sz="2800" dirty="0" smtClean="0"/>
              <a:t>транице 12</a:t>
            </a:r>
            <a:r>
              <a:rPr lang="bs-Latn-BA" sz="2800" dirty="0" smtClean="0"/>
              <a:t>cm </a:t>
            </a:r>
            <a:r>
              <a:rPr lang="sr-Cyrl-RS" sz="2800" dirty="0" smtClean="0"/>
              <a:t>потребно за поплочавање пода купатила дугачког 2,5</a:t>
            </a:r>
            <a:r>
              <a:rPr lang="bs-Latn-BA" sz="2800" dirty="0" smtClean="0"/>
              <a:t>m</a:t>
            </a:r>
            <a:r>
              <a:rPr lang="sr-Cyrl-RS" sz="2800" dirty="0" smtClean="0"/>
              <a:t> и широког 180</a:t>
            </a:r>
            <a:r>
              <a:rPr lang="bs-Latn-BA" sz="2800" dirty="0" smtClean="0"/>
              <a:t>cm.</a:t>
            </a:r>
            <a:endParaRPr lang="bs-Latn-BA" sz="2800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46445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s-Latn-BA" sz="2000" dirty="0" smtClean="0"/>
              <a:t>   </a:t>
            </a:r>
            <a:endParaRPr lang="sr-Cyrl-RS" sz="2000" dirty="0" smtClean="0"/>
          </a:p>
          <a:p>
            <a:pPr marL="0" indent="0">
              <a:buNone/>
            </a:pPr>
            <a:r>
              <a:rPr lang="sr-Cyrl-RS" sz="2400" dirty="0" smtClean="0"/>
              <a:t>                               </a:t>
            </a:r>
            <a:r>
              <a:rPr lang="bs-Latn-BA" sz="2400" dirty="0" smtClean="0"/>
              <a:t>       </a:t>
            </a:r>
            <a:r>
              <a:rPr lang="sr-Cyrl-RS" sz="2400" dirty="0" smtClean="0"/>
              <a:t>   </a:t>
            </a:r>
            <a:r>
              <a:rPr lang="bs-Latn-BA" sz="2400" dirty="0" smtClean="0"/>
              <a:t>       </a:t>
            </a:r>
            <a:r>
              <a:rPr lang="bs-Latn-BA" sz="2600" dirty="0" smtClean="0"/>
              <a:t>K</a:t>
            </a:r>
            <a:r>
              <a:rPr lang="sr-Cyrl-RS" sz="2600" dirty="0" err="1" smtClean="0"/>
              <a:t>упатило</a:t>
            </a:r>
            <a:r>
              <a:rPr lang="sr-Cyrl-RS" sz="2600" dirty="0" smtClean="0"/>
              <a:t>         </a:t>
            </a:r>
            <a:r>
              <a:rPr lang="bs-Latn-BA" sz="2600" dirty="0" smtClean="0"/>
              <a:t>       </a:t>
            </a:r>
            <a:r>
              <a:rPr lang="sr-Cyrl-RS" sz="2600" dirty="0" smtClean="0"/>
              <a:t>      Плочица                    </a:t>
            </a:r>
            <a:r>
              <a:rPr lang="bs-Latn-BA" sz="2600" dirty="0" smtClean="0"/>
              <a:t>  </a:t>
            </a:r>
          </a:p>
          <a:p>
            <a:pPr marL="0" indent="0">
              <a:buNone/>
            </a:pPr>
            <a:r>
              <a:rPr lang="bs-Latn-BA" sz="2600" dirty="0"/>
              <a:t> </a:t>
            </a:r>
            <a:r>
              <a:rPr lang="bs-Latn-BA" sz="2600" dirty="0" smtClean="0"/>
              <a:t>                                      </a:t>
            </a:r>
            <a:r>
              <a:rPr lang="sr-Cyrl-RS" sz="2600" dirty="0" smtClean="0"/>
              <a:t>    </a:t>
            </a:r>
            <a:r>
              <a:rPr lang="bs-Latn-BA" sz="2600" dirty="0" smtClean="0"/>
              <a:t>a=2,5m=250cm       </a:t>
            </a:r>
            <a:r>
              <a:rPr lang="sr-Cyrl-RS" sz="2600" dirty="0" smtClean="0"/>
              <a:t>       </a:t>
            </a:r>
            <a:r>
              <a:rPr lang="bs-Latn-BA" sz="2600" dirty="0" smtClean="0"/>
              <a:t>  a=12cm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bs-Latn-BA" sz="2600" dirty="0" smtClean="0"/>
              <a:t>                                           b=180cm                  </a:t>
            </a:r>
            <a:r>
              <a:rPr lang="sr-Cyrl-RS" sz="2600" dirty="0" smtClean="0"/>
              <a:t>       </a:t>
            </a:r>
            <a:r>
              <a:rPr lang="bs-Latn-BA" sz="2600" dirty="0" smtClean="0"/>
              <a:t>  P₂=?                            </a:t>
            </a:r>
            <a:endParaRPr lang="bs-Latn-BA" sz="2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bs-Latn-BA" sz="2600" dirty="0"/>
              <a:t> </a:t>
            </a:r>
            <a:r>
              <a:rPr lang="bs-Latn-BA" sz="2600" dirty="0" smtClean="0"/>
              <a:t>                                          P₁=?                            </a:t>
            </a:r>
            <a:r>
              <a:rPr lang="sr-Cyrl-RS" sz="2600" dirty="0" smtClean="0"/>
              <a:t>       </a:t>
            </a:r>
            <a:r>
              <a:rPr lang="bs-Latn-BA" sz="2600" dirty="0" smtClean="0"/>
              <a:t> P₂=a²           </a:t>
            </a:r>
          </a:p>
          <a:p>
            <a:pPr marL="0" indent="0">
              <a:buNone/>
            </a:pPr>
            <a:r>
              <a:rPr lang="bs-Latn-BA" sz="2600" dirty="0"/>
              <a:t>                              </a:t>
            </a:r>
            <a:r>
              <a:rPr lang="bs-Latn-BA" sz="2600" dirty="0" smtClean="0"/>
              <a:t>  </a:t>
            </a:r>
            <a:r>
              <a:rPr lang="bs-Latn-BA" sz="2600" dirty="0"/>
              <a:t>P</a:t>
            </a:r>
            <a:r>
              <a:rPr lang="bs-Latn-BA" sz="2600" dirty="0" smtClean="0"/>
              <a:t>₁</a:t>
            </a:r>
            <a:r>
              <a:rPr lang="bs-Latn-BA" sz="2600" dirty="0"/>
              <a:t>=a·b                       </a:t>
            </a:r>
            <a:r>
              <a:rPr lang="bs-Latn-BA" sz="2600" dirty="0" smtClean="0"/>
              <a:t>          </a:t>
            </a:r>
            <a:r>
              <a:rPr lang="sr-Cyrl-RS" sz="2600" dirty="0" smtClean="0"/>
              <a:t>        </a:t>
            </a:r>
            <a:r>
              <a:rPr lang="bs-Latn-BA" sz="2600" dirty="0" smtClean="0"/>
              <a:t>  P₂=(12cm)²</a:t>
            </a:r>
          </a:p>
          <a:p>
            <a:pPr marL="0" indent="0">
              <a:buNone/>
            </a:pPr>
            <a:r>
              <a:rPr lang="bs-Latn-BA" sz="2600" dirty="0"/>
              <a:t> </a:t>
            </a:r>
            <a:r>
              <a:rPr lang="bs-Latn-BA" sz="2600" dirty="0" smtClean="0"/>
              <a:t>                                P₁=250cm·180cm             </a:t>
            </a:r>
            <a:r>
              <a:rPr lang="sr-Cyrl-RS" sz="2600" dirty="0" smtClean="0"/>
              <a:t>        </a:t>
            </a:r>
            <a:r>
              <a:rPr lang="bs-Latn-BA" sz="2600" dirty="0" smtClean="0"/>
              <a:t>  </a:t>
            </a:r>
            <a:r>
              <a:rPr lang="bs-Latn-BA" sz="2600" dirty="0" smtClean="0">
                <a:solidFill>
                  <a:srgbClr val="C00000"/>
                </a:solidFill>
              </a:rPr>
              <a:t>P₂=144cm²</a:t>
            </a:r>
          </a:p>
          <a:p>
            <a:pPr marL="0" indent="0">
              <a:buNone/>
            </a:pPr>
            <a:r>
              <a:rPr lang="bs-Latn-BA" sz="2600" dirty="0">
                <a:solidFill>
                  <a:srgbClr val="C00000"/>
                </a:solidFill>
              </a:rPr>
              <a:t> </a:t>
            </a:r>
            <a:r>
              <a:rPr lang="bs-Latn-BA" sz="2600" dirty="0" smtClean="0">
                <a:solidFill>
                  <a:srgbClr val="C00000"/>
                </a:solidFill>
              </a:rPr>
              <a:t>                                P₁=45000cm²  </a:t>
            </a:r>
            <a:endParaRPr lang="sr-Cyrl-RS" sz="26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bs-Latn-BA" sz="2600" dirty="0" smtClean="0">
                <a:solidFill>
                  <a:srgbClr val="FF0000"/>
                </a:solidFill>
              </a:rPr>
              <a:t>                  </a:t>
            </a:r>
          </a:p>
          <a:p>
            <a:pPr marL="0" indent="0">
              <a:buNone/>
            </a:pPr>
            <a:r>
              <a:rPr lang="bs-Latn-BA" sz="2600" dirty="0" smtClean="0"/>
              <a:t>n=P₁:P₂=45000cm²:144cm²=312,5</a:t>
            </a:r>
          </a:p>
          <a:p>
            <a:pPr marL="0" indent="0">
              <a:buNone/>
            </a:pPr>
            <a:r>
              <a:rPr lang="sr-Cyrl-RS" sz="2600" dirty="0" smtClean="0"/>
              <a:t>Потребно је набавити најмање </a:t>
            </a:r>
            <a:r>
              <a:rPr lang="sr-Cyrl-RS" sz="2600" dirty="0" smtClean="0">
                <a:solidFill>
                  <a:srgbClr val="C00000"/>
                </a:solidFill>
              </a:rPr>
              <a:t>313 </a:t>
            </a:r>
            <a:r>
              <a:rPr lang="sr-Cyrl-RS" sz="2600" dirty="0" smtClean="0"/>
              <a:t>плочица.</a:t>
            </a:r>
            <a:endParaRPr lang="bs-Latn-BA" sz="2600" dirty="0" smtClean="0"/>
          </a:p>
          <a:p>
            <a:pPr marL="0" indent="0">
              <a:buNone/>
            </a:pPr>
            <a:r>
              <a:rPr lang="bs-Latn-BA" sz="1800" dirty="0" smtClean="0"/>
              <a:t>                          </a:t>
            </a:r>
          </a:p>
        </p:txBody>
      </p:sp>
      <p:sp>
        <p:nvSpPr>
          <p:cNvPr id="4" name="Pravougaonik 3"/>
          <p:cNvSpPr/>
          <p:nvPr/>
        </p:nvSpPr>
        <p:spPr>
          <a:xfrm>
            <a:off x="467544" y="1916832"/>
            <a:ext cx="2304256" cy="11521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5" name="Pravougaonik 4"/>
          <p:cNvSpPr/>
          <p:nvPr/>
        </p:nvSpPr>
        <p:spPr>
          <a:xfrm>
            <a:off x="467544" y="2924944"/>
            <a:ext cx="108012" cy="1440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cxnSp>
        <p:nvCxnSpPr>
          <p:cNvPr id="14" name="Prava linija spajanja 13"/>
          <p:cNvCxnSpPr/>
          <p:nvPr/>
        </p:nvCxnSpPr>
        <p:spPr>
          <a:xfrm>
            <a:off x="3059832" y="3068960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rava linija spajanja 19"/>
          <p:cNvCxnSpPr/>
          <p:nvPr/>
        </p:nvCxnSpPr>
        <p:spPr>
          <a:xfrm>
            <a:off x="6084168" y="2708920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4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778098"/>
          </a:xfrm>
        </p:spPr>
        <p:txBody>
          <a:bodyPr>
            <a:noAutofit/>
          </a:bodyPr>
          <a:lstStyle/>
          <a:p>
            <a:pPr algn="l"/>
            <a:r>
              <a:rPr lang="bs-Latn-BA" sz="2800" dirty="0"/>
              <a:t>2</a:t>
            </a:r>
            <a:r>
              <a:rPr lang="bs-Latn-BA" sz="2800" dirty="0" smtClean="0"/>
              <a:t>.</a:t>
            </a:r>
            <a:r>
              <a:rPr lang="sr-Cyrl-RS" sz="2800" dirty="0" smtClean="0"/>
              <a:t>Израчунај површину правоугаоника чији је обим 60</a:t>
            </a:r>
            <a:r>
              <a:rPr lang="bs-Latn-BA" sz="2800" dirty="0" smtClean="0"/>
              <a:t>cm </a:t>
            </a:r>
            <a:r>
              <a:rPr lang="sr-Cyrl-RS" sz="2800" dirty="0" smtClean="0"/>
              <a:t>,а странице се разликују за 2</a:t>
            </a:r>
            <a:r>
              <a:rPr lang="bs-Latn-BA" sz="2800" dirty="0" smtClean="0"/>
              <a:t>cm.</a:t>
            </a:r>
            <a:endParaRPr lang="bs-Latn-BA" sz="2800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755576" y="1268760"/>
            <a:ext cx="7859216" cy="478539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bs-Latn-BA" sz="9600" dirty="0"/>
          </a:p>
          <a:p>
            <a:pPr marL="0" indent="0">
              <a:buNone/>
            </a:pPr>
            <a:r>
              <a:rPr lang="sr-Cyrl-RS" sz="9600" dirty="0" smtClean="0"/>
              <a:t>РЈЕШЕЊЕ</a:t>
            </a:r>
            <a:r>
              <a:rPr lang="bs-Latn-BA" sz="9600" dirty="0" smtClean="0"/>
              <a:t>                             </a:t>
            </a:r>
            <a:r>
              <a:rPr lang="sr-Cyrl-RS" sz="9600" dirty="0" smtClean="0"/>
              <a:t>О=</a:t>
            </a:r>
            <a:r>
              <a:rPr lang="bs-Latn-BA" sz="9600" dirty="0" smtClean="0"/>
              <a:t>  60cm               a=b+2cm                       </a:t>
            </a:r>
            <a:endParaRPr lang="sr-Cyrl-RS" sz="9600" dirty="0" smtClean="0"/>
          </a:p>
          <a:p>
            <a:pPr marL="0" indent="0">
              <a:buNone/>
            </a:pPr>
            <a:r>
              <a:rPr lang="bs-Latn-BA" sz="9600" dirty="0" smtClean="0"/>
              <a:t>O=60cm                       2·(a+b)=60cm                 a=14cm+2cm                 </a:t>
            </a:r>
          </a:p>
          <a:p>
            <a:pPr marL="0" indent="0">
              <a:buNone/>
            </a:pPr>
            <a:r>
              <a:rPr lang="bs-Latn-BA" sz="9600" dirty="0" smtClean="0"/>
              <a:t>a= b+2cm           2·(b+2cm+b)=60cm</a:t>
            </a:r>
            <a:r>
              <a:rPr lang="bs-Latn-BA" sz="9600" dirty="0" smtClean="0">
                <a:solidFill>
                  <a:srgbClr val="C00000"/>
                </a:solidFill>
              </a:rPr>
              <a:t>                 a=16cm                          </a:t>
            </a:r>
          </a:p>
          <a:p>
            <a:pPr marL="0" indent="0">
              <a:buNone/>
            </a:pPr>
            <a:r>
              <a:rPr lang="bs-Latn-BA" sz="9600" dirty="0" smtClean="0"/>
              <a:t>        P=?                2·(2·b+2cm)=60cm</a:t>
            </a:r>
          </a:p>
          <a:p>
            <a:pPr marL="0" indent="0">
              <a:buNone/>
            </a:pPr>
            <a:r>
              <a:rPr lang="bs-Latn-BA" sz="9600" dirty="0" smtClean="0"/>
              <a:t>   P=a·b                     2·b+2cm  =60cm:2                 P=a·b</a:t>
            </a:r>
          </a:p>
          <a:p>
            <a:pPr marL="0" indent="0">
              <a:buNone/>
            </a:pPr>
            <a:r>
              <a:rPr lang="bs-Latn-BA" sz="9600" dirty="0"/>
              <a:t> </a:t>
            </a:r>
            <a:r>
              <a:rPr lang="bs-Latn-BA" sz="9600" dirty="0" smtClean="0"/>
              <a:t>                                   2b+2cm =30cm                     P=16cm·14cm       </a:t>
            </a:r>
          </a:p>
          <a:p>
            <a:pPr marL="0" indent="0">
              <a:buNone/>
            </a:pPr>
            <a:r>
              <a:rPr lang="bs-Latn-BA" sz="9600" dirty="0" smtClean="0"/>
              <a:t>                                               2·b=30cm-2cm           </a:t>
            </a:r>
            <a:r>
              <a:rPr lang="bs-Latn-BA" sz="9600" dirty="0" smtClean="0">
                <a:solidFill>
                  <a:srgbClr val="C00000"/>
                </a:solidFill>
              </a:rPr>
              <a:t>P=224cm²</a:t>
            </a:r>
          </a:p>
          <a:p>
            <a:pPr marL="0" indent="0">
              <a:buNone/>
            </a:pPr>
            <a:r>
              <a:rPr lang="bs-Latn-BA" sz="9600" dirty="0" smtClean="0"/>
              <a:t>                                                 2b=28cm</a:t>
            </a:r>
          </a:p>
          <a:p>
            <a:pPr marL="0" indent="0">
              <a:buNone/>
            </a:pPr>
            <a:r>
              <a:rPr lang="bs-Latn-BA" sz="9600" dirty="0"/>
              <a:t> </a:t>
            </a:r>
            <a:r>
              <a:rPr lang="bs-Latn-BA" sz="9600" dirty="0" smtClean="0"/>
              <a:t>                                                  b=28cm:2</a:t>
            </a:r>
          </a:p>
          <a:p>
            <a:pPr marL="0" indent="0">
              <a:buNone/>
            </a:pPr>
            <a:r>
              <a:rPr lang="bs-Latn-BA" sz="9600" dirty="0">
                <a:solidFill>
                  <a:srgbClr val="C00000"/>
                </a:solidFill>
              </a:rPr>
              <a:t> </a:t>
            </a:r>
            <a:r>
              <a:rPr lang="bs-Latn-BA" sz="9600" dirty="0" smtClean="0">
                <a:solidFill>
                  <a:srgbClr val="C00000"/>
                </a:solidFill>
              </a:rPr>
              <a:t>                                                  b=14cm                                                     </a:t>
            </a:r>
            <a:endParaRPr lang="sr-Cyrl-RS" sz="96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bs-Latn-BA" sz="9600" dirty="0" smtClean="0"/>
              <a:t>                                                        </a:t>
            </a:r>
            <a:endParaRPr lang="sr-Cyrl-RS" sz="9600" dirty="0"/>
          </a:p>
          <a:p>
            <a:pPr marL="0" indent="0">
              <a:buNone/>
            </a:pPr>
            <a:endParaRPr lang="sr-Cyrl-RS" sz="9600" dirty="0" smtClean="0"/>
          </a:p>
          <a:p>
            <a:pPr marL="0" indent="0">
              <a:buNone/>
            </a:pPr>
            <a:r>
              <a:rPr lang="bs-Latn-BA" sz="3600" dirty="0" smtClean="0"/>
              <a:t>                </a:t>
            </a:r>
            <a:endParaRPr lang="sr-Cyrl-RS" sz="3600" dirty="0"/>
          </a:p>
          <a:p>
            <a:pPr marL="0" indent="0">
              <a:buNone/>
            </a:pPr>
            <a:endParaRPr lang="sr-Cyrl-RS" sz="2000" dirty="0" smtClean="0"/>
          </a:p>
          <a:p>
            <a:pPr marL="0" indent="0">
              <a:buNone/>
            </a:pPr>
            <a:endParaRPr lang="sr-Cyrl-RS" sz="2000" dirty="0"/>
          </a:p>
          <a:p>
            <a:pPr marL="0" indent="0">
              <a:buNone/>
            </a:pPr>
            <a:endParaRPr lang="sr-Cyrl-RS" sz="2000" dirty="0" smtClean="0"/>
          </a:p>
          <a:p>
            <a:pPr marL="0" indent="0">
              <a:buNone/>
            </a:pPr>
            <a:r>
              <a:rPr lang="bs-Latn-BA" sz="2000" dirty="0" smtClean="0"/>
              <a:t> </a:t>
            </a:r>
          </a:p>
          <a:p>
            <a:pPr marL="0" indent="0">
              <a:buNone/>
            </a:pPr>
            <a:r>
              <a:rPr lang="bs-Latn-BA" sz="2000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</a:t>
            </a:r>
            <a:endParaRPr lang="bs-Latn-BA" sz="2000" dirty="0">
              <a:solidFill>
                <a:srgbClr val="FF0000"/>
              </a:solidFill>
            </a:endParaRPr>
          </a:p>
        </p:txBody>
      </p:sp>
      <p:cxnSp>
        <p:nvCxnSpPr>
          <p:cNvPr id="10" name="Prava linija spajanja 9"/>
          <p:cNvCxnSpPr/>
          <p:nvPr/>
        </p:nvCxnSpPr>
        <p:spPr>
          <a:xfrm>
            <a:off x="611560" y="2708920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83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slov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algn="l"/>
                <a:r>
                  <a:rPr lang="sr-Cyrl-RS" sz="2800" dirty="0" smtClean="0"/>
                  <a:t>3.Површина правоугаоника је</a:t>
                </a:r>
                <a:r>
                  <a:rPr lang="bs-Latn-BA" sz="2800" dirty="0" smtClean="0"/>
                  <a:t>  </a:t>
                </a:r>
                <a:r>
                  <a:rPr lang="sr-Cyrl-RS" sz="2800" dirty="0" smtClean="0"/>
                  <a:t>360</a:t>
                </a:r>
                <a:r>
                  <a:rPr lang="bs-Latn-BA" sz="2800" dirty="0" smtClean="0"/>
                  <a:t>cm²  ,  a </a:t>
                </a:r>
                <a:r>
                  <a:rPr lang="sr-Cyrl-RS" sz="2800" dirty="0" smtClean="0"/>
                  <a:t>једна страница износи</a:t>
                </a:r>
                <a:r>
                  <a:rPr lang="bs-Latn-BA" sz="2800" dirty="0" smtClean="0"/>
                  <a:t>   </a:t>
                </a:r>
                <a:r>
                  <a:rPr lang="sr-Cyrl-RS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sz="28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sr-Cyrl-RS" sz="28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sr-Cyrl-RS" sz="2800" b="0" i="1" smtClean="0">
                        <a:latin typeface="Cambria Math"/>
                      </a:rPr>
                      <m:t> </m:t>
                    </m:r>
                    <m:r>
                      <a:rPr lang="bs-Latn-BA" sz="2800" b="0" i="1" smtClean="0">
                        <a:latin typeface="Cambria Math"/>
                      </a:rPr>
                      <m:t>  </m:t>
                    </m:r>
                  </m:oMath>
                </a14:m>
                <a:r>
                  <a:rPr lang="sr-Cyrl-RS" sz="2800" dirty="0" smtClean="0"/>
                  <a:t>друге странице. Израчунај обим тог правоугаоника</a:t>
                </a:r>
                <a:endParaRPr lang="bs-Latn-BA" sz="2800" dirty="0"/>
              </a:p>
            </p:txBody>
          </p:sp>
        </mc:Choice>
        <mc:Fallback xmlns="">
          <p:sp>
            <p:nvSpPr>
              <p:cNvPr id="2" name="Naslov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185" t="-14894" b="-23404"/>
                </a:stretch>
              </a:blipFill>
            </p:spPr>
            <p:txBody>
              <a:bodyPr/>
              <a:lstStyle/>
              <a:p>
                <a:r>
                  <a:rPr lang="bs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Čuvar mesta za sadržaj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1526058"/>
                <a:ext cx="8064896" cy="452596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sr-Cyrl-RS" sz="2000" dirty="0" smtClean="0"/>
                  <a:t>РЈЕШЕЊЕ</a:t>
                </a:r>
                <a:endParaRPr lang="sr-Cyrl-RS" sz="20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bs-Latn-BA" sz="2400" dirty="0" smtClean="0">
                    <a:solidFill>
                      <a:schemeClr val="tx1"/>
                    </a:solidFill>
                  </a:rPr>
                  <a:t>P=360cm²         P= 360cm²           b=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Latn-BA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Latn-BA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bs-Latn-BA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bs-Latn-BA" sz="2400" dirty="0" smtClean="0">
                    <a:solidFill>
                      <a:schemeClr val="tx1"/>
                    </a:solidFill>
                  </a:rPr>
                  <a:t>  ·a </a:t>
                </a:r>
                <a:r>
                  <a:rPr lang="bs-Latn-BA" sz="2400" dirty="0" smtClean="0"/>
                  <a:t>      </a:t>
                </a:r>
                <a:r>
                  <a:rPr lang="sr-Cyrl-RS" sz="2400" dirty="0" smtClean="0"/>
                  <a:t>      </a:t>
                </a:r>
                <a:r>
                  <a:rPr lang="bs-Latn-BA" sz="2400" dirty="0" smtClean="0"/>
                  <a:t> O=2·(a+b)                                                                               </a:t>
                </a:r>
                <a:endParaRPr lang="bs-Latn-BA" sz="24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bs-Latn-BA" sz="2400" dirty="0"/>
                  <a:t>b</a:t>
                </a:r>
                <a:r>
                  <a:rPr lang="bs-Latn-BA" sz="2400" dirty="0" smtClean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Latn-BA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Latn-BA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bs-Latn-BA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bs-Latn-BA" sz="2400" dirty="0" smtClean="0">
                    <a:solidFill>
                      <a:schemeClr val="tx1"/>
                    </a:solidFill>
                  </a:rPr>
                  <a:t>· a               a·b=360cm²          b=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Latn-BA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Latn-BA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bs-Latn-BA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bs-Latn-BA" sz="2400" dirty="0" smtClean="0">
                    <a:solidFill>
                      <a:schemeClr val="tx1"/>
                    </a:solidFill>
                  </a:rPr>
                  <a:t>·30cm</a:t>
                </a:r>
                <a:r>
                  <a:rPr lang="sr-Cyrl-RS" sz="2400" dirty="0" smtClean="0">
                    <a:solidFill>
                      <a:schemeClr val="tx1"/>
                    </a:solidFill>
                  </a:rPr>
                  <a:t>   О=2·(30</a:t>
                </a:r>
                <a:r>
                  <a:rPr lang="bs-Latn-BA" sz="2400" dirty="0" smtClean="0">
                    <a:solidFill>
                      <a:schemeClr val="tx1"/>
                    </a:solidFill>
                  </a:rPr>
                  <a:t>cm+12cm)</a:t>
                </a:r>
              </a:p>
              <a:p>
                <a:pPr marL="0" indent="0">
                  <a:buNone/>
                </a:pPr>
                <a:r>
                  <a:rPr lang="bs-Latn-BA" sz="2400" dirty="0"/>
                  <a:t> </a:t>
                </a:r>
                <a:r>
                  <a:rPr lang="bs-Latn-BA" sz="2400" dirty="0" smtClean="0"/>
                  <a:t> O=?                a·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Latn-BA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bs-Latn-BA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bs-Latn-BA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bs-Latn-BA" sz="2400" dirty="0" smtClean="0">
                    <a:solidFill>
                      <a:schemeClr val="tx1"/>
                    </a:solidFill>
                  </a:rPr>
                  <a:t>·a=360cm²       </a:t>
                </a:r>
                <a:r>
                  <a:rPr lang="bs-Latn-BA" sz="2400" dirty="0" smtClean="0">
                    <a:solidFill>
                      <a:srgbClr val="C00000"/>
                    </a:solidFill>
                  </a:rPr>
                  <a:t> b=12cm              </a:t>
                </a:r>
                <a:r>
                  <a:rPr lang="bs-Latn-BA" sz="2400" dirty="0" smtClean="0">
                    <a:solidFill>
                      <a:schemeClr val="tx1"/>
                    </a:solidFill>
                  </a:rPr>
                  <a:t>O=2·42cm</a:t>
                </a:r>
              </a:p>
              <a:p>
                <a:pPr marL="0" indent="0">
                  <a:buNone/>
                </a:pPr>
                <a:r>
                  <a:rPr lang="bs-Latn-BA" sz="2400" dirty="0"/>
                  <a:t> </a:t>
                </a:r>
                <a:r>
                  <a:rPr lang="bs-Latn-BA" sz="2400" dirty="0" smtClean="0"/>
                  <a:t>                          a²=360cm²: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Latn-BA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bs-Latn-BA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bs-Latn-BA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bs-Latn-BA" sz="2400" dirty="0" smtClean="0">
                    <a:solidFill>
                      <a:schemeClr val="tx1"/>
                    </a:solidFill>
                  </a:rPr>
                  <a:t>                                     </a:t>
                </a:r>
                <a:r>
                  <a:rPr lang="bs-Latn-BA" sz="2400" dirty="0" smtClean="0">
                    <a:solidFill>
                      <a:srgbClr val="C00000"/>
                    </a:solidFill>
                  </a:rPr>
                  <a:t>O=84cm</a:t>
                </a:r>
              </a:p>
              <a:p>
                <a:pPr marL="0" indent="0">
                  <a:buNone/>
                </a:pPr>
                <a:r>
                  <a:rPr lang="bs-Latn-BA" sz="2400" dirty="0"/>
                  <a:t> </a:t>
                </a:r>
                <a:r>
                  <a:rPr lang="bs-Latn-BA" sz="2400" dirty="0" smtClean="0"/>
                  <a:t>                          a²=360cm²·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Latn-BA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bs-Latn-BA" sz="2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bs-Latn-BA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bs-Latn-BA" sz="240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marL="0" indent="0">
                  <a:buNone/>
                </a:pPr>
                <a:r>
                  <a:rPr lang="bs-Latn-BA" sz="2400" dirty="0"/>
                  <a:t> </a:t>
                </a:r>
                <a:r>
                  <a:rPr lang="bs-Latn-BA" sz="2400" dirty="0" smtClean="0"/>
                  <a:t>                          a²=900cm² </a:t>
                </a:r>
              </a:p>
              <a:p>
                <a:pPr marL="0" indent="0">
                  <a:buNone/>
                </a:pPr>
                <a:r>
                  <a:rPr lang="bs-Latn-BA" sz="2400" dirty="0" smtClean="0">
                    <a:solidFill>
                      <a:schemeClr val="tx1"/>
                    </a:solidFill>
                  </a:rPr>
                  <a:t>                           </a:t>
                </a:r>
                <a:r>
                  <a:rPr lang="bs-Latn-BA" sz="2400" dirty="0" smtClean="0">
                    <a:solidFill>
                      <a:srgbClr val="C00000"/>
                    </a:solidFill>
                  </a:rPr>
                  <a:t>a=30cm</a:t>
                </a:r>
              </a:p>
            </p:txBody>
          </p:sp>
        </mc:Choice>
        <mc:Fallback xmlns="">
          <p:sp>
            <p:nvSpPr>
              <p:cNvPr id="3" name="Čuvar mesta za sadržaj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1526058"/>
                <a:ext cx="8064896" cy="4525963"/>
              </a:xfrm>
              <a:blipFill rotWithShape="1">
                <a:blip r:embed="rId3"/>
                <a:stretch>
                  <a:fillRect l="-1210" t="-673" r="-56051" b="-135"/>
                </a:stretch>
              </a:blipFill>
            </p:spPr>
            <p:txBody>
              <a:bodyPr/>
              <a:lstStyle/>
              <a:p>
                <a:r>
                  <a:rPr lang="bs-Latn-B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Prava linija spajanja 8"/>
          <p:cNvCxnSpPr/>
          <p:nvPr/>
        </p:nvCxnSpPr>
        <p:spPr>
          <a:xfrm>
            <a:off x="467544" y="3212976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27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2800" dirty="0" smtClean="0"/>
              <a:t>4.</a:t>
            </a:r>
            <a:r>
              <a:rPr lang="bs-Latn-BA" sz="2800" dirty="0" smtClean="0"/>
              <a:t> </a:t>
            </a:r>
            <a:r>
              <a:rPr lang="sr-Cyrl-RS" sz="2800" dirty="0" smtClean="0"/>
              <a:t>Израчунај површину правоугаоника чији је обим 60</a:t>
            </a:r>
            <a:r>
              <a:rPr lang="bs-Latn-BA" sz="2800" dirty="0" smtClean="0"/>
              <a:t>cm,a</a:t>
            </a:r>
            <a:r>
              <a:rPr lang="sr-Cyrl-RS" sz="2800" dirty="0" smtClean="0"/>
              <a:t> размјера његових страница је 3:2.</a:t>
            </a:r>
            <a:endParaRPr lang="bs-Latn-BA" sz="2800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71483" y="1124744"/>
            <a:ext cx="8229600" cy="53185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s-Latn-BA" sz="2400" dirty="0" smtClean="0"/>
          </a:p>
          <a:p>
            <a:pPr marL="0" indent="0">
              <a:buNone/>
            </a:pPr>
            <a:endParaRPr lang="sr-Cyrl-RS" sz="2400" dirty="0" smtClean="0"/>
          </a:p>
          <a:p>
            <a:pPr marL="0" indent="0">
              <a:buNone/>
            </a:pPr>
            <a:r>
              <a:rPr lang="sr-Cyrl-RS" sz="2400" dirty="0" smtClean="0"/>
              <a:t>РЈЕШЕЊЕ</a:t>
            </a:r>
            <a:r>
              <a:rPr lang="bs-Latn-BA" sz="2400" dirty="0" smtClean="0"/>
              <a:t>                                            O=60cm</a:t>
            </a:r>
          </a:p>
          <a:p>
            <a:pPr marL="0" indent="0">
              <a:buNone/>
            </a:pPr>
            <a:r>
              <a:rPr lang="sr-Cyrl-RS" sz="2400" dirty="0" smtClean="0"/>
              <a:t>О=60</a:t>
            </a:r>
            <a:r>
              <a:rPr lang="bs-Latn-BA" sz="2400" dirty="0" smtClean="0"/>
              <a:t>cm             a:b=3:2=k       2·(a+b)=60cm            a=3·6cm    </a:t>
            </a:r>
            <a:r>
              <a:rPr lang="sr-Cyrl-RS" sz="2400" dirty="0" smtClean="0"/>
              <a:t>    </a:t>
            </a:r>
            <a:endParaRPr lang="bs-Latn-BA" sz="2400" dirty="0" smtClean="0"/>
          </a:p>
          <a:p>
            <a:pPr marL="0" indent="0">
              <a:buNone/>
            </a:pPr>
            <a:r>
              <a:rPr lang="bs-Latn-BA" sz="2400" dirty="0" smtClean="0"/>
              <a:t>a:b=3:2               a=3·k         2·(3·k+2·k)=60cm            </a:t>
            </a:r>
            <a:r>
              <a:rPr lang="bs-Latn-BA" sz="2400" dirty="0" smtClean="0">
                <a:solidFill>
                  <a:srgbClr val="C00000"/>
                </a:solidFill>
              </a:rPr>
              <a:t>a=18cm</a:t>
            </a:r>
            <a:r>
              <a:rPr lang="bs-Latn-BA" sz="2400" dirty="0" smtClean="0"/>
              <a:t>                                                                                P=?                      b=2·k                   2·5·k=60cm            b=2·6cm    </a:t>
            </a:r>
          </a:p>
          <a:p>
            <a:pPr marL="0" indent="0">
              <a:buNone/>
            </a:pPr>
            <a:r>
              <a:rPr lang="bs-Latn-BA" sz="2400" dirty="0" smtClean="0"/>
              <a:t>P=a·b                                                 10·k=60cm            </a:t>
            </a:r>
            <a:r>
              <a:rPr lang="bs-Latn-BA" sz="2400" dirty="0" smtClean="0">
                <a:solidFill>
                  <a:srgbClr val="C00000"/>
                </a:solidFill>
              </a:rPr>
              <a:t>b=12cm</a:t>
            </a:r>
          </a:p>
          <a:p>
            <a:pPr marL="0" indent="0">
              <a:buNone/>
            </a:pPr>
            <a:r>
              <a:rPr lang="bs-Latn-BA" sz="2400" dirty="0"/>
              <a:t> </a:t>
            </a:r>
            <a:r>
              <a:rPr lang="bs-Latn-BA" sz="2400" dirty="0" smtClean="0"/>
              <a:t>                                                                k=60cm:10</a:t>
            </a:r>
          </a:p>
          <a:p>
            <a:pPr marL="0" indent="0">
              <a:buNone/>
            </a:pPr>
            <a:r>
              <a:rPr lang="bs-Latn-BA" sz="2400" dirty="0"/>
              <a:t> </a:t>
            </a:r>
            <a:r>
              <a:rPr lang="bs-Latn-BA" sz="2400" dirty="0" smtClean="0"/>
              <a:t>                                                                 k=6cm</a:t>
            </a:r>
          </a:p>
          <a:p>
            <a:pPr marL="0" indent="0">
              <a:buNone/>
            </a:pPr>
            <a:r>
              <a:rPr lang="bs-Latn-BA" sz="2400" dirty="0" smtClean="0"/>
              <a:t>P=18cm·12cm</a:t>
            </a:r>
          </a:p>
          <a:p>
            <a:pPr marL="0" indent="0">
              <a:buNone/>
            </a:pPr>
            <a:r>
              <a:rPr lang="bs-Latn-BA" sz="2400" dirty="0" smtClean="0">
                <a:solidFill>
                  <a:srgbClr val="C00000"/>
                </a:solidFill>
              </a:rPr>
              <a:t>P=216cm²</a:t>
            </a:r>
          </a:p>
        </p:txBody>
      </p:sp>
      <p:cxnSp>
        <p:nvCxnSpPr>
          <p:cNvPr id="8" name="Prava linija spajanja 7"/>
          <p:cNvCxnSpPr/>
          <p:nvPr/>
        </p:nvCxnSpPr>
        <p:spPr>
          <a:xfrm>
            <a:off x="395536" y="3284984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1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r-Cyrl-RS" sz="2800" dirty="0" err="1" smtClean="0"/>
              <a:t>5.Око</a:t>
            </a:r>
            <a:r>
              <a:rPr lang="sr-Cyrl-RS" sz="2800" dirty="0" smtClean="0"/>
              <a:t> травњака облика квадрата обима 48</a:t>
            </a:r>
            <a:r>
              <a:rPr lang="bs-Latn-BA" sz="2800" dirty="0" smtClean="0"/>
              <a:t>m </a:t>
            </a:r>
            <a:r>
              <a:rPr lang="sr-Cyrl-RS" sz="2800" dirty="0" smtClean="0"/>
              <a:t>израђена је стаза ширине 2</a:t>
            </a:r>
            <a:r>
              <a:rPr lang="bs-Latn-BA" sz="2800" dirty="0" smtClean="0"/>
              <a:t>m</a:t>
            </a:r>
            <a:r>
              <a:rPr lang="sr-Cyrl-RS" sz="2800" dirty="0" smtClean="0"/>
              <a:t>.Колика је површина стазе?</a:t>
            </a:r>
            <a:endParaRPr lang="bs-Latn-BA" sz="2800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Cyrl-RS" dirty="0" smtClean="0"/>
              <a:t>                               </a:t>
            </a:r>
            <a:r>
              <a:rPr lang="bs-Latn-BA" dirty="0" smtClean="0"/>
              <a:t>       </a:t>
            </a:r>
            <a:r>
              <a:rPr lang="sr-Cyrl-RS" dirty="0" smtClean="0"/>
              <a:t> </a:t>
            </a:r>
            <a:r>
              <a:rPr lang="sr-Cyrl-RS" sz="2800" dirty="0"/>
              <a:t>Т</a:t>
            </a:r>
            <a:r>
              <a:rPr lang="sr-Cyrl-RS" sz="2800" dirty="0" smtClean="0"/>
              <a:t>равњак</a:t>
            </a:r>
            <a:r>
              <a:rPr lang="sr-Cyrl-RS" dirty="0" smtClean="0"/>
              <a:t>  </a:t>
            </a:r>
            <a:r>
              <a:rPr lang="bs-Latn-BA" dirty="0" smtClean="0"/>
              <a:t>            </a:t>
            </a:r>
            <a:r>
              <a:rPr lang="bs-Latn-BA" sz="2800" dirty="0" smtClean="0"/>
              <a:t>d=2m</a:t>
            </a:r>
            <a:endParaRPr lang="sr-Cyrl-RS" dirty="0" smtClean="0"/>
          </a:p>
          <a:p>
            <a:pPr marL="0" indent="0"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                            </a:t>
            </a:r>
            <a:r>
              <a:rPr lang="bs-Latn-BA" sz="2800" dirty="0" smtClean="0"/>
              <a:t>     </a:t>
            </a:r>
            <a:r>
              <a:rPr lang="sr-Cyrl-RS" sz="2800" dirty="0" smtClean="0"/>
              <a:t> </a:t>
            </a:r>
            <a:r>
              <a:rPr lang="bs-Latn-BA" sz="2800" dirty="0" smtClean="0"/>
              <a:t>        </a:t>
            </a:r>
            <a:r>
              <a:rPr lang="sr-Cyrl-RS" sz="2800" dirty="0" smtClean="0"/>
              <a:t>О=</a:t>
            </a:r>
            <a:r>
              <a:rPr lang="bs-Latn-BA" sz="2800" dirty="0" smtClean="0"/>
              <a:t>48m                  a₂=?</a:t>
            </a:r>
          </a:p>
          <a:p>
            <a:pPr marL="0" indent="0">
              <a:buNone/>
            </a:pPr>
            <a:r>
              <a:rPr lang="bs-Latn-BA" sz="2800" dirty="0"/>
              <a:t> </a:t>
            </a:r>
            <a:r>
              <a:rPr lang="bs-Latn-BA" sz="2800" dirty="0" smtClean="0"/>
              <a:t>                                              a₁=?</a:t>
            </a:r>
            <a:r>
              <a:rPr lang="sr-Cyrl-RS" sz="2800" dirty="0" smtClean="0"/>
              <a:t> </a:t>
            </a:r>
            <a:r>
              <a:rPr lang="bs-Latn-BA" sz="2800" dirty="0"/>
              <a:t> </a:t>
            </a:r>
            <a:r>
              <a:rPr lang="bs-Latn-BA" sz="2800" dirty="0" smtClean="0"/>
              <a:t>                     a</a:t>
            </a:r>
            <a:r>
              <a:rPr lang="bs-Latn-BA" sz="2800" dirty="0"/>
              <a:t>₂=a</a:t>
            </a:r>
            <a:r>
              <a:rPr lang="bs-Latn-BA" sz="2800" dirty="0" smtClean="0"/>
              <a:t>₁+2·d</a:t>
            </a:r>
          </a:p>
          <a:p>
            <a:pPr marL="0" indent="0">
              <a:buNone/>
            </a:pPr>
            <a:r>
              <a:rPr lang="bs-Latn-BA" sz="2800" dirty="0"/>
              <a:t>                                      </a:t>
            </a:r>
            <a:r>
              <a:rPr lang="bs-Latn-BA" sz="2800" dirty="0" smtClean="0"/>
              <a:t>        4·a₁=48m               a₂=12m+2·2m</a:t>
            </a:r>
          </a:p>
          <a:p>
            <a:pPr marL="0" indent="0">
              <a:buNone/>
            </a:pPr>
            <a:r>
              <a:rPr lang="bs-Latn-BA" sz="2800" dirty="0"/>
              <a:t> </a:t>
            </a:r>
            <a:r>
              <a:rPr lang="bs-Latn-BA" sz="2800" dirty="0" smtClean="0"/>
              <a:t>                                               a₁</a:t>
            </a:r>
            <a:r>
              <a:rPr lang="bs-Latn-BA" sz="2800" dirty="0"/>
              <a:t>=12m                 a₂=16m </a:t>
            </a:r>
            <a:endParaRPr lang="bs-Latn-BA" sz="2800" dirty="0" smtClean="0"/>
          </a:p>
          <a:p>
            <a:pPr marL="0" indent="0">
              <a:buNone/>
            </a:pPr>
            <a:endParaRPr lang="bs-Latn-BA" sz="2800" dirty="0" smtClean="0"/>
          </a:p>
          <a:p>
            <a:pPr marL="0" indent="0">
              <a:buNone/>
            </a:pPr>
            <a:r>
              <a:rPr lang="bs-Latn-BA" sz="2800" dirty="0"/>
              <a:t>                                      </a:t>
            </a:r>
            <a:r>
              <a:rPr lang="bs-Latn-BA" sz="2800" dirty="0" smtClean="0"/>
              <a:t>         P₁=a₁²                        P₂=a₂²     </a:t>
            </a:r>
          </a:p>
          <a:p>
            <a:pPr marL="0" indent="0">
              <a:buNone/>
            </a:pPr>
            <a:r>
              <a:rPr lang="bs-Latn-BA" sz="2800" dirty="0"/>
              <a:t> </a:t>
            </a:r>
            <a:r>
              <a:rPr lang="bs-Latn-BA" sz="2800" dirty="0" smtClean="0"/>
              <a:t>                                              P₁=(12m)²                P₂=(16m)² </a:t>
            </a:r>
          </a:p>
          <a:p>
            <a:pPr marL="0" indent="0">
              <a:buNone/>
            </a:pPr>
            <a:r>
              <a:rPr lang="bs-Latn-BA" sz="2800" dirty="0"/>
              <a:t> </a:t>
            </a:r>
            <a:r>
              <a:rPr lang="bs-Latn-BA" sz="2800" dirty="0" smtClean="0"/>
              <a:t>                                              P₁=144m²                 P₂=256m²  </a:t>
            </a:r>
          </a:p>
          <a:p>
            <a:pPr marL="0" indent="0">
              <a:buNone/>
            </a:pPr>
            <a:r>
              <a:rPr lang="bs-Latn-BA" sz="2800" dirty="0" smtClean="0"/>
              <a:t> </a:t>
            </a:r>
          </a:p>
          <a:p>
            <a:pPr marL="0" indent="0">
              <a:buNone/>
            </a:pPr>
            <a:endParaRPr lang="bs-Latn-BA" sz="2800" dirty="0"/>
          </a:p>
          <a:p>
            <a:pPr marL="0" indent="0">
              <a:buNone/>
            </a:pPr>
            <a:r>
              <a:rPr lang="bs-Latn-BA" sz="2800" dirty="0" smtClean="0"/>
              <a:t>P=P₂-P₁=256m²-144m²=112m².                                                                                          </a:t>
            </a:r>
            <a:endParaRPr lang="bs-Latn-BA" sz="28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2889250" cy="325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Prava linija spajanja 13"/>
          <p:cNvCxnSpPr/>
          <p:nvPr/>
        </p:nvCxnSpPr>
        <p:spPr>
          <a:xfrm>
            <a:off x="3347864" y="2348880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rava linija spajanja 15"/>
          <p:cNvCxnSpPr/>
          <p:nvPr/>
        </p:nvCxnSpPr>
        <p:spPr>
          <a:xfrm>
            <a:off x="5292080" y="1988840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52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301608" cy="1143000"/>
          </a:xfrm>
        </p:spPr>
        <p:txBody>
          <a:bodyPr>
            <a:normAutofit/>
          </a:bodyPr>
          <a:lstStyle/>
          <a:p>
            <a:pPr algn="l"/>
            <a:r>
              <a:rPr lang="sr-Cyrl-RS" sz="2800" dirty="0" smtClean="0"/>
              <a:t>   ЗАДАЦИ ЗА ДОМАЋИ РАД</a:t>
            </a:r>
            <a:endParaRPr lang="bs-Latn-BA" sz="2800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/>
              <a:t>ЗБИРКА ЗАДАТАКА </a:t>
            </a:r>
            <a:r>
              <a:rPr lang="sr-Cyrl-RS" dirty="0" err="1" smtClean="0"/>
              <a:t>СТР.89</a:t>
            </a:r>
            <a:r>
              <a:rPr lang="sr-Cyrl-RS" dirty="0" smtClean="0"/>
              <a:t>  и  90</a:t>
            </a:r>
          </a:p>
          <a:p>
            <a:pPr marL="0" indent="0">
              <a:buNone/>
            </a:pPr>
            <a:r>
              <a:rPr lang="sr-Cyrl-RS" dirty="0" smtClean="0"/>
              <a:t>ЗАДАЦИ БРОЈ:</a:t>
            </a:r>
          </a:p>
          <a:p>
            <a:r>
              <a:rPr lang="sr-Cyrl-RS" dirty="0" smtClean="0"/>
              <a:t>820</a:t>
            </a:r>
          </a:p>
          <a:p>
            <a:r>
              <a:rPr lang="sr-Cyrl-RS" dirty="0" smtClean="0"/>
              <a:t>823</a:t>
            </a:r>
          </a:p>
          <a:p>
            <a:r>
              <a:rPr lang="sr-Cyrl-RS" dirty="0" smtClean="0"/>
              <a:t>825</a:t>
            </a:r>
          </a:p>
          <a:p>
            <a:r>
              <a:rPr lang="sr-Cyrl-RS" dirty="0" smtClean="0"/>
              <a:t>837</a:t>
            </a:r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6014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arij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arij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410</Words>
  <Application>Microsoft Office PowerPoint</Application>
  <PresentationFormat>Projekcija na ekranu (4:3)</PresentationFormat>
  <Paragraphs>77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tema</vt:lpstr>
      <vt:lpstr>ПОВРШИНА ПРАВОУГАОНИКА</vt:lpstr>
      <vt:lpstr>1.Колико је најмање  квадратних плочица странице 12cm потребно за поплочавање пода купатила дугачког 2,5m и широког 180cm.</vt:lpstr>
      <vt:lpstr>2.Израчунај површину правоугаоника чији је обим 60cm ,а странице се разликују за 2cm.</vt:lpstr>
      <vt:lpstr>3.Површина правоугаоника је  360cm²  ,  a једна страница износи    2/5    друге странице. Израчунај обим тог правоугаоника</vt:lpstr>
      <vt:lpstr>4. Израчунај површину правоугаоника чији је обим 60cm,a размјера његових страница је 3:2.</vt:lpstr>
      <vt:lpstr>5.Око травњака облика квадрата обима 48m израђена је стаза ширине 2m.Колика је површина стазе?</vt:lpstr>
      <vt:lpstr>   ЗАДАЦИ ЗА ДОМАЋИ РАД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Snjezana Orovac</dc:creator>
  <cp:lastModifiedBy>Snjezana Orovac</cp:lastModifiedBy>
  <cp:revision>60</cp:revision>
  <dcterms:created xsi:type="dcterms:W3CDTF">2020-04-02T19:14:27Z</dcterms:created>
  <dcterms:modified xsi:type="dcterms:W3CDTF">2020-04-04T18:39:55Z</dcterms:modified>
</cp:coreProperties>
</file>