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6" r:id="rId3"/>
    <p:sldId id="281" r:id="rId4"/>
    <p:sldId id="280" r:id="rId5"/>
    <p:sldId id="269" r:id="rId6"/>
    <p:sldId id="257" r:id="rId7"/>
    <p:sldId id="267" r:id="rId8"/>
    <p:sldId id="268" r:id="rId9"/>
    <p:sldId id="282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83" r:id="rId19"/>
    <p:sldId id="278" r:id="rId20"/>
    <p:sldId id="279" r:id="rId21"/>
    <p:sldId id="285" r:id="rId22"/>
    <p:sldId id="286" r:id="rId23"/>
    <p:sldId id="287" r:id="rId24"/>
  </p:sldIdLst>
  <p:sldSz cx="12192000" cy="6858000"/>
  <p:notesSz cx="6858000" cy="9144000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liborkazeljko@outlook.com" initials="d" lastIdx="1" clrIdx="0">
    <p:extLst>
      <p:ext uri="{19B8F6BF-5375-455C-9EA6-DF929625EA0E}">
        <p15:presenceInfo xmlns:p15="http://schemas.microsoft.com/office/powerpoint/2012/main" userId="1fb744552c7fae5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5159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3F1A1-70C5-43D4-BAF1-E21748D441F5}" type="datetimeFigureOut">
              <a:rPr lang="x-none"/>
              <a:pPr>
                <a:defRPr/>
              </a:pPr>
              <a:t>3/16/2020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B3F83-CAE8-4A53-BD91-A150E8DD236D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0EA83-4991-47AB-A7E2-9608E482A609}" type="datetimeFigureOut">
              <a:rPr lang="x-none"/>
              <a:pPr>
                <a:defRPr/>
              </a:pPr>
              <a:t>3/16/2020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A294A-917C-405D-BF84-430E39C904BA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A38A8-B6DD-4EDD-8695-3DA2DB3A2292}" type="datetimeFigureOut">
              <a:rPr lang="x-none"/>
              <a:pPr>
                <a:defRPr/>
              </a:pPr>
              <a:t>3/16/2020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4A9A5-BEE8-4490-91D4-3247EB4228A7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9C7C9-90C0-428A-8C5E-523B92022ED2}" type="datetimeFigureOut">
              <a:rPr lang="x-none"/>
              <a:pPr>
                <a:defRPr/>
              </a:pPr>
              <a:t>3/16/2020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0D204-14B0-49FF-A035-1194BBC4B626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32024-7E01-4464-92B5-79AF61BECEFC}" type="datetimeFigureOut">
              <a:rPr lang="x-none"/>
              <a:pPr>
                <a:defRPr/>
              </a:pPr>
              <a:t>3/16/2020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A035D-5062-41D9-9287-33EEF2725048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0D45F-DB49-4CEF-B34E-2A373A1C3036}" type="datetimeFigureOut">
              <a:rPr lang="x-none"/>
              <a:pPr>
                <a:defRPr/>
              </a:pPr>
              <a:t>3/16/2020</a:t>
            </a:fld>
            <a:endParaRPr 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7B9EF-F89E-484E-BDA7-B581BF69BBF5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EE4B0-F2A9-4E82-89EE-B8FC106630B9}" type="datetimeFigureOut">
              <a:rPr lang="x-none"/>
              <a:pPr>
                <a:defRPr/>
              </a:pPr>
              <a:t>3/16/2020</a:t>
            </a:fld>
            <a:endParaRPr 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A3EC5-107D-4234-8B71-76669032942F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C9FC4-2FAD-44E9-B54E-79825C82B769}" type="datetimeFigureOut">
              <a:rPr lang="x-none"/>
              <a:pPr>
                <a:defRPr/>
              </a:pPr>
              <a:t>3/16/2020</a:t>
            </a:fld>
            <a:endParaRPr 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D5F10-8FB6-48F1-894B-208D08F077E2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E5034-6C73-4D08-8B9C-78870B2E076F}" type="datetimeFigureOut">
              <a:rPr lang="x-none"/>
              <a:pPr>
                <a:defRPr/>
              </a:pPr>
              <a:t>3/16/2020</a:t>
            </a:fld>
            <a:endParaRPr lang="x-non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4DFA7-6DE2-43FF-AD40-15C43E81A036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237FA-0847-48D3-8A3D-405AC3F28C73}" type="datetimeFigureOut">
              <a:rPr lang="x-none"/>
              <a:pPr>
                <a:defRPr/>
              </a:pPr>
              <a:t>3/16/2020</a:t>
            </a:fld>
            <a:endParaRPr 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FBC83-B517-47C9-BDAC-FF2482330F1A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x-non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F685B-27B7-4EBC-9605-95CD82E1D9B5}" type="datetimeFigureOut">
              <a:rPr lang="x-none"/>
              <a:pPr>
                <a:defRPr/>
              </a:pPr>
              <a:t>3/16/2020</a:t>
            </a:fld>
            <a:endParaRPr 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44AFB-43AD-4566-A50B-8D9053E1C15F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14350C-DB10-4C6F-AC8E-B84325FFC3B1}" type="datetimeFigureOut">
              <a:rPr lang="x-none"/>
              <a:pPr>
                <a:defRPr/>
              </a:pPr>
              <a:t>3/16/2020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04A8EC-7530-4591-8700-D974A09A412D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4C316506-9C8C-4D13-B836-A13A608273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7000"/>
                    </a14:imgEffect>
                    <a14:imgEffect>
                      <a14:brightnessContrast bright="-24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8" y="0"/>
            <a:ext cx="5762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5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CEA2D8-2C36-4E0A-A7EE-1BB6B10B2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err="1"/>
              <a:t>Дијелови</a:t>
            </a:r>
            <a:r>
              <a:rPr lang="sr-Cyrl-RS" dirty="0"/>
              <a:t> биљке</a:t>
            </a:r>
            <a:endParaRPr lang="en-US" dirty="0"/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E6C202CB-015D-4F19-BE74-097E516067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7111" y="2191336"/>
            <a:ext cx="306705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avougaonik 8">
            <a:extLst>
              <a:ext uri="{FF2B5EF4-FFF2-40B4-BE49-F238E27FC236}">
                <a16:creationId xmlns:a16="http://schemas.microsoft.com/office/drawing/2014/main" id="{0ADC8D34-74EB-423B-AD2A-14A406FFAE75}"/>
              </a:ext>
            </a:extLst>
          </p:cNvPr>
          <p:cNvSpPr/>
          <p:nvPr/>
        </p:nvSpPr>
        <p:spPr>
          <a:xfrm>
            <a:off x="2674819" y="342900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bs-Latn-BA" dirty="0">
              <a:latin typeface="Calibri" pitchFamily="34" charset="0"/>
            </a:endParaRP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9B6BB443-4AF7-4A1F-8E89-CEEDC3E1A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7111" y="2191336"/>
            <a:ext cx="1084263" cy="36671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s-Latn-BA" dirty="0">
                <a:latin typeface="Calibri" pitchFamily="34" charset="0"/>
              </a:rPr>
              <a:t>ЦВ</a:t>
            </a:r>
            <a:r>
              <a:rPr lang="sr-Cyrl-CS" dirty="0">
                <a:latin typeface="Calibri" pitchFamily="34" charset="0"/>
              </a:rPr>
              <a:t>ИЈ</a:t>
            </a:r>
            <a:r>
              <a:rPr lang="bs-Latn-BA" dirty="0">
                <a:latin typeface="Calibri" pitchFamily="34" charset="0"/>
              </a:rPr>
              <a:t>ЕТ</a:t>
            </a: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48F7BD0D-CFBD-4889-B505-5CC7C44CE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411" y="2174094"/>
            <a:ext cx="920750" cy="36988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s-Latn-BA" dirty="0">
                <a:latin typeface="Calibri" pitchFamily="34" charset="0"/>
              </a:rPr>
              <a:t>ПЛОД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2BC08408-7874-4773-BD95-34A9D5DC9E59}"/>
              </a:ext>
            </a:extLst>
          </p:cNvPr>
          <p:cNvSpPr txBox="1"/>
          <p:nvPr/>
        </p:nvSpPr>
        <p:spPr>
          <a:xfrm>
            <a:off x="4940716" y="3613666"/>
            <a:ext cx="1230312" cy="3698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x-none" dirty="0">
                <a:latin typeface="+mn-lt"/>
                <a:cs typeface="+mn-cs"/>
              </a:rPr>
              <a:t>СТАБЛО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06EEB2DA-FC17-48CA-B6D3-0420772993B2}"/>
              </a:ext>
            </a:extLst>
          </p:cNvPr>
          <p:cNvSpPr txBox="1"/>
          <p:nvPr/>
        </p:nvSpPr>
        <p:spPr>
          <a:xfrm>
            <a:off x="4595769" y="4913069"/>
            <a:ext cx="1266825" cy="3683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x-none" dirty="0">
                <a:latin typeface="+mn-lt"/>
                <a:cs typeface="+mn-cs"/>
              </a:rPr>
              <a:t>КОР</a:t>
            </a:r>
            <a:r>
              <a:rPr lang="sr-Cyrl-CS" dirty="0">
                <a:latin typeface="+mn-lt"/>
                <a:cs typeface="+mn-cs"/>
              </a:rPr>
              <a:t>ИЈ</a:t>
            </a:r>
            <a:r>
              <a:rPr lang="x-none" dirty="0">
                <a:latin typeface="+mn-lt"/>
                <a:cs typeface="+mn-cs"/>
              </a:rPr>
              <a:t>ЕН</a:t>
            </a: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43CC637C-0F4F-4C42-B3BA-39388DE5D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908" y="3576988"/>
            <a:ext cx="946150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s-Latn-BA" dirty="0">
                <a:latin typeface="Calibri" pitchFamily="34" charset="0"/>
              </a:rPr>
              <a:t>ЛИСТ</a:t>
            </a:r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FFA4D42A-75AD-480D-B6E7-CBF1010BE5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67613" y="0"/>
            <a:ext cx="46243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13B92096-33C4-4840-8346-3E63A19A6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5175" y="6308725"/>
            <a:ext cx="1304925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s-Latn-BA" dirty="0">
                <a:latin typeface="Calibri" pitchFamily="34" charset="0"/>
              </a:rPr>
              <a:t>КОР</a:t>
            </a:r>
            <a:r>
              <a:rPr lang="sr-Cyrl-CS" dirty="0">
                <a:latin typeface="Calibri" pitchFamily="34" charset="0"/>
              </a:rPr>
              <a:t>ИЈ</a:t>
            </a:r>
            <a:r>
              <a:rPr lang="bs-Latn-BA" dirty="0">
                <a:latin typeface="Calibri" pitchFamily="34" charset="0"/>
              </a:rPr>
              <a:t>ЕН</a:t>
            </a: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CDC99999-77A1-4264-801E-EF779D089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7025" y="5168900"/>
            <a:ext cx="1325563" cy="3683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s-Latn-BA" dirty="0">
                <a:latin typeface="Calibri" pitchFamily="34" charset="0"/>
              </a:rPr>
              <a:t>СТАБЛО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C2DF0271-F23A-47D8-B3BA-AA8928AB8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475" y="2617788"/>
            <a:ext cx="1060450" cy="3683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s-Latn-BA" dirty="0">
                <a:latin typeface="Calibri" pitchFamily="34" charset="0"/>
              </a:rPr>
              <a:t>С</a:t>
            </a:r>
            <a:r>
              <a:rPr lang="sr-Cyrl-CS" dirty="0">
                <a:latin typeface="Calibri" pitchFamily="34" charset="0"/>
              </a:rPr>
              <a:t>Ј</a:t>
            </a:r>
            <a:r>
              <a:rPr lang="bs-Latn-BA" dirty="0">
                <a:latin typeface="Calibri" pitchFamily="34" charset="0"/>
              </a:rPr>
              <a:t>ЕМЕ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7876F2DC-EBFA-46CD-8A34-5D29BE8CD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2938" y="2801938"/>
            <a:ext cx="766762" cy="3698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s-Latn-BA" dirty="0">
                <a:latin typeface="Calibri" pitchFamily="34" charset="0"/>
              </a:rPr>
              <a:t>ПЛОД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20C961BC-FCDE-4E7F-9B9F-2B4630372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0388" y="342900"/>
            <a:ext cx="1127125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s-Latn-BA" dirty="0">
                <a:latin typeface="Calibri" pitchFamily="34" charset="0"/>
              </a:rPr>
              <a:t>ЦВ</a:t>
            </a:r>
            <a:r>
              <a:rPr lang="sr-Cyrl-CS" dirty="0">
                <a:latin typeface="Calibri" pitchFamily="34" charset="0"/>
              </a:rPr>
              <a:t>ИЈ</a:t>
            </a:r>
            <a:r>
              <a:rPr lang="bs-Latn-BA" dirty="0">
                <a:latin typeface="Calibri" pitchFamily="34" charset="0"/>
              </a:rPr>
              <a:t>ЕТ</a:t>
            </a: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3840C1E7-61D1-4A8A-9CC9-080E22CE5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0088" y="511175"/>
            <a:ext cx="869950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s-Latn-BA" dirty="0">
                <a:latin typeface="Calibri" pitchFamily="34" charset="0"/>
              </a:rPr>
              <a:t>ЛИСТ</a:t>
            </a:r>
          </a:p>
        </p:txBody>
      </p:sp>
    </p:spTree>
    <p:extLst>
      <p:ext uri="{BB962C8B-B14F-4D97-AF65-F5344CB8AC3E}">
        <p14:creationId xmlns:p14="http://schemas.microsoft.com/office/powerpoint/2010/main" val="274859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1955BB-6717-4C2E-9DC5-100E1C687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Сваки </a:t>
            </a:r>
            <a:r>
              <a:rPr lang="sr-Cyrl-RS" dirty="0" err="1"/>
              <a:t>дио</a:t>
            </a:r>
            <a:r>
              <a:rPr lang="sr-Cyrl-RS" dirty="0"/>
              <a:t> биљке има своју улогу</a:t>
            </a:r>
            <a:endParaRPr lang="en-US" dirty="0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2C69F6E0-21E5-4576-BEA8-BCB35F4B8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b="1" dirty="0">
                <a:solidFill>
                  <a:srgbClr val="FF0000"/>
                </a:solidFill>
                <a:latin typeface="MyriadPro-Bold"/>
              </a:rPr>
              <a:t>КОРИЈЕН </a:t>
            </a:r>
            <a:r>
              <a:rPr lang="sr-Cyrl-CS" dirty="0">
                <a:latin typeface="MyriadPro-Bold"/>
              </a:rPr>
              <a:t>је подземни </a:t>
            </a:r>
            <a:r>
              <a:rPr lang="sr-Cyrl-CS" dirty="0" err="1">
                <a:latin typeface="MyriadPro-Bold"/>
              </a:rPr>
              <a:t>дио</a:t>
            </a:r>
            <a:r>
              <a:rPr lang="sr-Cyrl-CS" dirty="0">
                <a:latin typeface="MyriadPro-Bold"/>
              </a:rPr>
              <a:t> биљке.</a:t>
            </a:r>
            <a:r>
              <a:rPr lang="sr-Cyrl-CS" dirty="0">
                <a:solidFill>
                  <a:srgbClr val="FF0000"/>
                </a:solidFill>
                <a:latin typeface="MyriadPro-Bold"/>
              </a:rPr>
              <a:t> </a:t>
            </a:r>
            <a:r>
              <a:rPr lang="sr-Cyrl-CS" dirty="0">
                <a:solidFill>
                  <a:srgbClr val="000000"/>
                </a:solidFill>
                <a:latin typeface="MyriadPro-Regular"/>
              </a:rPr>
              <a:t>Причвршћује биљку </a:t>
            </a:r>
            <a:r>
              <a:rPr lang="ru-RU" dirty="0">
                <a:solidFill>
                  <a:srgbClr val="000000"/>
                </a:solidFill>
                <a:latin typeface="MyriadPro-Regular"/>
              </a:rPr>
              <a:t>за земљиште. Из земље упија воду у којој су растворене </a:t>
            </a:r>
            <a:r>
              <a:rPr lang="sr-Cyrl-CS" dirty="0">
                <a:solidFill>
                  <a:srgbClr val="000000"/>
                </a:solidFill>
                <a:latin typeface="MyriadPro-Regular"/>
              </a:rPr>
              <a:t>хранљиве материје (минерали) </a:t>
            </a:r>
            <a:r>
              <a:rPr lang="ru-RU" dirty="0">
                <a:solidFill>
                  <a:srgbClr val="000000"/>
                </a:solidFill>
                <a:latin typeface="MyriadPro-Regular"/>
              </a:rPr>
              <a:t>и спроводи их до стабла.</a:t>
            </a:r>
          </a:p>
          <a:p>
            <a:endParaRPr lang="bs-Latn-BA" dirty="0">
              <a:latin typeface="Calibri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79C1091B-1D28-40A0-A0D6-08659640EA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8336" y="3228951"/>
            <a:ext cx="180975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52340BF-8F67-4B45-BED6-48C786D19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3228951"/>
            <a:ext cx="16129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F799E2-BF92-4F1F-BAE9-1C43206F2A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74086" y="3228951"/>
            <a:ext cx="2066925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176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F25C081-D617-4CC7-9B36-DD5092123F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95344"/>
            <a:ext cx="10515600" cy="1865126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Cyrl-CS" sz="3200" b="1" u="sng" dirty="0">
                <a:solidFill>
                  <a:srgbClr val="FFFF00"/>
                </a:solidFill>
                <a:latin typeface="MyriadPro-Bold"/>
              </a:rPr>
              <a:t>СТАБЛО (СТАБЉИКА) </a:t>
            </a:r>
            <a:r>
              <a:rPr lang="sr-Cyrl-CS" sz="3200" dirty="0" err="1">
                <a:latin typeface="MyriadPro-Regular"/>
              </a:rPr>
              <a:t>дио</a:t>
            </a:r>
            <a:r>
              <a:rPr lang="sr-Cyrl-CS" sz="3200" dirty="0">
                <a:latin typeface="MyriadPro-Regular"/>
              </a:rPr>
              <a:t> је биљке који на себи носи листове, цвјетове и плод. Проводи воду са хранљивим материјама до листова, а храну коју биљка </a:t>
            </a:r>
            <a:r>
              <a:rPr lang="ru-RU" sz="3200" dirty="0">
                <a:latin typeface="MyriadPro-Regular"/>
              </a:rPr>
              <a:t>створи у листу спроводи до </a:t>
            </a:r>
            <a:r>
              <a:rPr lang="sr-Cyrl-CS" sz="3200" dirty="0">
                <a:latin typeface="MyriadPro-Regular"/>
              </a:rPr>
              <a:t>осталих </a:t>
            </a:r>
            <a:r>
              <a:rPr lang="sr-Cyrl-CS" sz="3200" dirty="0" err="1">
                <a:latin typeface="MyriadPro-Regular"/>
              </a:rPr>
              <a:t>дијелова</a:t>
            </a:r>
            <a:r>
              <a:rPr lang="sr-Cyrl-CS" sz="3200" dirty="0">
                <a:latin typeface="MyriadPro-Regular"/>
              </a:rPr>
              <a:t> биљке.</a:t>
            </a:r>
            <a:endParaRPr lang="bs-Latn-BA" sz="3200" dirty="0">
              <a:latin typeface="Calibri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4680EF5-D00D-4A78-A84F-9A90C6508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15586" y="2714478"/>
            <a:ext cx="333375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C34C44C-C94D-4BA5-91CF-C83D06973B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2056" y="2714478"/>
            <a:ext cx="3263900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263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9D18461A-4E25-4D19-B658-13390A360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943"/>
            <a:ext cx="10515600" cy="1421928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CS" sz="3200" b="1" dirty="0">
                <a:solidFill>
                  <a:schemeClr val="accent6"/>
                </a:solidFill>
                <a:latin typeface="MyriadPro-Bold"/>
                <a:cs typeface="+mn-cs"/>
              </a:rPr>
              <a:t>ЛИСТ: </a:t>
            </a:r>
            <a:r>
              <a:rPr lang="sr-Cyrl-CS" sz="3200" dirty="0">
                <a:latin typeface="MyriadPro-Regular"/>
                <a:cs typeface="+mn-cs"/>
              </a:rPr>
              <a:t>у зеленим листовима, биљка </a:t>
            </a:r>
            <a:r>
              <a:rPr lang="sr-Cyrl-CS" sz="3200" u="sng" dirty="0">
                <a:latin typeface="MyriadPro-Regular"/>
                <a:cs typeface="+mn-cs"/>
              </a:rPr>
              <a:t>ствара храну. </a:t>
            </a:r>
            <a:r>
              <a:rPr lang="sr-Cyrl-CS" sz="3200" dirty="0">
                <a:latin typeface="MyriadPro-Regular"/>
                <a:cs typeface="+mn-cs"/>
              </a:rPr>
              <a:t>Ствара је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CS" sz="3200" dirty="0">
                <a:latin typeface="MyriadPro-Regular"/>
                <a:cs typeface="+mn-cs"/>
              </a:rPr>
              <a:t>од </a:t>
            </a:r>
            <a:r>
              <a:rPr lang="sr-Cyrl-CS" sz="3200" u="sng" dirty="0">
                <a:latin typeface="MyriadPro-Regular"/>
                <a:cs typeface="+mn-cs"/>
              </a:rPr>
              <a:t>воде са хранљивим материјама</a:t>
            </a:r>
            <a:r>
              <a:rPr lang="sr-Cyrl-CS" sz="3200" dirty="0">
                <a:latin typeface="MyriadPro-Regular"/>
                <a:cs typeface="+mn-cs"/>
              </a:rPr>
              <a:t>, а уз помоћ </a:t>
            </a:r>
            <a:r>
              <a:rPr lang="sr-Cyrl-CS" sz="3200" u="sng" dirty="0">
                <a:latin typeface="MyriadPro-Regular"/>
                <a:cs typeface="+mn-cs"/>
              </a:rPr>
              <a:t>Сунчеве свјетлости и ваздуха</a:t>
            </a:r>
            <a:r>
              <a:rPr lang="sr-Cyrl-CS" sz="3200" dirty="0">
                <a:latin typeface="MyriadPro-Regular"/>
                <a:cs typeface="+mn-cs"/>
              </a:rPr>
              <a:t>.</a:t>
            </a:r>
            <a:endParaRPr lang="x-none" sz="3200" dirty="0">
              <a:latin typeface="+mn-lt"/>
              <a:cs typeface="+mn-cs"/>
            </a:endParaRP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4193DFAD-4499-42E9-BCD6-38EC18818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7503" y="2491987"/>
            <a:ext cx="4723814" cy="3464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1CCB0A7-C98F-4607-9382-D225AF7F4B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2111679"/>
            <a:ext cx="3634396" cy="3675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792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1F44097A-DF9E-4F38-AFCA-D33AEA1D87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538542"/>
            <a:ext cx="10515600" cy="978729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Cyrl-CS" sz="3200" b="1" u="sng" dirty="0">
                <a:solidFill>
                  <a:srgbClr val="FF0000"/>
                </a:solidFill>
                <a:latin typeface="MyriadPro-Bold"/>
              </a:rPr>
              <a:t>ЦВИЈЕТ: </a:t>
            </a:r>
            <a:r>
              <a:rPr lang="sr-Cyrl-CS" sz="3200" dirty="0">
                <a:latin typeface="MyriadPro-Regular"/>
              </a:rPr>
              <a:t>служи биљкама за размножавање – из њега се развија плод и сјеме.</a:t>
            </a:r>
            <a:endParaRPr lang="bs-Latn-BA" sz="3200" dirty="0">
              <a:latin typeface="Calibri" pitchFamily="34" charset="0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73396458-2124-4035-8048-5C6DFFDC4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199" y="2532186"/>
            <a:ext cx="5009107" cy="324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69F464-89E3-426D-B865-7A53BF16B0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00" b="11498"/>
          <a:stretch/>
        </p:blipFill>
        <p:spPr bwMode="auto">
          <a:xfrm>
            <a:off x="6283729" y="1927274"/>
            <a:ext cx="4039858" cy="411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824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58593AEA-07D9-43AA-86E6-62855B327E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16943"/>
            <a:ext cx="10515600" cy="142192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Cyrl-CS" sz="3200" b="1" u="sng" dirty="0">
                <a:solidFill>
                  <a:srgbClr val="FF0000"/>
                </a:solidFill>
                <a:latin typeface="MyriadPro-Bold"/>
              </a:rPr>
              <a:t>ПЛОД</a:t>
            </a:r>
            <a:r>
              <a:rPr lang="sr-Cyrl-CS" sz="3200" b="1" dirty="0">
                <a:solidFill>
                  <a:srgbClr val="FF0000"/>
                </a:solidFill>
                <a:latin typeface="MyriadPro-Bold"/>
              </a:rPr>
              <a:t> </a:t>
            </a:r>
            <a:r>
              <a:rPr lang="sr-Cyrl-CS" sz="3200" dirty="0">
                <a:latin typeface="MyriadPro-Bold"/>
              </a:rPr>
              <a:t>је </a:t>
            </a:r>
            <a:r>
              <a:rPr lang="sr-Cyrl-CS" sz="3200" dirty="0" err="1">
                <a:latin typeface="MyriadPro-Bold"/>
              </a:rPr>
              <a:t>дио</a:t>
            </a:r>
            <a:r>
              <a:rPr lang="sr-Cyrl-CS" sz="3200" dirty="0">
                <a:latin typeface="MyriadPro-Bold"/>
              </a:rPr>
              <a:t> биљке </a:t>
            </a:r>
            <a:r>
              <a:rPr lang="sr-Cyrl-CS" sz="3200" dirty="0" err="1">
                <a:latin typeface="MyriadPro-Bold"/>
              </a:rPr>
              <a:t>кији</a:t>
            </a:r>
            <a:r>
              <a:rPr lang="sr-Cyrl-CS" sz="3200" dirty="0">
                <a:latin typeface="MyriadPro-Bold"/>
              </a:rPr>
              <a:t> се најчешће користи за исхрану. </a:t>
            </a:r>
            <a:r>
              <a:rPr lang="sr-Cyrl-CS" sz="3200" dirty="0">
                <a:latin typeface="MyriadPro-Regular"/>
              </a:rPr>
              <a:t>Такође служи за </a:t>
            </a:r>
            <a:r>
              <a:rPr lang="sr-Cyrl-CS" sz="3200" u="sng" dirty="0">
                <a:latin typeface="MyriadPro-Regular"/>
              </a:rPr>
              <a:t>размножавање</a:t>
            </a:r>
            <a:r>
              <a:rPr lang="sr-Cyrl-CS" sz="3200" dirty="0">
                <a:latin typeface="MyriadPro-Regular"/>
              </a:rPr>
              <a:t> – у његовој</a:t>
            </a:r>
          </a:p>
          <a:p>
            <a:pPr algn="ctr"/>
            <a:r>
              <a:rPr lang="sr-Cyrl-CS" sz="3200" dirty="0">
                <a:latin typeface="MyriadPro-Regular"/>
              </a:rPr>
              <a:t>унутрашњости налази се скривено и заштићено </a:t>
            </a:r>
            <a:r>
              <a:rPr lang="sr-Cyrl-CS" sz="3200" u="sng" dirty="0">
                <a:latin typeface="MyriadPro-Regular"/>
              </a:rPr>
              <a:t>сјеме.</a:t>
            </a:r>
            <a:endParaRPr lang="bs-Latn-BA" sz="3200" u="sng" dirty="0">
              <a:latin typeface="Calibri" pitchFamily="34" charset="0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E9EAFCC7-2041-4D4F-9043-F00A86804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028263" y="1479550"/>
            <a:ext cx="20828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3D810A2-51F2-4062-BB65-A1AF5DF52F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1057" y="2061332"/>
            <a:ext cx="3090862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5DCE632-312A-44D3-9603-BFF85A0ED8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77507" y="1936750"/>
            <a:ext cx="2747963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981C58C-0FAF-4BCA-AFE5-275A5E4F8D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16512" y="4127805"/>
            <a:ext cx="1958975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38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E1DE523-E1F6-4F06-9E18-CE85496713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760141"/>
            <a:ext cx="10515600" cy="5355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u="sng" dirty="0">
                <a:solidFill>
                  <a:srgbClr val="FF0000"/>
                </a:solidFill>
                <a:latin typeface="MyriadPro-Bold"/>
              </a:rPr>
              <a:t>СЈЕМЕ: </a:t>
            </a:r>
            <a:r>
              <a:rPr lang="ru-RU" sz="3200" dirty="0">
                <a:latin typeface="MyriadPro-Regular"/>
              </a:rPr>
              <a:t>из њега ниче нова биљка.</a:t>
            </a:r>
            <a:endParaRPr lang="bs-Latn-BA" sz="3200" dirty="0">
              <a:latin typeface="Calibri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31DF131-A819-4F53-9F92-33D55F379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19587" y="1426655"/>
            <a:ext cx="35528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B9CA502-C9F5-4D0D-A718-16B4E8EC0D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4357" y="1967706"/>
            <a:ext cx="271462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SCN8050">
            <a:extLst>
              <a:ext uri="{FF2B5EF4-FFF2-40B4-BE49-F238E27FC236}">
                <a16:creationId xmlns:a16="http://schemas.microsoft.com/office/drawing/2014/main" id="{B49DDBFC-27CA-495A-8995-8A51D9D5FC3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202" r="25982" b="5953"/>
          <a:stretch/>
        </p:blipFill>
        <p:spPr bwMode="auto">
          <a:xfrm>
            <a:off x="8540260" y="4037429"/>
            <a:ext cx="2432540" cy="222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478FFDAE-1566-479D-9AAC-3AEE14FDD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728" y="1408749"/>
            <a:ext cx="3179604" cy="2399156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561DC565-A942-44F0-A259-654EB5F11B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87" y="4213986"/>
            <a:ext cx="3552825" cy="235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3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9750A8-6BA4-4D7B-953A-364BB2B42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Размножавање биљака из плода и сјемена</a:t>
            </a:r>
            <a:endParaRPr lang="en-US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8E3A1C22-3B19-4578-A6A5-AA3CB729B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saturation sat="149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27" y="1798432"/>
            <a:ext cx="5815550" cy="446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63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777633F-F2BA-4F0C-A677-6ACFF497F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/>
              <a:t>Раст и развој дрвенасте биљке</a:t>
            </a:r>
            <a:endParaRPr lang="en-US" dirty="0"/>
          </a:p>
        </p:txBody>
      </p:sp>
      <p:pic>
        <p:nvPicPr>
          <p:cNvPr id="4098" name="Picture 2" descr="Slikovni rezultat za раст и развој биљке">
            <a:extLst>
              <a:ext uri="{FF2B5EF4-FFF2-40B4-BE49-F238E27FC236}">
                <a16:creationId xmlns:a16="http://schemas.microsoft.com/office/drawing/2014/main" id="{5A24BBDF-D4C4-42DA-820A-75C37ECBA7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bright="-32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4" b="8844"/>
          <a:stretch/>
        </p:blipFill>
        <p:spPr bwMode="auto">
          <a:xfrm>
            <a:off x="3106057" y="1899137"/>
            <a:ext cx="9061060" cy="445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904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BDC2F4-1389-4D1E-B9F3-F415AC2BA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Запис у свесци</a:t>
            </a:r>
            <a:endParaRPr lang="en-US" dirty="0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A06703F8-A51C-4B9F-AC21-C779392DB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r-Cyrl-RS" dirty="0" err="1"/>
              <a:t>Дијелови</a:t>
            </a:r>
            <a:r>
              <a:rPr lang="sr-Cyrl-RS" dirty="0"/>
              <a:t> биљке</a:t>
            </a:r>
          </a:p>
          <a:p>
            <a:pPr marL="0" indent="0">
              <a:buNone/>
            </a:pPr>
            <a:r>
              <a:rPr lang="sr-Cyrl-CS" dirty="0"/>
              <a:t>Свака биљка има своје основне </a:t>
            </a:r>
            <a:r>
              <a:rPr lang="sr-Cyrl-CS" dirty="0" err="1"/>
              <a:t>дијелове</a:t>
            </a:r>
            <a:r>
              <a:rPr lang="sr-Cyrl-CS" dirty="0"/>
              <a:t>. Они јој омогућавају да се развије, расте и живи. </a:t>
            </a:r>
            <a:endParaRPr lang="sr-Cyrl-R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CFCFE94B-1529-473C-BD70-E41B35E637BC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476" y="2863850"/>
            <a:ext cx="6252210" cy="3629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5909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8404" y="5964702"/>
            <a:ext cx="7634070" cy="70338"/>
          </a:xfr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x-none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БИЉКЕ</a:t>
            </a:r>
            <a:r>
              <a:rPr lang="sr-Cyrl-R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ОКОЛИНЕ</a:t>
            </a:r>
            <a:endParaRPr lang="x-none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49CB009-F847-443F-B581-340D48397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84" y="477343"/>
            <a:ext cx="3899096" cy="437012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32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9C9F696-78DD-4737-8E77-A7A4A7103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Домаћа задаћа</a:t>
            </a:r>
            <a:endParaRPr lang="en-US" dirty="0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95D789C5-33D8-465D-9A30-25DF6ECEF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Cyrl-RS" dirty="0"/>
              <a:t>Прочитај лекцију у уџбенику на 54.и 55.страници.</a:t>
            </a:r>
          </a:p>
          <a:p>
            <a:pPr marL="0" indent="0">
              <a:buNone/>
            </a:pPr>
            <a:r>
              <a:rPr lang="sr-Cyrl-RS" dirty="0"/>
              <a:t>Одговори на 3 питања дата на 55.страници.</a:t>
            </a:r>
          </a:p>
          <a:p>
            <a:pPr marL="0" indent="0">
              <a:buNone/>
            </a:pPr>
            <a:r>
              <a:rPr lang="sr-Cyrl-RS" dirty="0"/>
              <a:t>Одговоре пиши у свеску.</a:t>
            </a:r>
          </a:p>
          <a:p>
            <a:pPr marL="0" indent="0">
              <a:buNone/>
            </a:pPr>
            <a:r>
              <a:rPr lang="sr-Cyrl-RS" dirty="0" err="1"/>
              <a:t>Ријеши</a:t>
            </a:r>
            <a:r>
              <a:rPr lang="sr-Cyrl-RS" dirty="0"/>
              <a:t> задатке у Радној свесци на 31.стр.</a:t>
            </a:r>
          </a:p>
          <a:p>
            <a:pPr marL="0" indent="0">
              <a:buNone/>
            </a:pPr>
            <a:endParaRPr lang="sr-Cyrl-R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791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6A1301-0F36-4056-A803-7437B7502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C0608ED9-DCE1-49DE-988B-0553B99E5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46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54BB39-E8BB-4E7F-A026-773B14913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DAB9629E-46D0-448F-A210-538884F6F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78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2D3477-AE4C-4E6F-9B8D-9E6BBD271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20532" cy="6134149"/>
          </a:xfrm>
        </p:spPr>
        <p:txBody>
          <a:bodyPr/>
          <a:lstStyle/>
          <a:p>
            <a:pPr algn="ctr"/>
            <a:r>
              <a:rPr lang="sr-Cyrl-RS" dirty="0"/>
              <a:t>Далиборка </a:t>
            </a:r>
            <a:r>
              <a:rPr lang="sr-Cyrl-RS" dirty="0" err="1"/>
              <a:t>Зељко</a:t>
            </a:r>
            <a:br>
              <a:rPr lang="sr-Cyrl-RS" dirty="0"/>
            </a:br>
            <a:r>
              <a:rPr lang="sr-Cyrl-RS" dirty="0"/>
              <a:t>ОШ ’’Свети Сава’’ Дубраве</a:t>
            </a:r>
            <a:br>
              <a:rPr lang="sr-Cyrl-RS" dirty="0"/>
            </a:br>
            <a:r>
              <a:rPr lang="sr-Cyrl-RS" dirty="0"/>
              <a:t>Градишка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510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C5A97A-1BB2-4FF2-8572-0C93AB0B7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Задаци данашњег часа:</a:t>
            </a:r>
            <a:endParaRPr lang="en-US" dirty="0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B77CA96E-A8A8-49BB-BA32-6F78C8533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Сазнаћемо који су главни </a:t>
            </a:r>
            <a:r>
              <a:rPr lang="sr-Cyrl-RS" dirty="0" err="1"/>
              <a:t>дијелови</a:t>
            </a:r>
            <a:r>
              <a:rPr lang="sr-Cyrl-RS" dirty="0"/>
              <a:t> биљке;</a:t>
            </a:r>
          </a:p>
          <a:p>
            <a:r>
              <a:rPr lang="sr-Cyrl-RS" dirty="0"/>
              <a:t>Чему служе поједини </a:t>
            </a:r>
            <a:r>
              <a:rPr lang="sr-Cyrl-RS" dirty="0" err="1"/>
              <a:t>дијелови</a:t>
            </a:r>
            <a:r>
              <a:rPr lang="sr-Cyrl-RS" dirty="0"/>
              <a:t> биљке;</a:t>
            </a:r>
          </a:p>
          <a:p>
            <a:r>
              <a:rPr lang="sr-Cyrl-RS" dirty="0"/>
              <a:t>Како се биљка размножава помоћу плода и сјемена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137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99B7B1-8B72-404C-8627-B9F1E4C23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/>
              <a:t>Биљке расту свуда око нас…</a:t>
            </a:r>
            <a:endParaRPr lang="en-US" dirty="0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2D0A1FB8-82A3-4803-9A22-B5F189E31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Cyrl-RS" sz="4400" dirty="0"/>
              <a:t>Биљке разликујемо по изгледу листа, </a:t>
            </a:r>
            <a:r>
              <a:rPr lang="sr-Cyrl-RS" sz="4400" dirty="0" err="1"/>
              <a:t>цвијета</a:t>
            </a:r>
            <a:r>
              <a:rPr lang="sr-Cyrl-RS" sz="4400" dirty="0"/>
              <a:t>, стабљике, према начину гајења,…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09685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15C943-B681-4F61-9A5E-295072AE2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/>
              <a:t>Према изгледу стабљике</a:t>
            </a:r>
            <a:endParaRPr lang="en-US" dirty="0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8338DAD8-9142-4F91-AC20-AA63B759E9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9542" y="1871814"/>
            <a:ext cx="5181600" cy="4351338"/>
          </a:xfrm>
        </p:spPr>
        <p:txBody>
          <a:bodyPr/>
          <a:lstStyle/>
          <a:p>
            <a:r>
              <a:rPr lang="sr-Cyrl-RS" dirty="0"/>
              <a:t>Зељасте</a:t>
            </a:r>
          </a:p>
          <a:p>
            <a:pPr marL="0" indent="0">
              <a:buNone/>
            </a:pPr>
            <a:endParaRPr lang="sr-Cyrl-R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7A726B75-6C20-4941-98A9-123E1A25A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9314" y="1582057"/>
            <a:ext cx="3414486" cy="4594906"/>
          </a:xfrm>
        </p:spPr>
        <p:txBody>
          <a:bodyPr/>
          <a:lstStyle/>
          <a:p>
            <a:r>
              <a:rPr lang="sr-Cyrl-RS" dirty="0"/>
              <a:t>Дрвенасте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994FF68-42AF-4956-804D-AD82FD3D4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2412018"/>
            <a:ext cx="4243531" cy="317855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1609048-9779-4CED-ADD8-EC1BE71BED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5502" r="6878" b="4920"/>
          <a:stretch/>
        </p:blipFill>
        <p:spPr>
          <a:xfrm>
            <a:off x="8654533" y="2176001"/>
            <a:ext cx="3024555" cy="413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79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AAB9323C-E0F3-4906-ACC4-B9F3240A9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81" y="1922775"/>
            <a:ext cx="4596174" cy="3038475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9C139A03-6105-4E15-AC12-57B9CF231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38" y="1922775"/>
            <a:ext cx="3854915" cy="3012450"/>
          </a:xfrm>
          <a:prstGeom prst="rect">
            <a:avLst/>
          </a:prstGeom>
        </p:spPr>
      </p:pic>
      <p:sp>
        <p:nvSpPr>
          <p:cNvPr id="20" name="Naslov 19">
            <a:extLst>
              <a:ext uri="{FF2B5EF4-FFF2-40B4-BE49-F238E27FC236}">
                <a16:creationId xmlns:a16="http://schemas.microsoft.com/office/drawing/2014/main" id="{21AEFA38-D121-40C6-88D9-8031DF4E3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err="1"/>
              <a:t>Зељсте</a:t>
            </a:r>
            <a:r>
              <a:rPr lang="sr-Cyrl-RS" dirty="0"/>
              <a:t> биљке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spd="slow" advTm="2729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2DC142-D49A-4376-9A57-4BE4ED056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Дрвенасте биљке</a:t>
            </a:r>
            <a:endParaRPr lang="en-US" dirty="0"/>
          </a:p>
        </p:txBody>
      </p:sp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id="{6D9403B6-A2AB-477D-948A-4F8DEB7434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15" y="1258327"/>
            <a:ext cx="5181600" cy="3453934"/>
          </a:xfrm>
          <a:prstGeom prst="rect">
            <a:avLst/>
          </a:prstGeom>
        </p:spPr>
      </p:pic>
      <p:pic>
        <p:nvPicPr>
          <p:cNvPr id="6" name="Picture 2" descr="Slikovni rezultat za БИЉКЕ ДРВЕНАСТЕ">
            <a:extLst>
              <a:ext uri="{FF2B5EF4-FFF2-40B4-BE49-F238E27FC236}">
                <a16:creationId xmlns:a16="http://schemas.microsoft.com/office/drawing/2014/main" id="{26AA6B75-A6EA-403B-8022-2474D32945F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167" y="1093785"/>
            <a:ext cx="4165162" cy="463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680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93AFB5-F7DA-4890-81DB-03E427E8E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Према начину гајења</a:t>
            </a:r>
            <a:endParaRPr lang="en-US" dirty="0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F3824F63-CAB5-44D9-B64F-CCF3F4D1A2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73998" y="1825625"/>
            <a:ext cx="3145801" cy="4351338"/>
          </a:xfrm>
        </p:spPr>
        <p:txBody>
          <a:bodyPr/>
          <a:lstStyle/>
          <a:p>
            <a:r>
              <a:rPr lang="sr-Cyrl-RS" dirty="0"/>
              <a:t>Гајене (културне)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E94101C9-8BF2-458A-91FA-3E0ABF9E2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9314" y="1825625"/>
            <a:ext cx="4252686" cy="4351338"/>
          </a:xfrm>
        </p:spPr>
        <p:txBody>
          <a:bodyPr/>
          <a:lstStyle/>
          <a:p>
            <a:r>
              <a:rPr lang="sr-Cyrl-RS" dirty="0"/>
              <a:t>Самоникле (дивље)</a:t>
            </a:r>
            <a:endParaRPr lang="en-US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96A4DE7-1F9D-4722-861B-A335019B4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129" y="2332132"/>
            <a:ext cx="3264071" cy="368919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5DAAFFD-3978-4D14-82A8-2885746E3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814" y="2492716"/>
            <a:ext cx="47625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29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9172B4-A034-4FF2-A9A0-F91934002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/>
              <a:t>Гајене биљке</a:t>
            </a:r>
            <a:endParaRPr lang="en-US" dirty="0"/>
          </a:p>
        </p:txBody>
      </p:sp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id="{0C5E38BA-8036-414D-B552-5AA78F29F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brightnessContrast bright="-1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5" b="5082"/>
          <a:stretch/>
        </p:blipFill>
        <p:spPr>
          <a:xfrm rot="10800000">
            <a:off x="2446505" y="1438421"/>
            <a:ext cx="9745495" cy="3981157"/>
          </a:xfrm>
        </p:spPr>
      </p:pic>
    </p:spTree>
    <p:extLst>
      <p:ext uri="{BB962C8B-B14F-4D97-AF65-F5344CB8AC3E}">
        <p14:creationId xmlns:p14="http://schemas.microsoft.com/office/powerpoint/2010/main" val="6039647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4|2.6|2.7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4|5.8|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325</Words>
  <Application>Microsoft Office PowerPoint</Application>
  <PresentationFormat>Široki ekran</PresentationFormat>
  <Paragraphs>48</Paragraphs>
  <Slides>23</Slides>
  <Notes>0</Notes>
  <HiddenSlides>0</HiddenSlides>
  <MMClips>0</MMClips>
  <ScaleCrop>false</ScaleCrop>
  <HeadingPairs>
    <vt:vector size="6" baseType="variant">
      <vt:variant>
        <vt:lpstr>Korišćeni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MyriadPro-Bold</vt:lpstr>
      <vt:lpstr>MyriadPro-Regular</vt:lpstr>
      <vt:lpstr>Office Theme</vt:lpstr>
      <vt:lpstr>PowerPoint prezentacija</vt:lpstr>
      <vt:lpstr>БИЉКЕ ОКОЛИНЕ</vt:lpstr>
      <vt:lpstr>Задаци данашњег часа:</vt:lpstr>
      <vt:lpstr>Биљке расту свуда око нас…</vt:lpstr>
      <vt:lpstr>Према изгледу стабљике</vt:lpstr>
      <vt:lpstr>Зељсте биљке</vt:lpstr>
      <vt:lpstr>Дрвенасте биљке</vt:lpstr>
      <vt:lpstr>Према начину гајења</vt:lpstr>
      <vt:lpstr>Гајене биљке</vt:lpstr>
      <vt:lpstr>Дијелови биљке</vt:lpstr>
      <vt:lpstr>Сваки дио биљке има своју улогу</vt:lpstr>
      <vt:lpstr>СТАБЛО (СТАБЉИКА) дио је биљке који на себи носи листове, цвјетове и плод. Проводи воду са хранљивим материјама до листова, а храну коју биљка створи у листу спроводи до осталих дијелова биљке.</vt:lpstr>
      <vt:lpstr>ЛИСТ: у зеленим листовима, биљка ствара храну. Ствара је од воде са хранљивим материјама, а уз помоћ Сунчеве свјетлости и ваздуха.</vt:lpstr>
      <vt:lpstr>ЦВИЈЕТ: служи биљкама за размножавање – из њега се развија плод и сјеме.</vt:lpstr>
      <vt:lpstr>ПЛОД је дио биљке кији се најчешће користи за исхрану. Такође служи за размножавање – у његовој унутрашњости налази се скривено и заштићено сјеме.</vt:lpstr>
      <vt:lpstr>СЈЕМЕ: из њега ниче нова биљка.</vt:lpstr>
      <vt:lpstr>Размножавање биљака из плода и сјемена</vt:lpstr>
      <vt:lpstr>Раст и развој дрвенасте биљке</vt:lpstr>
      <vt:lpstr>Запис у свесци</vt:lpstr>
      <vt:lpstr>Домаћа задаћа</vt:lpstr>
      <vt:lpstr>PowerPoint prezentacija</vt:lpstr>
      <vt:lpstr>PowerPoint prezentacija</vt:lpstr>
      <vt:lpstr>Далиборка Зељко ОШ ’’Свети Сава’’ Дубраве Градишка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Sneguljica</dc:creator>
  <cp:lastModifiedBy>daliborkazeljko@outlook.com</cp:lastModifiedBy>
  <cp:revision>46</cp:revision>
  <dcterms:created xsi:type="dcterms:W3CDTF">2014-04-21T20:33:15Z</dcterms:created>
  <dcterms:modified xsi:type="dcterms:W3CDTF">2020-03-16T06:04:52Z</dcterms:modified>
</cp:coreProperties>
</file>