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4C42-D6B0-47C0-87C5-EEB0FC3BA366}" type="datetimeFigureOut">
              <a:rPr lang="sr-Cyrl-RS" smtClean="0"/>
              <a:t>30.3.2020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F28E-8F5B-4D10-BD65-8EB2DEF9FD8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76470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4C42-D6B0-47C0-87C5-EEB0FC3BA366}" type="datetimeFigureOut">
              <a:rPr lang="sr-Cyrl-RS" smtClean="0"/>
              <a:t>30.3.2020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F28E-8F5B-4D10-BD65-8EB2DEF9FD8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18837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4C42-D6B0-47C0-87C5-EEB0FC3BA366}" type="datetimeFigureOut">
              <a:rPr lang="sr-Cyrl-RS" smtClean="0"/>
              <a:t>30.3.2020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F28E-8F5B-4D10-BD65-8EB2DEF9FD8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08558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4C42-D6B0-47C0-87C5-EEB0FC3BA366}" type="datetimeFigureOut">
              <a:rPr lang="sr-Cyrl-RS" smtClean="0"/>
              <a:t>30.3.2020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F28E-8F5B-4D10-BD65-8EB2DEF9FD8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30935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4C42-D6B0-47C0-87C5-EEB0FC3BA366}" type="datetimeFigureOut">
              <a:rPr lang="sr-Cyrl-RS" smtClean="0"/>
              <a:t>30.3.2020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F28E-8F5B-4D10-BD65-8EB2DEF9FD8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99171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4C42-D6B0-47C0-87C5-EEB0FC3BA366}" type="datetimeFigureOut">
              <a:rPr lang="sr-Cyrl-RS" smtClean="0"/>
              <a:t>30.3.2020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F28E-8F5B-4D10-BD65-8EB2DEF9FD8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77903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4C42-D6B0-47C0-87C5-EEB0FC3BA366}" type="datetimeFigureOut">
              <a:rPr lang="sr-Cyrl-RS" smtClean="0"/>
              <a:t>30.3.2020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F28E-8F5B-4D10-BD65-8EB2DEF9FD8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80682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4C42-D6B0-47C0-87C5-EEB0FC3BA366}" type="datetimeFigureOut">
              <a:rPr lang="sr-Cyrl-RS" smtClean="0"/>
              <a:t>30.3.2020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F28E-8F5B-4D10-BD65-8EB2DEF9FD8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72206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4C42-D6B0-47C0-87C5-EEB0FC3BA366}" type="datetimeFigureOut">
              <a:rPr lang="sr-Cyrl-RS" smtClean="0"/>
              <a:t>30.3.2020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F28E-8F5B-4D10-BD65-8EB2DEF9FD8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4843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4C42-D6B0-47C0-87C5-EEB0FC3BA366}" type="datetimeFigureOut">
              <a:rPr lang="sr-Cyrl-RS" smtClean="0"/>
              <a:t>30.3.2020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F28E-8F5B-4D10-BD65-8EB2DEF9FD8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9251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4C42-D6B0-47C0-87C5-EEB0FC3BA366}" type="datetimeFigureOut">
              <a:rPr lang="sr-Cyrl-RS" smtClean="0"/>
              <a:t>30.3.2020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F28E-8F5B-4D10-BD65-8EB2DEF9FD8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5427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E4C42-D6B0-47C0-87C5-EEB0FC3BA366}" type="datetimeFigureOut">
              <a:rPr lang="sr-Cyrl-RS" smtClean="0"/>
              <a:t>30.3.2020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3F28E-8F5B-4D10-BD65-8EB2DEF9FD8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97976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3352800"/>
          </a:xfrm>
        </p:spPr>
        <p:txBody>
          <a:bodyPr>
            <a:normAutofit/>
          </a:bodyPr>
          <a:lstStyle/>
          <a:p>
            <a:r>
              <a:rPr lang="sr-Cyrl-BA" sz="5400" dirty="0" smtClean="0"/>
              <a:t>ГЛАГОЛСКИ ОБЛИЦИ</a:t>
            </a:r>
            <a:br>
              <a:rPr lang="sr-Cyrl-BA" sz="5400" dirty="0" smtClean="0"/>
            </a:br>
            <a:r>
              <a:rPr lang="sr-Cyrl-BA" sz="5400" dirty="0" smtClean="0"/>
              <a:t>(систематизација)</a:t>
            </a:r>
            <a:endParaRPr lang="sr-Cyrl-R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659144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ПОДЈЕЛА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sr-Cyrl-BA" dirty="0" smtClean="0"/>
              <a:t>ПРЕМА ЛИЦУ</a:t>
            </a:r>
          </a:p>
          <a:p>
            <a:pPr marL="0" indent="0">
              <a:buNone/>
            </a:pPr>
            <a:endParaRPr lang="sr-Cyrl-BA" dirty="0" smtClean="0"/>
          </a:p>
          <a:p>
            <a:r>
              <a:rPr lang="sr-Cyrl-BA" dirty="0" smtClean="0"/>
              <a:t>ПРЕМА ТВОРБИ(ГРАЂИ)</a:t>
            </a:r>
          </a:p>
          <a:p>
            <a:endParaRPr lang="sr-Cyrl-BA" dirty="0" smtClean="0"/>
          </a:p>
          <a:p>
            <a:r>
              <a:rPr lang="sr-Cyrl-BA" dirty="0" smtClean="0"/>
              <a:t>ПРЕМА ЗНАЧЕЊУ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5351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468868"/>
            <a:ext cx="6781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dirty="0" smtClean="0"/>
              <a:t>ГЛАГОЛСКИ ОБЛИЦИ</a:t>
            </a:r>
            <a:endParaRPr lang="sr-Cyrl-RS" dirty="0"/>
          </a:p>
        </p:txBody>
      </p:sp>
      <p:cxnSp>
        <p:nvCxnSpPr>
          <p:cNvPr id="4" name="Straight Connector 3"/>
          <p:cNvCxnSpPr>
            <a:stCxn id="2" idx="2"/>
          </p:cNvCxnSpPr>
          <p:nvPr/>
        </p:nvCxnSpPr>
        <p:spPr>
          <a:xfrm>
            <a:off x="4610100" y="838200"/>
            <a:ext cx="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95400" y="1447800"/>
            <a:ext cx="670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95400" y="1447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001000" y="1447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2133600"/>
            <a:ext cx="2133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dirty="0" smtClean="0"/>
              <a:t>ЛИЧНИ ГЛАГОЛСКИ ОБЛИЦИ</a:t>
            </a:r>
            <a:endParaRPr lang="sr-Cyrl-R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2133600"/>
            <a:ext cx="2362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dirty="0" smtClean="0"/>
              <a:t>НЕЛИЧНИ ГЛАГОЛСКИ ОБЛИЦИ</a:t>
            </a:r>
            <a:endParaRPr lang="sr-Cyrl-RS" dirty="0"/>
          </a:p>
        </p:txBody>
      </p:sp>
      <p:cxnSp>
        <p:nvCxnSpPr>
          <p:cNvPr id="14" name="Straight Connector 13"/>
          <p:cNvCxnSpPr>
            <a:stCxn id="11" idx="2"/>
          </p:cNvCxnSpPr>
          <p:nvPr/>
        </p:nvCxnSpPr>
        <p:spPr>
          <a:xfrm>
            <a:off x="1524000" y="2779931"/>
            <a:ext cx="0" cy="572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2"/>
          </p:cNvCxnSpPr>
          <p:nvPr/>
        </p:nvCxnSpPr>
        <p:spPr>
          <a:xfrm>
            <a:off x="7505700" y="2779931"/>
            <a:ext cx="0" cy="572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" y="3359727"/>
            <a:ext cx="228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286500" y="3359727"/>
            <a:ext cx="243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7200" y="3352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743200" y="3352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286500" y="3359727"/>
            <a:ext cx="0" cy="602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724900" y="3359727"/>
            <a:ext cx="0" cy="602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9273" y="3886200"/>
            <a:ext cx="1524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ГЛАГОЛСКА ВРЕМЕНА</a:t>
            </a:r>
            <a:endParaRPr lang="sr-Cyrl-RS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3886200"/>
            <a:ext cx="1676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ГЛАГОЛСКИ НАЧИНИ</a:t>
            </a:r>
            <a:endParaRPr lang="sr-Cyrl-RS" dirty="0"/>
          </a:p>
        </p:txBody>
      </p:sp>
      <p:sp>
        <p:nvSpPr>
          <p:cNvPr id="31" name="TextBox 30"/>
          <p:cNvSpPr txBox="1"/>
          <p:nvPr/>
        </p:nvSpPr>
        <p:spPr>
          <a:xfrm>
            <a:off x="5486400" y="3962400"/>
            <a:ext cx="16764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ОНИ КОЈИ РАЗЛИКУЈУ РОД И БРОЈ</a:t>
            </a:r>
            <a:endParaRPr lang="sr-Cyrl-RS" dirty="0"/>
          </a:p>
        </p:txBody>
      </p:sp>
      <p:sp>
        <p:nvSpPr>
          <p:cNvPr id="32" name="TextBox 31"/>
          <p:cNvSpPr txBox="1"/>
          <p:nvPr/>
        </p:nvSpPr>
        <p:spPr>
          <a:xfrm>
            <a:off x="7505700" y="3976255"/>
            <a:ext cx="151360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ОНИ КОЈИ НЕ РАЗЛИКУЈУ РОД И БРОЈ</a:t>
            </a:r>
            <a:endParaRPr lang="sr-Cyrl-R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idx="1"/>
          </p:nvPr>
        </p:nvSpPr>
        <p:spPr>
          <a:xfrm>
            <a:off x="5486400" y="4885730"/>
            <a:ext cx="1676400" cy="17526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1600" b="0" dirty="0" smtClean="0"/>
              <a:t>РАДНИ ГЛАГОЛСКИ ПРИДЈЕВ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1600" b="0" dirty="0" smtClean="0"/>
              <a:t>ТРПНИ ГЛАГОЛСКИ ПРИДЈЕВ</a:t>
            </a:r>
            <a:endParaRPr lang="sr-Cyrl-RS" sz="1600" b="0" dirty="0"/>
          </a:p>
        </p:txBody>
      </p:sp>
      <p:sp>
        <p:nvSpPr>
          <p:cNvPr id="34" name="Content Placeholder 33"/>
          <p:cNvSpPr>
            <a:spLocks noGrp="1"/>
          </p:cNvSpPr>
          <p:nvPr>
            <p:ph sz="half" idx="2"/>
          </p:nvPr>
        </p:nvSpPr>
        <p:spPr>
          <a:xfrm>
            <a:off x="110837" y="4648200"/>
            <a:ext cx="1752600" cy="1981200"/>
          </a:xfrm>
        </p:spPr>
        <p:txBody>
          <a:bodyPr>
            <a:normAutofit lnSpcReduction="10000"/>
          </a:bodyPr>
          <a:lstStyle/>
          <a:p>
            <a:r>
              <a:rPr lang="sr-Cyrl-BA" sz="1600" dirty="0" smtClean="0"/>
              <a:t>ПРЕЗЕНТ</a:t>
            </a:r>
          </a:p>
          <a:p>
            <a:r>
              <a:rPr lang="sr-Cyrl-BA" sz="1600" dirty="0" smtClean="0"/>
              <a:t>АОРИСТ</a:t>
            </a:r>
          </a:p>
          <a:p>
            <a:r>
              <a:rPr lang="sr-Cyrl-BA" sz="1600" dirty="0" smtClean="0"/>
              <a:t>ИМПЕРФЕКАТ</a:t>
            </a:r>
          </a:p>
          <a:p>
            <a:r>
              <a:rPr lang="sr-Cyrl-BA" sz="1600" dirty="0" smtClean="0"/>
              <a:t>ПРЕФЕКАТ</a:t>
            </a:r>
          </a:p>
          <a:p>
            <a:r>
              <a:rPr lang="sr-Cyrl-BA" sz="1600" dirty="0" smtClean="0"/>
              <a:t>ПЛУСКВАМП.</a:t>
            </a:r>
          </a:p>
          <a:p>
            <a:r>
              <a:rPr lang="sr-Cyrl-BA" sz="1600" dirty="0" smtClean="0"/>
              <a:t>ФУТУР ПРВИ</a:t>
            </a:r>
          </a:p>
          <a:p>
            <a:r>
              <a:rPr lang="sr-Cyrl-BA" sz="1600" dirty="0" smtClean="0"/>
              <a:t>ФУТУР ДРУГИ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3"/>
          </p:nvPr>
        </p:nvSpPr>
        <p:spPr>
          <a:xfrm>
            <a:off x="7485207" y="4899585"/>
            <a:ext cx="1527175" cy="1824614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1600" b="0" dirty="0" smtClean="0"/>
              <a:t>ГЛАГОЛСКИ ПРИЛОГ ПРОШЛИ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1600" b="0" dirty="0" smtClean="0"/>
              <a:t>ГЛАГОЛСКИ ПРИЛОГ САДАШЊИ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1600" b="0" dirty="0" smtClean="0"/>
              <a:t>ИНФИНИТИВ</a:t>
            </a:r>
            <a:endParaRPr lang="sr-Cyrl-RS" sz="1600" b="0" dirty="0"/>
          </a:p>
        </p:txBody>
      </p:sp>
      <p:sp>
        <p:nvSpPr>
          <p:cNvPr id="35" name="Content Placeholder 34"/>
          <p:cNvSpPr>
            <a:spLocks noGrp="1"/>
          </p:cNvSpPr>
          <p:nvPr>
            <p:ph sz="quarter" idx="4"/>
          </p:nvPr>
        </p:nvSpPr>
        <p:spPr>
          <a:xfrm>
            <a:off x="2008909" y="4724400"/>
            <a:ext cx="1801091" cy="1702098"/>
          </a:xfrm>
        </p:spPr>
        <p:txBody>
          <a:bodyPr>
            <a:normAutofit/>
          </a:bodyPr>
          <a:lstStyle/>
          <a:p>
            <a:r>
              <a:rPr lang="sr-Cyrl-BA" sz="1600" dirty="0" smtClean="0"/>
              <a:t>ИМПЕРАТИВ</a:t>
            </a:r>
          </a:p>
          <a:p>
            <a:r>
              <a:rPr lang="sr-Cyrl-BA" sz="1600" dirty="0" smtClean="0"/>
              <a:t>ПОТЕНЦИЈАЛ</a:t>
            </a:r>
            <a:endParaRPr lang="sr-Cyrl-RS" sz="1600" dirty="0"/>
          </a:p>
        </p:txBody>
      </p:sp>
    </p:spTree>
    <p:extLst>
      <p:ext uri="{BB962C8B-B14F-4D97-AF65-F5344CB8AC3E}">
        <p14:creationId xmlns:p14="http://schemas.microsoft.com/office/powerpoint/2010/main" val="330063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362200"/>
            <a:ext cx="4038600" cy="3687763"/>
          </a:xfrm>
        </p:spPr>
        <p:txBody>
          <a:bodyPr>
            <a:normAutofit lnSpcReduction="10000"/>
          </a:bodyPr>
          <a:lstStyle/>
          <a:p>
            <a:r>
              <a:rPr lang="sr-Cyrl-BA" sz="2000" dirty="0" smtClean="0"/>
              <a:t>ПРЕЗЕНТ</a:t>
            </a:r>
          </a:p>
          <a:p>
            <a:r>
              <a:rPr lang="sr-Cyrl-BA" sz="2000" dirty="0" smtClean="0"/>
              <a:t>АОРИСТ</a:t>
            </a:r>
          </a:p>
          <a:p>
            <a:r>
              <a:rPr lang="sr-Cyrl-BA" sz="2000" dirty="0" smtClean="0"/>
              <a:t>ИМПЕРФЕКАТ</a:t>
            </a:r>
          </a:p>
          <a:p>
            <a:r>
              <a:rPr lang="sr-Cyrl-BA" sz="2000" dirty="0" smtClean="0"/>
              <a:t>ФУТУР ПРВИ</a:t>
            </a:r>
          </a:p>
          <a:p>
            <a:r>
              <a:rPr lang="sr-Cyrl-BA" sz="2000" dirty="0" smtClean="0"/>
              <a:t>ИМПЕРАТИВ</a:t>
            </a:r>
          </a:p>
          <a:p>
            <a:r>
              <a:rPr lang="sr-Cyrl-BA" sz="2000" dirty="0" smtClean="0"/>
              <a:t>РАДНИ ГЛАГОЛСКИ ПРИДЈЕВ</a:t>
            </a:r>
          </a:p>
          <a:p>
            <a:r>
              <a:rPr lang="sr-Cyrl-BA" sz="2000" dirty="0" smtClean="0"/>
              <a:t>ТРПНИ ГЛАГОЛСКИ ПРИДЈЕВ</a:t>
            </a:r>
          </a:p>
          <a:p>
            <a:r>
              <a:rPr lang="sr-Cyrl-BA" sz="2000" dirty="0" smtClean="0"/>
              <a:t>ГЛАГОЛСКИ ПРИЛОГ ПРОШЛИ</a:t>
            </a:r>
          </a:p>
          <a:p>
            <a:r>
              <a:rPr lang="sr-Cyrl-BA" sz="2000" dirty="0" smtClean="0"/>
              <a:t>ГЛАГОЛСКИ ПРИЛОГ САДАШЊИ</a:t>
            </a:r>
          </a:p>
          <a:p>
            <a:r>
              <a:rPr lang="sr-Cyrl-BA" sz="2000" dirty="0" smtClean="0"/>
              <a:t>ИНФИНИТИВ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2362200"/>
            <a:ext cx="2860964" cy="3611563"/>
          </a:xfrm>
        </p:spPr>
        <p:txBody>
          <a:bodyPr>
            <a:normAutofit lnSpcReduction="10000"/>
          </a:bodyPr>
          <a:lstStyle/>
          <a:p>
            <a:r>
              <a:rPr lang="sr-Cyrl-BA" sz="2000" dirty="0" smtClean="0"/>
              <a:t>ПЕРФЕКАТ</a:t>
            </a:r>
          </a:p>
          <a:p>
            <a:r>
              <a:rPr lang="sr-Cyrl-BA" sz="2000" dirty="0" smtClean="0"/>
              <a:t>ПЛУСКВАМПЕРФЕКАТ</a:t>
            </a:r>
          </a:p>
          <a:p>
            <a:r>
              <a:rPr lang="sr-Cyrl-BA" sz="2000" dirty="0" smtClean="0"/>
              <a:t>ФУТУР ПРВИ</a:t>
            </a:r>
          </a:p>
          <a:p>
            <a:r>
              <a:rPr lang="sr-Cyrl-BA" sz="2000" dirty="0" smtClean="0"/>
              <a:t>ФУТУР ДРУГИ</a:t>
            </a:r>
          </a:p>
          <a:p>
            <a:r>
              <a:rPr lang="sr-Cyrl-BA" sz="2000" dirty="0" smtClean="0"/>
              <a:t>ПОТЕНЦИЈАЛ</a:t>
            </a:r>
            <a:endParaRPr lang="sr-Cyrl-R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28599"/>
            <a:ext cx="6629400" cy="3773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dirty="0" smtClean="0"/>
              <a:t>ГЛАГОЛСКИ ОБЛИЦИ</a:t>
            </a:r>
            <a:endParaRPr lang="sr-Cyrl-R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76700" y="605953"/>
            <a:ext cx="0" cy="6212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1219200"/>
            <a:ext cx="6172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14400" y="1219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86600" y="1219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" y="1828800"/>
            <a:ext cx="1447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dirty="0" smtClean="0"/>
              <a:t>ПРОСТИ</a:t>
            </a:r>
            <a:endParaRPr lang="sr-Cyrl-RS" dirty="0"/>
          </a:p>
        </p:txBody>
      </p:sp>
      <p:sp>
        <p:nvSpPr>
          <p:cNvPr id="16" name="TextBox 15"/>
          <p:cNvSpPr txBox="1"/>
          <p:nvPr/>
        </p:nvSpPr>
        <p:spPr>
          <a:xfrm>
            <a:off x="6248400" y="1828800"/>
            <a:ext cx="16764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dirty="0" smtClean="0"/>
              <a:t>СЛОЖЕНИ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061667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BA" u="sng" dirty="0" smtClean="0"/>
              <a:t>ПРОСТИ</a:t>
            </a:r>
          </a:p>
          <a:p>
            <a:pPr marL="0" indent="0">
              <a:buNone/>
            </a:pPr>
            <a:r>
              <a:rPr lang="sr-Cyrl-BA" dirty="0" smtClean="0"/>
              <a:t>ОСНОВА + НАСТАВАК</a:t>
            </a:r>
          </a:p>
          <a:p>
            <a:r>
              <a:rPr lang="sr-Cyrl-BA" u="sng" dirty="0" smtClean="0"/>
              <a:t>ОСНОВЕ</a:t>
            </a:r>
          </a:p>
          <a:p>
            <a:pPr marL="0" indent="0">
              <a:buNone/>
            </a:pPr>
            <a:r>
              <a:rPr lang="sr-Cyrl-BA" dirty="0" smtClean="0"/>
              <a:t>ИНФИНИТИВНА</a:t>
            </a:r>
          </a:p>
          <a:p>
            <a:pPr marL="0" indent="0">
              <a:buNone/>
            </a:pPr>
            <a:r>
              <a:rPr lang="sr-Cyrl-BA" dirty="0" smtClean="0"/>
              <a:t>ПРЕЗЕНТСКА</a:t>
            </a:r>
            <a:endParaRPr lang="sr-Cyrl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BA" u="sng" dirty="0" smtClean="0"/>
              <a:t>СЛОЖЕНИ</a:t>
            </a:r>
          </a:p>
          <a:p>
            <a:pPr marL="0" indent="0">
              <a:buNone/>
            </a:pPr>
            <a:r>
              <a:rPr lang="sr-Cyrl-BA" dirty="0" smtClean="0"/>
              <a:t>ПОМОЋНИ ГЛАГОЛ + ГЛАВНИ ГЛАГОЛ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673986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685799"/>
          </a:xfrm>
        </p:spPr>
        <p:txBody>
          <a:bodyPr>
            <a:normAutofit/>
          </a:bodyPr>
          <a:lstStyle/>
          <a:p>
            <a:r>
              <a:rPr lang="sr-Cyrl-BA" sz="2800" u="sng" dirty="0" smtClean="0"/>
              <a:t>ПРОСТИ ГЛАГОЛСКИ ОБЛИЦИ</a:t>
            </a:r>
            <a:endParaRPr lang="sr-Cyrl-RS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458200" cy="4953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dirty="0" smtClean="0">
                <a:solidFill>
                  <a:schemeClr val="tx1"/>
                </a:solidFill>
              </a:rPr>
              <a:t>ПРЕЗЕНТ – </a:t>
            </a:r>
            <a:r>
              <a:rPr lang="sr-Cyrl-BA" dirty="0" smtClean="0">
                <a:solidFill>
                  <a:srgbClr val="C00000"/>
                </a:solidFill>
              </a:rPr>
              <a:t>ПЈЕВАМ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dirty="0" smtClean="0">
                <a:solidFill>
                  <a:schemeClr val="tx1"/>
                </a:solidFill>
              </a:rPr>
              <a:t>АОРИСТ-</a:t>
            </a:r>
            <a:r>
              <a:rPr lang="sr-Cyrl-BA" dirty="0" smtClean="0">
                <a:solidFill>
                  <a:srgbClr val="C00000"/>
                </a:solidFill>
              </a:rPr>
              <a:t>ЗАПЈЕВАХ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dirty="0" smtClean="0">
                <a:solidFill>
                  <a:schemeClr val="tx1"/>
                </a:solidFill>
              </a:rPr>
              <a:t>ИМПЕРФЕКАТ-</a:t>
            </a:r>
            <a:r>
              <a:rPr lang="sr-Cyrl-BA" dirty="0" smtClean="0">
                <a:solidFill>
                  <a:srgbClr val="C00000"/>
                </a:solidFill>
              </a:rPr>
              <a:t>ПЈЕВАХ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dirty="0" smtClean="0">
                <a:solidFill>
                  <a:schemeClr val="tx1"/>
                </a:solidFill>
              </a:rPr>
              <a:t>ФУТУР ПРВИ-</a:t>
            </a:r>
            <a:r>
              <a:rPr lang="sr-Cyrl-BA" dirty="0" smtClean="0">
                <a:solidFill>
                  <a:srgbClr val="C00000"/>
                </a:solidFill>
              </a:rPr>
              <a:t>ПЈЕВАЋУ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dirty="0" smtClean="0">
                <a:solidFill>
                  <a:schemeClr val="tx1"/>
                </a:solidFill>
              </a:rPr>
              <a:t>ИМПЕРАТИВ-</a:t>
            </a:r>
            <a:r>
              <a:rPr lang="sr-Cyrl-BA" dirty="0" smtClean="0">
                <a:solidFill>
                  <a:srgbClr val="C00000"/>
                </a:solidFill>
              </a:rPr>
              <a:t>ПЈЕВАЈ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dirty="0" smtClean="0">
                <a:solidFill>
                  <a:schemeClr val="tx1"/>
                </a:solidFill>
              </a:rPr>
              <a:t>РАДНИ ГЛ. ПРИДЈЕВ-</a:t>
            </a:r>
            <a:r>
              <a:rPr lang="sr-Cyrl-BA" dirty="0" smtClean="0">
                <a:solidFill>
                  <a:srgbClr val="C00000"/>
                </a:solidFill>
              </a:rPr>
              <a:t>ПЈЕВАО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dirty="0" smtClean="0">
                <a:solidFill>
                  <a:schemeClr val="tx1"/>
                </a:solidFill>
              </a:rPr>
              <a:t>ТРПНИ ГЛ. ПРИДЈЕВ- </a:t>
            </a:r>
            <a:r>
              <a:rPr lang="sr-Cyrl-BA" dirty="0" smtClean="0">
                <a:solidFill>
                  <a:srgbClr val="C00000"/>
                </a:solidFill>
              </a:rPr>
              <a:t>ПЈЕВАН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dirty="0" smtClean="0">
                <a:solidFill>
                  <a:schemeClr val="tx1"/>
                </a:solidFill>
              </a:rPr>
              <a:t>ГЛ.ПРИЛОГ ПРОШЛИ-</a:t>
            </a:r>
            <a:r>
              <a:rPr lang="sr-Cyrl-BA" dirty="0" smtClean="0">
                <a:solidFill>
                  <a:srgbClr val="C00000"/>
                </a:solidFill>
              </a:rPr>
              <a:t>ЗАПЈЕВАВ(ШИ)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dirty="0" smtClean="0">
                <a:solidFill>
                  <a:schemeClr val="tx1"/>
                </a:solidFill>
              </a:rPr>
              <a:t>ГЛ.ПРИЛОГ САДАШЊИ- </a:t>
            </a:r>
            <a:r>
              <a:rPr lang="sr-Cyrl-BA" dirty="0" smtClean="0">
                <a:solidFill>
                  <a:srgbClr val="C00000"/>
                </a:solidFill>
              </a:rPr>
              <a:t>ПЈЕВАЈУЋИ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dirty="0" smtClean="0">
                <a:solidFill>
                  <a:schemeClr val="tx1"/>
                </a:solidFill>
              </a:rPr>
              <a:t>ИНФИНИТИВ- </a:t>
            </a:r>
            <a:r>
              <a:rPr lang="sr-Cyrl-BA" dirty="0" smtClean="0">
                <a:solidFill>
                  <a:srgbClr val="C00000"/>
                </a:solidFill>
              </a:rPr>
              <a:t>ПЈЕВАТИ</a:t>
            </a:r>
          </a:p>
        </p:txBody>
      </p:sp>
    </p:spTree>
    <p:extLst>
      <p:ext uri="{BB962C8B-B14F-4D97-AF65-F5344CB8AC3E}">
        <p14:creationId xmlns:p14="http://schemas.microsoft.com/office/powerpoint/2010/main" val="457159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u="sng" dirty="0" smtClean="0"/>
              <a:t>СЛОЖЕНИ ГЛАГОЛСКИ ОБЛИЦИ</a:t>
            </a:r>
            <a:endParaRPr lang="sr-Cyrl-R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ПЕРФЕКАТ- </a:t>
            </a:r>
            <a:r>
              <a:rPr lang="sr-Cyrl-BA" sz="2800" dirty="0" smtClean="0">
                <a:solidFill>
                  <a:srgbClr val="C00000"/>
                </a:solidFill>
              </a:rPr>
              <a:t>САМ ПЈЕВАО/ЛА(ПЈЕВАО/ЛА САМ)</a:t>
            </a:r>
          </a:p>
          <a:p>
            <a:r>
              <a:rPr lang="sr-Cyrl-BA" sz="2800" dirty="0" smtClean="0"/>
              <a:t>ПЛУСКВАМПЕРФЕКАТ-</a:t>
            </a:r>
            <a:r>
              <a:rPr lang="sr-Cyrl-BA" sz="2800" dirty="0" smtClean="0">
                <a:solidFill>
                  <a:srgbClr val="C00000"/>
                </a:solidFill>
              </a:rPr>
              <a:t>БИО/ЛА САМ ПЈЕВАО/ЛА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rgbClr val="C00000"/>
                </a:solidFill>
              </a:rPr>
              <a:t>                                             -БИЈАХ/БЈЕХ ПЈЕВАО/ЛА</a:t>
            </a:r>
          </a:p>
          <a:p>
            <a:r>
              <a:rPr lang="sr-Cyrl-BA" sz="2800" dirty="0" smtClean="0"/>
              <a:t>ФУТУР ПРВИ</a:t>
            </a:r>
            <a:r>
              <a:rPr lang="sr-Cyrl-BA" sz="2800" dirty="0" smtClean="0">
                <a:solidFill>
                  <a:srgbClr val="C00000"/>
                </a:solidFill>
              </a:rPr>
              <a:t>-ЋУ ПЈЕВАТИ( ИЋИ ЋУ/ЋУ ИЋИ)</a:t>
            </a:r>
          </a:p>
          <a:p>
            <a:r>
              <a:rPr lang="sr-Cyrl-BA" sz="2800" dirty="0" smtClean="0"/>
              <a:t>ФУТУР ДРУГИ-</a:t>
            </a:r>
            <a:r>
              <a:rPr lang="sr-Cyrl-BA" sz="2800" dirty="0" smtClean="0">
                <a:solidFill>
                  <a:srgbClr val="C00000"/>
                </a:solidFill>
              </a:rPr>
              <a:t>БУДЕМ ПЈЕВАО/ЛА</a:t>
            </a:r>
          </a:p>
          <a:p>
            <a:r>
              <a:rPr lang="sr-Cyrl-BA" sz="2800" dirty="0" smtClean="0"/>
              <a:t>ПОТЕНЦИЈАЛ-</a:t>
            </a:r>
            <a:r>
              <a:rPr lang="sr-Cyrl-BA" sz="2800" dirty="0" smtClean="0">
                <a:solidFill>
                  <a:srgbClr val="C00000"/>
                </a:solidFill>
              </a:rPr>
              <a:t>БИХ ПЈЕВАО/ЛА</a:t>
            </a:r>
          </a:p>
          <a:p>
            <a:pPr marL="0" indent="0">
              <a:buNone/>
            </a:pPr>
            <a:endParaRPr lang="sr-Cyrl-R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958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ЗАДАЦИ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 У убенику Српски језик и језичка култура на 105. страни налази се текст Жиг Р.Домановића.</a:t>
            </a:r>
          </a:p>
          <a:p>
            <a:r>
              <a:rPr lang="sr-Cyrl-BA" sz="2800" dirty="0" smtClean="0">
                <a:solidFill>
                  <a:srgbClr val="C00000"/>
                </a:solidFill>
              </a:rPr>
              <a:t>Прочитајте</a:t>
            </a:r>
            <a:r>
              <a:rPr lang="sr-Cyrl-BA" sz="2800" dirty="0" smtClean="0"/>
              <a:t> га па </a:t>
            </a:r>
            <a:r>
              <a:rPr lang="sr-Cyrl-BA" sz="2800" dirty="0" smtClean="0">
                <a:solidFill>
                  <a:srgbClr val="C00000"/>
                </a:solidFill>
              </a:rPr>
              <a:t>подвуците</a:t>
            </a:r>
            <a:r>
              <a:rPr lang="sr-Cyrl-BA" sz="2800" dirty="0" smtClean="0"/>
              <a:t> све глаголске облике!</a:t>
            </a:r>
          </a:p>
          <a:p>
            <a:r>
              <a:rPr lang="sr-Cyrl-BA" sz="2800" dirty="0" smtClean="0">
                <a:solidFill>
                  <a:srgbClr val="C00000"/>
                </a:solidFill>
              </a:rPr>
              <a:t>Напишите</a:t>
            </a:r>
            <a:r>
              <a:rPr lang="sr-Cyrl-BA" sz="2800" dirty="0" smtClean="0"/>
              <a:t> који су глаголски облици у питању!</a:t>
            </a:r>
          </a:p>
          <a:p>
            <a:r>
              <a:rPr lang="sr-Cyrl-BA" sz="2800" dirty="0" smtClean="0">
                <a:solidFill>
                  <a:srgbClr val="C00000"/>
                </a:solidFill>
              </a:rPr>
              <a:t>Разврстајте</a:t>
            </a:r>
            <a:r>
              <a:rPr lang="sr-Cyrl-BA" sz="2800" dirty="0" smtClean="0"/>
              <a:t> их на личне и неличне, просте и сложене!</a:t>
            </a:r>
          </a:p>
          <a:p>
            <a:r>
              <a:rPr lang="sr-Cyrl-BA" sz="2800" dirty="0" smtClean="0"/>
              <a:t>Личним глаголским облицима </a:t>
            </a:r>
            <a:r>
              <a:rPr lang="sr-Cyrl-BA" sz="2800" dirty="0" smtClean="0">
                <a:solidFill>
                  <a:srgbClr val="C00000"/>
                </a:solidFill>
              </a:rPr>
              <a:t>одредите</a:t>
            </a:r>
            <a:r>
              <a:rPr lang="sr-Cyrl-BA" sz="2800" dirty="0" smtClean="0"/>
              <a:t> лице!</a:t>
            </a:r>
            <a:endParaRPr lang="sr-Cyrl-RS" sz="2800" dirty="0"/>
          </a:p>
        </p:txBody>
      </p:sp>
    </p:spTree>
    <p:extLst>
      <p:ext uri="{BB962C8B-B14F-4D97-AF65-F5344CB8AC3E}">
        <p14:creationId xmlns:p14="http://schemas.microsoft.com/office/powerpoint/2010/main" val="45356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211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ГЛАГОЛСКИ ОБЛИЦИ (систематизација)</vt:lpstr>
      <vt:lpstr>ПОДЈЕЛА</vt:lpstr>
      <vt:lpstr>PowerPoint Presentation</vt:lpstr>
      <vt:lpstr>PowerPoint Presentation</vt:lpstr>
      <vt:lpstr>PowerPoint Presentation</vt:lpstr>
      <vt:lpstr>ПРОСТИ ГЛАГОЛСКИ ОБЛИЦИ</vt:lpstr>
      <vt:lpstr>СЛОЖЕНИ ГЛАГОЛСКИ ОБЛИЦИ</vt:lpstr>
      <vt:lpstr>ЗАДАЦИ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Kristina</cp:lastModifiedBy>
  <cp:revision>15</cp:revision>
  <dcterms:created xsi:type="dcterms:W3CDTF">2020-03-30T20:10:39Z</dcterms:created>
  <dcterms:modified xsi:type="dcterms:W3CDTF">2020-03-30T22:21:36Z</dcterms:modified>
</cp:coreProperties>
</file>