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0BA51-4ECB-46D4-9039-62A235D946FD}" type="datetimeFigureOut">
              <a:rPr lang="sr-Cyrl-RS" smtClean="0"/>
              <a:t>17.03.2020.</a:t>
            </a:fld>
            <a:endParaRPr lang="sr-Cyrl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Cyrl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B5B56-15C1-47F2-A903-A9DC320116E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429881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8A230-0B32-42A0-8B24-F7EF780B6E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9313" y="3069967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sr-Cyrl-RS" b="1" dirty="0"/>
              <a:t>ОБИМ КРУГА. </a:t>
            </a:r>
            <a:br>
              <a:rPr lang="sr-Cyrl-RS" b="1" dirty="0"/>
            </a:br>
            <a:r>
              <a:rPr lang="sr-Cyrl-RS" b="1" dirty="0"/>
              <a:t>ДУЖИНА КРУЖНОГ ЛУКА.</a:t>
            </a:r>
          </a:p>
        </p:txBody>
      </p:sp>
    </p:spTree>
    <p:extLst>
      <p:ext uri="{BB962C8B-B14F-4D97-AF65-F5344CB8AC3E}">
        <p14:creationId xmlns:p14="http://schemas.microsoft.com/office/powerpoint/2010/main" val="193226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9621E4C-B4FD-4304-AEC8-DB603889FA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2595" y="1652152"/>
            <a:ext cx="3193002" cy="3291453"/>
          </a:xfr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BA22F42-945F-4D5E-B7E0-377B2D5E66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0671" y="1711433"/>
            <a:ext cx="3450187" cy="323217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C9AF45D-C0AE-4BB0-B923-070B1B038428}"/>
              </a:ext>
            </a:extLst>
          </p:cNvPr>
          <p:cNvSpPr txBox="1"/>
          <p:nvPr/>
        </p:nvSpPr>
        <p:spPr>
          <a:xfrm>
            <a:off x="9925235" y="1811045"/>
            <a:ext cx="133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K(</a:t>
            </a:r>
            <a:r>
              <a:rPr lang="en-US" b="1" dirty="0" err="1"/>
              <a:t>O,r</a:t>
            </a:r>
            <a:r>
              <a:rPr lang="en-US" b="1" dirty="0"/>
              <a:t>)</a:t>
            </a:r>
            <a:endParaRPr lang="sr-Cyrl-RS" b="1" dirty="0"/>
          </a:p>
        </p:txBody>
      </p:sp>
    </p:spTree>
    <p:extLst>
      <p:ext uri="{BB962C8B-B14F-4D97-AF65-F5344CB8AC3E}">
        <p14:creationId xmlns:p14="http://schemas.microsoft.com/office/powerpoint/2010/main" val="3096850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5AE5B656-958C-4A53-9932-EC9B9027E77D}"/>
              </a:ext>
            </a:extLst>
          </p:cNvPr>
          <p:cNvSpPr txBox="1"/>
          <p:nvPr/>
        </p:nvSpPr>
        <p:spPr>
          <a:xfrm>
            <a:off x="3776993" y="3826120"/>
            <a:ext cx="1189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</a:t>
            </a:r>
            <a:r>
              <a:rPr lang="en-US" b="1" baseline="-25000" dirty="0"/>
              <a:t>1</a:t>
            </a:r>
            <a:endParaRPr lang="sr-Cyrl-RS" b="1" baseline="-25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53DAA91-858A-4959-959A-F98361BCD728}"/>
              </a:ext>
            </a:extLst>
          </p:cNvPr>
          <p:cNvSpPr txBox="1"/>
          <p:nvPr/>
        </p:nvSpPr>
        <p:spPr>
          <a:xfrm>
            <a:off x="6158654" y="3824245"/>
            <a:ext cx="1278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</a:t>
            </a:r>
            <a:r>
              <a:rPr lang="en-US" b="1" baseline="-25000" dirty="0"/>
              <a:t>2</a:t>
            </a:r>
            <a:endParaRPr lang="sr-Cyrl-RS" b="1" baseline="-25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211ECDE-F557-4FA6-8A53-FFED279960CD}"/>
              </a:ext>
            </a:extLst>
          </p:cNvPr>
          <p:cNvSpPr txBox="1"/>
          <p:nvPr/>
        </p:nvSpPr>
        <p:spPr>
          <a:xfrm>
            <a:off x="9179510" y="3824245"/>
            <a:ext cx="1012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</a:t>
            </a:r>
            <a:r>
              <a:rPr lang="en-US" b="1" baseline="-25000" dirty="0"/>
              <a:t>3</a:t>
            </a:r>
            <a:endParaRPr lang="sr-Cyrl-RS" b="1" baseline="-25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2164F30-E3AA-44C3-BCB2-28838C03DC0A}"/>
                  </a:ext>
                </a:extLst>
              </p:cNvPr>
              <p:cNvSpPr txBox="1"/>
              <p:nvPr/>
            </p:nvSpPr>
            <p:spPr>
              <a:xfrm>
                <a:off x="2649127" y="4330427"/>
                <a:ext cx="8815198" cy="27919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sr-Cyrl-R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sz="2400" i="1" baseline="-250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2400" i="1" baseline="-2500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24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Cyrl-R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sz="2400" i="1" baseline="-2500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2400" i="1" baseline="-250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sr-Cyrl-R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sz="2400" i="1" baseline="-2500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2400" i="1" baseline="-2500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…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3,1415926…</a:t>
                </a:r>
                <a:r>
                  <a:rPr lang="sr-Cyrl-RS" sz="2400" dirty="0"/>
                  <a:t>	</a:t>
                </a:r>
                <a:r>
                  <a:rPr lang="en-US" sz="2400" dirty="0"/>
                  <a:t>;</a:t>
                </a:r>
                <a:r>
                  <a:rPr lang="sr-Cyrl-RS" sz="2400" dirty="0"/>
                  <a:t>	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=3,1415926…</m:t>
                    </m:r>
                  </m:oMath>
                </a14:m>
                <a:endParaRPr lang="en-US" sz="2400" dirty="0">
                  <a:solidFill>
                    <a:srgbClr val="C00000"/>
                  </a:solidFill>
                  <a:ea typeface="Cambria Math" panose="02040503050406030204" pitchFamily="18" charset="0"/>
                </a:endParaRPr>
              </a:p>
              <a:p>
                <a:endParaRPr lang="en-US" sz="2400" dirty="0"/>
              </a:p>
              <a:p>
                <a:r>
                  <a:rPr lang="sr-Cyrl-RS" sz="2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𝑂</m:t>
                        </m:r>
                      </m:num>
                      <m:den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sz="2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200" dirty="0"/>
                  <a:t>    </a:t>
                </a:r>
                <a14:m>
                  <m:oMath xmlns:m="http://schemas.openxmlformats.org/officeDocument/2006/math">
                    <m:r>
                      <a:rPr lang="en-US" sz="2200" i="1" dirty="0">
                        <a:latin typeface="Cambria Math" panose="02040503050406030204" pitchFamily="18" charset="0"/>
                      </a:rPr>
                      <m:t>⇒  </m:t>
                    </m:r>
                    <m:r>
                      <a:rPr lang="en-US" sz="22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𝑶</m:t>
                    </m:r>
                    <m:r>
                      <a:rPr lang="en-US" sz="22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2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2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  <m:r>
                      <a:rPr lang="bs-Latn-BA" sz="22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Cyrl-RS" sz="2200" b="1" dirty="0">
                    <a:solidFill>
                      <a:srgbClr val="C00000"/>
                    </a:solidFill>
                  </a:rPr>
                  <a:t>	</a:t>
                </a:r>
                <a:endParaRPr lang="en-US" sz="2200" b="1" dirty="0">
                  <a:solidFill>
                    <a:srgbClr val="C00000"/>
                  </a:solidFill>
                </a:endParaRPr>
              </a:p>
              <a:p>
                <a:endParaRPr lang="sr-Cyrl-RS" sz="2200" b="1" dirty="0">
                  <a:solidFill>
                    <a:srgbClr val="C00000"/>
                  </a:solidFill>
                </a:endParaRPr>
              </a:p>
              <a:p>
                <a:r>
                  <a:rPr lang="sr-Cyrl-RS" sz="2200" b="1"/>
                  <a:t>ОБИМ КРУГА ЈЕДНАК </a:t>
                </a:r>
                <a:r>
                  <a:rPr lang="sr-Cyrl-RS" sz="2200" b="1" dirty="0"/>
                  <a:t>ЈЕ ПРОИЗВОДУ ЊЕГОВОГ ПРЕЧНИКА И БРОЈА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</m:oMath>
                </a14:m>
                <a:endParaRPr lang="en-US" sz="2400" b="1" dirty="0">
                  <a:solidFill>
                    <a:srgbClr val="C00000"/>
                  </a:solidFill>
                </a:endParaRPr>
              </a:p>
              <a:p>
                <a:endParaRPr lang="sr-Cyrl-RS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2164F30-E3AA-44C3-BCB2-28838C03DC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9127" y="4330427"/>
                <a:ext cx="8815198" cy="2791918"/>
              </a:xfrm>
              <a:prstGeom prst="rect">
                <a:avLst/>
              </a:prstGeom>
              <a:blipFill>
                <a:blip r:embed="rId2"/>
                <a:stretch>
                  <a:fillRect l="-899"/>
                </a:stretch>
              </a:blipFill>
            </p:spPr>
            <p:txBody>
              <a:bodyPr/>
              <a:lstStyle/>
              <a:p>
                <a:r>
                  <a:rPr lang="sr-Cyrl-R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8" name="Content Placeholder 37">
            <a:extLst>
              <a:ext uri="{FF2B5EF4-FFF2-40B4-BE49-F238E27FC236}">
                <a16:creationId xmlns:a16="http://schemas.microsoft.com/office/drawing/2014/main" id="{974FB578-DAD5-4BB5-97D3-DA14E9D0AE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49127" y="408372"/>
            <a:ext cx="8308981" cy="3424059"/>
          </a:xfrm>
        </p:spPr>
      </p:pic>
    </p:spTree>
    <p:extLst>
      <p:ext uri="{BB962C8B-B14F-4D97-AF65-F5344CB8AC3E}">
        <p14:creationId xmlns:p14="http://schemas.microsoft.com/office/powerpoint/2010/main" val="2054298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FF0A3-DCE0-4A10-899C-5AFA7ACA6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980966-6D59-4189-8B3A-A0F7DA1ED2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>
                  <a:buFont typeface="Wingdings" panose="05000000000000000000" pitchFamily="2" charset="2"/>
                  <a:buChar char="v"/>
                </a:pPr>
                <a:r>
                  <a:rPr lang="sr-Cyrl-RS" sz="2000" b="1" dirty="0"/>
                  <a:t>Примјер 1.</a:t>
                </a:r>
              </a:p>
              <a:p>
                <a:pPr marL="0" indent="0">
                  <a:buNone/>
                </a:pPr>
                <a:r>
                  <a:rPr lang="en-US" sz="2000" dirty="0"/>
                  <a:t>     </a:t>
                </a:r>
                <a:r>
                  <a:rPr lang="sr-Cyrl-RS" sz="2000" dirty="0"/>
                  <a:t>Израчунај обим круга пречника 20</a:t>
                </a:r>
                <a:r>
                  <a:rPr lang="en-US" sz="2000" i="1" dirty="0"/>
                  <a:t>cm.</a:t>
                </a:r>
                <a:endParaRPr lang="sr-Cyrl-RS" sz="2000" i="1" dirty="0"/>
              </a:p>
              <a:p>
                <a:pPr marL="0" indent="0">
                  <a:buNone/>
                </a:pPr>
                <a:endParaRPr lang="en-US" sz="2000" i="1" dirty="0"/>
              </a:p>
              <a:p>
                <a:pPr marL="0" indent="0">
                  <a:buNone/>
                </a:pPr>
                <a:r>
                  <a:rPr lang="en-US" sz="2000" i="1" dirty="0"/>
                  <a:t>    </a:t>
                </a:r>
                <a:r>
                  <a:rPr lang="sr-Latn-BA" sz="2000" i="1" dirty="0"/>
                  <a:t> </a:t>
                </a:r>
                <a:r>
                  <a:rPr lang="sr-Cyrl-RS" sz="2000" b="1" dirty="0"/>
                  <a:t>Рјешење:</a:t>
                </a:r>
              </a:p>
              <a:p>
                <a:pPr marL="0" indent="0">
                  <a:buNone/>
                </a:pPr>
                <a:r>
                  <a:rPr lang="sr-Cyrl-RS" sz="2000" b="1" dirty="0"/>
                  <a:t>	</a:t>
                </a:r>
                <a:r>
                  <a:rPr lang="en-US" sz="2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sr-Cyrl-RS" sz="20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r-Cyrl-R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3,14</m:t>
                    </m:r>
                  </m:oMath>
                </a14:m>
                <a:endParaRPr lang="sr-Cyrl-RS" sz="2000" dirty="0"/>
              </a:p>
              <a:p>
                <a:pPr marL="0" indent="0">
                  <a:buNone/>
                </a:pPr>
                <a:r>
                  <a:rPr lang="sr-Cyrl-RS" sz="2000" dirty="0"/>
                  <a:t>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=20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US" sz="2000" b="0" dirty="0"/>
              </a:p>
              <a:p>
                <a:pPr marL="0" indent="0">
                  <a:buNone/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endParaRPr lang="sr-Cyrl-RS" sz="2000" dirty="0"/>
              </a:p>
              <a:p>
                <a:pPr marL="0" indent="0">
                  <a:buNone/>
                </a:pPr>
                <a:endParaRPr lang="en-US" sz="2000" b="1" dirty="0"/>
              </a:p>
              <a:p>
                <a:pPr marL="0" indent="0">
                  <a:buNone/>
                </a:pPr>
                <a:r>
                  <a:rPr lang="en-US" sz="2000" b="1" dirty="0"/>
                  <a:t>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000" dirty="0"/>
                  <a:t>   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/>
                  <a:t>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=20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=20</m:t>
                    </m:r>
                    <m:r>
                      <m:rPr>
                        <m:nor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 dirty="0">
                        <a:latin typeface="Century Gothic" panose="020B0502020202020204" pitchFamily="34" charset="0"/>
                      </a:rPr>
                      <m:t>∙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3,14=62,8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𝑐𝑚</m:t>
                    </m:r>
                  </m:oMath>
                </a14:m>
                <a:endParaRPr lang="sr-Latn-BA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980966-6D59-4189-8B3A-A0F7DA1ED2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16" t="-1613"/>
                </a:stretch>
              </a:blipFill>
            </p:spPr>
            <p:txBody>
              <a:bodyPr/>
              <a:lstStyle/>
              <a:p>
                <a:r>
                  <a:rPr lang="sr-Cyrl-R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64DAE82-3AB8-49A4-A2AB-486BA8E1DD68}"/>
              </a:ext>
            </a:extLst>
          </p:cNvPr>
          <p:cNvCxnSpPr/>
          <p:nvPr/>
        </p:nvCxnSpPr>
        <p:spPr>
          <a:xfrm>
            <a:off x="2947387" y="5184559"/>
            <a:ext cx="24324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145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5F80A-30C5-4970-9C4D-03153A30D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82238A-98E1-4E31-A41D-2DDCFA14EA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v"/>
                </a:pPr>
                <a:r>
                  <a:rPr lang="sr-Cyrl-RS" b="1" dirty="0"/>
                  <a:t>Примјер 2.</a:t>
                </a:r>
              </a:p>
              <a:p>
                <a:pPr marL="0" indent="0">
                  <a:buNone/>
                </a:pPr>
                <a:r>
                  <a:rPr lang="sr-Cyrl-RS" b="1" dirty="0"/>
                  <a:t>      </a:t>
                </a:r>
                <a:r>
                  <a:rPr lang="sr-Cyrl-RS" dirty="0"/>
                  <a:t>Израчунај полупречник круга чији је обим 18,84</a:t>
                </a:r>
                <a:r>
                  <a:rPr lang="en-US" i="1" dirty="0"/>
                  <a:t>m.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</a:t>
                </a:r>
                <a:r>
                  <a:rPr lang="sr-Cyrl-RS" b="1" dirty="0"/>
                  <a:t>Рјешење:</a:t>
                </a:r>
              </a:p>
              <a:p>
                <a:pPr marL="0" indent="0">
                  <a:buNone/>
                </a:pPr>
                <a:r>
                  <a:rPr lang="sr-Cyrl-RS" b="1" dirty="0"/>
                  <a:t>     </a:t>
                </a:r>
                <a14:m>
                  <m:oMath xmlns:m="http://schemas.openxmlformats.org/officeDocument/2006/math">
                    <m:r>
                      <a:rPr lang="sr-Cyrl-RS" b="0" i="1" smtClean="0">
                        <a:latin typeface="Cambria Math" panose="02040503050406030204" pitchFamily="18" charset="0"/>
                      </a:rPr>
                      <m:t>О=18,84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b="0" i="1" dirty="0"/>
              </a:p>
              <a:p>
                <a:pPr marL="0" indent="0">
                  <a:buNone/>
                </a:pPr>
                <a:r>
                  <a:rPr lang="en-US" i="1" dirty="0"/>
                  <a:t>    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sr-Cyrl-RS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r-Cyrl-R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3,14</m:t>
                    </m:r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     </a:t>
                </a:r>
                <a:r>
                  <a:rPr lang="en-US" i="1" dirty="0"/>
                  <a:t>r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sr-Cyrl-R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?</m:t>
                    </m:r>
                  </m:oMath>
                </a14:m>
                <a:endParaRPr lang="sr-Cyrl-RS" i="1" dirty="0"/>
              </a:p>
              <a:p>
                <a:endParaRPr lang="en-US" b="1" dirty="0"/>
              </a:p>
              <a:p>
                <a:pPr marL="0" indent="0">
                  <a:buNone/>
                </a:pPr>
                <a:r>
                  <a:rPr lang="en-US" b="0" dirty="0"/>
                  <a:t>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18,84=2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Century Gothic" panose="020B0502020202020204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b="0" i="0" dirty="0" smtClean="0">
                        <a:latin typeface="Century Gothic" panose="020B0502020202020204" pitchFamily="34" charset="0"/>
                      </a:rPr>
                      <m:t> 3,14</m:t>
                    </m:r>
                    <m:r>
                      <m:rPr>
                        <m:nor/>
                      </m:rPr>
                      <a:rPr lang="sr-Latn-BA" b="0" i="0" dirty="0" smtClean="0">
                        <a:latin typeface="Century Gothic" panose="020B0502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b="0" i="0" dirty="0" smtClean="0">
                        <a:latin typeface="Century Gothic" panose="020B0502020202020204" pitchFamily="34" charset="0"/>
                      </a:rPr>
                      <m:t>   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18,84=6,28</m:t>
                    </m:r>
                    <m:r>
                      <m:rPr>
                        <m:nor/>
                      </m:rPr>
                      <a:rPr lang="en-US" dirty="0">
                        <a:latin typeface="Century Gothic" panose="020B0502020202020204" pitchFamily="34" charset="0"/>
                      </a:rPr>
                      <m:t>∙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  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sr-Latn-BA" dirty="0"/>
                  <a:t> </a:t>
                </a:r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18,84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6,28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sr-Latn-BA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sr-Cyrl-R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82238A-98E1-4E31-A41D-2DDCFA14EA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sr-Cyrl-R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3671BB7-1336-415A-BD44-FDFA10001FF6}"/>
              </a:ext>
            </a:extLst>
          </p:cNvPr>
          <p:cNvCxnSpPr/>
          <p:nvPr/>
        </p:nvCxnSpPr>
        <p:spPr>
          <a:xfrm>
            <a:off x="2823099" y="4998128"/>
            <a:ext cx="18820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54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D2B592B-ACAC-46DB-8EE4-A30F8D140B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2639" y="1043866"/>
            <a:ext cx="5186889" cy="4513555"/>
          </a:xfrm>
        </p:spPr>
      </p:pic>
    </p:spTree>
    <p:extLst>
      <p:ext uri="{BB962C8B-B14F-4D97-AF65-F5344CB8AC3E}">
        <p14:creationId xmlns:p14="http://schemas.microsoft.com/office/powerpoint/2010/main" val="2628166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958E421-5D56-4487-9FC8-CFEF538296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9228" y="386519"/>
            <a:ext cx="3705183" cy="3224196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BE80539-1FDE-4B4A-822F-204531966526}"/>
                  </a:ext>
                </a:extLst>
              </p:cNvPr>
              <p:cNvSpPr txBox="1"/>
              <p:nvPr/>
            </p:nvSpPr>
            <p:spPr>
              <a:xfrm>
                <a:off x="3338004" y="3980386"/>
                <a:ext cx="12396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r-Cyrl-R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sr-Latn-BA" dirty="0"/>
                  <a:t> : 360</a:t>
                </a:r>
                <a:r>
                  <a:rPr lang="sr-Latn-BA" dirty="0">
                    <a:latin typeface="Century Gothic" panose="020B0502020202020204" pitchFamily="34" charset="0"/>
                  </a:rPr>
                  <a:t>° = a</a:t>
                </a:r>
                <a:endParaRPr lang="sr-Cyrl-R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BE80539-1FDE-4B4A-822F-2045319665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004" y="3980386"/>
                <a:ext cx="1239698" cy="276999"/>
              </a:xfrm>
              <a:prstGeom prst="rect">
                <a:avLst/>
              </a:prstGeom>
              <a:blipFill>
                <a:blip r:embed="rId3"/>
                <a:stretch>
                  <a:fillRect l="-4926" t="-28889" r="-10837" b="-51111"/>
                </a:stretch>
              </a:blipFill>
            </p:spPr>
            <p:txBody>
              <a:bodyPr/>
              <a:lstStyle/>
              <a:p>
                <a:r>
                  <a:rPr lang="sr-Cyrl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7F82A26-D6BB-4C34-B70A-D383E6564620}"/>
                  </a:ext>
                </a:extLst>
              </p:cNvPr>
              <p:cNvSpPr txBox="1"/>
              <p:nvPr/>
            </p:nvSpPr>
            <p:spPr>
              <a:xfrm>
                <a:off x="3338004" y="4449503"/>
                <a:ext cx="6933460" cy="1584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BA" dirty="0"/>
                  <a:t>a</a:t>
                </a:r>
                <a:r>
                  <a:rPr lang="en-US" dirty="0"/>
                  <a:t> </a:t>
                </a:r>
                <a:r>
                  <a:rPr lang="sr-Latn-BA" dirty="0"/>
                  <a:t>-</a:t>
                </a:r>
                <a:r>
                  <a:rPr lang="sr-Cyrl-RS" dirty="0"/>
                  <a:t> </a:t>
                </a:r>
                <a:r>
                  <a:rPr lang="sr-Cyrl-RS" dirty="0">
                    <a:solidFill>
                      <a:srgbClr val="C00000"/>
                    </a:solidFill>
                  </a:rPr>
                  <a:t>,,дио кружнице“</a:t>
                </a:r>
              </a:p>
              <a:p>
                <a:endParaRPr lang="sr-Cyrl-R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: </a:t>
                </a:r>
                <a:r>
                  <a:rPr lang="en-US" i="1" dirty="0"/>
                  <a:t>O</a:t>
                </a:r>
                <a:r>
                  <a:rPr lang="en-US" dirty="0"/>
                  <a:t> = </a:t>
                </a:r>
                <a:r>
                  <a:rPr lang="en-US" i="1" dirty="0"/>
                  <a:t>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i="1" dirty="0"/>
                  <a:t> : O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r>
                      <a:rPr lang="sr-Cyrl-R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sr-Latn-BA" dirty="0"/>
                  <a:t> : 360</a:t>
                </a:r>
                <a:r>
                  <a:rPr lang="sr-Latn-BA" dirty="0">
                    <a:latin typeface="Century Gothic" panose="020B0502020202020204" pitchFamily="34" charset="0"/>
                  </a:rPr>
                  <a:t>° </a:t>
                </a:r>
                <a:endParaRPr lang="en-US" dirty="0">
                  <a:latin typeface="Century Gothic" panose="020B0502020202020204" pitchFamily="34" charset="0"/>
                </a:endParaRPr>
              </a:p>
              <a:p>
                <a:endParaRPr lang="en-US" dirty="0">
                  <a:latin typeface="Century Gothic" panose="020B0502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i="1" dirty="0">
                    <a:latin typeface="Century Gothic" panose="020B0502020202020204" pitchFamily="34" charset="0"/>
                  </a:rPr>
                  <a:t> </a:t>
                </a:r>
                <a:r>
                  <a:rPr lang="en-US" dirty="0">
                    <a:latin typeface="Century Gothic" panose="020B0502020202020204" pitchFamily="34" charset="0"/>
                  </a:rPr>
                  <a:t>= </a:t>
                </a:r>
                <a:r>
                  <a:rPr lang="en-US" i="1" dirty="0">
                    <a:latin typeface="Century Gothic" panose="020B0502020202020204" pitchFamily="34" charset="0"/>
                  </a:rPr>
                  <a:t>O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>
                        <a:latin typeface="Century Gothic" panose="020B0502020202020204" pitchFamily="34" charset="0"/>
                      </a:rPr>
                      <m:t>∙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m:rPr>
                            <m:nor/>
                          </m:rPr>
                          <a:rPr lang="sr-Latn-BA" dirty="0"/>
                          <m:t>360</m:t>
                        </m:r>
                        <m:r>
                          <m:rPr>
                            <m:nor/>
                          </m:rPr>
                          <a:rPr lang="sr-Latn-BA" dirty="0">
                            <a:latin typeface="Century Gothic" panose="020B0502020202020204" pitchFamily="34" charset="0"/>
                          </a:rPr>
                          <m:t>°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i="1" dirty="0">
                    <a:latin typeface="Century Gothic" panose="020B0502020202020204" pitchFamily="34" charset="0"/>
                  </a:rPr>
                  <a:t> </a:t>
                </a:r>
                <a:r>
                  <a:rPr lang="en-US" dirty="0">
                    <a:latin typeface="Century Gothic" panose="020B0502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>
                        <a:latin typeface="Century Gothic" panose="020B0502020202020204" pitchFamily="34" charset="0"/>
                      </a:rPr>
                      <m:t>∙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m:rPr>
                            <m:nor/>
                          </m:rPr>
                          <a:rPr lang="sr-Latn-BA" dirty="0"/>
                          <m:t>360</m:t>
                        </m:r>
                        <m:r>
                          <m:rPr>
                            <m:nor/>
                          </m:rPr>
                          <a:rPr lang="sr-Latn-BA" dirty="0">
                            <a:latin typeface="Century Gothic" panose="020B0502020202020204" pitchFamily="34" charset="0"/>
                          </a:rPr>
                          <m:t>°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f>
                      <m:f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180</m:t>
                        </m:r>
                        <m:r>
                          <m:rPr>
                            <m:nor/>
                          </m:rPr>
                          <a:rPr lang="sr-Latn-BA" dirty="0">
                            <a:solidFill>
                              <a:srgbClr val="C00000"/>
                            </a:solidFill>
                            <a:latin typeface="Century Gothic" panose="020B0502020202020204" pitchFamily="34" charset="0"/>
                          </a:rPr>
                          <m:t>°</m:t>
                        </m:r>
                      </m:den>
                    </m:f>
                  </m:oMath>
                </a14:m>
                <a:endParaRPr lang="sr-Cyrl-R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7F82A26-D6BB-4C34-B70A-D383E65646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004" y="4449503"/>
                <a:ext cx="6933460" cy="1584088"/>
              </a:xfrm>
              <a:prstGeom prst="rect">
                <a:avLst/>
              </a:prstGeom>
              <a:blipFill>
                <a:blip r:embed="rId4"/>
                <a:stretch>
                  <a:fillRect l="-792" t="-2308" b="-1154"/>
                </a:stretch>
              </a:blipFill>
            </p:spPr>
            <p:txBody>
              <a:bodyPr/>
              <a:lstStyle/>
              <a:p>
                <a:r>
                  <a:rPr lang="sr-Cyrl-R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1373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43ADB-1EBC-4236-BC91-770908E0F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4AE77A-96F7-4A58-8AE0-CF41F7B285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89212" y="2133600"/>
                <a:ext cx="8911687" cy="3777622"/>
              </a:xfrm>
            </p:spPr>
            <p:txBody>
              <a:bodyPr>
                <a:normAutofit lnSpcReduction="10000"/>
              </a:bodyPr>
              <a:lstStyle/>
              <a:p>
                <a:pPr>
                  <a:buFont typeface="Wingdings" panose="05000000000000000000" pitchFamily="2" charset="2"/>
                  <a:buChar char="v"/>
                </a:pPr>
                <a:r>
                  <a:rPr lang="sr-Cyrl-RS" b="1" dirty="0"/>
                  <a:t>Примјер 3.</a:t>
                </a:r>
              </a:p>
              <a:p>
                <a:pPr marL="0" indent="0">
                  <a:buNone/>
                </a:pPr>
                <a:r>
                  <a:rPr lang="en-US" dirty="0"/>
                  <a:t>      </a:t>
                </a:r>
                <a:r>
                  <a:rPr lang="sr-Cyrl-RS" dirty="0"/>
                  <a:t>Израчунај дужину лука у кругу полупречника 8</a:t>
                </a:r>
                <a:r>
                  <a:rPr lang="en-US" i="1" dirty="0"/>
                  <a:t>cm</a:t>
                </a:r>
                <a:r>
                  <a:rPr lang="bs-Latn-BA" i="1" dirty="0"/>
                  <a:t> </a:t>
                </a:r>
                <a:r>
                  <a:rPr lang="sr-Cyrl-RS" dirty="0"/>
                  <a:t>над централним</a:t>
                </a:r>
                <a:r>
                  <a:rPr lang="en-US" dirty="0"/>
                  <a:t> </a:t>
                </a:r>
                <a:r>
                  <a:rPr lang="sr-Cyrl-RS" dirty="0"/>
                  <a:t>углом 45</a:t>
                </a:r>
                <a:r>
                  <a:rPr lang="sr-Latn-BA" dirty="0">
                    <a:latin typeface="Century Gothic" panose="020B0502020202020204" pitchFamily="34" charset="0"/>
                  </a:rPr>
                  <a:t>°</a:t>
                </a:r>
                <a:r>
                  <a:rPr lang="sr-Cyrl-RS" dirty="0">
                    <a:latin typeface="Century Gothic" panose="020B0502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endParaRPr lang="sr-Cyrl-RS" b="1" i="1" dirty="0">
                  <a:latin typeface="Century Gothic" panose="020B0502020202020204" pitchFamily="34" charset="0"/>
                </a:endParaRPr>
              </a:p>
              <a:p>
                <a:pPr marL="0" indent="0">
                  <a:buNone/>
                </a:pPr>
                <a:r>
                  <a:rPr lang="sr-Cyrl-RS" b="1" i="1" dirty="0"/>
                  <a:t>      </a:t>
                </a:r>
                <a:r>
                  <a:rPr lang="sr-Cyrl-RS" b="1" dirty="0"/>
                  <a:t>Рјешење:</a:t>
                </a:r>
              </a:p>
              <a:p>
                <a:pPr marL="0" indent="0">
                  <a:buNone/>
                </a:pPr>
                <a:r>
                  <a:rPr lang="sr-Cyrl-RS" b="1" dirty="0"/>
                  <a:t> 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sr-Cyrl-R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45</a:t>
                </a:r>
                <a:r>
                  <a:rPr lang="sr-Latn-BA" dirty="0">
                    <a:latin typeface="Century Gothic" panose="020B0502020202020204" pitchFamily="34" charset="0"/>
                  </a:rPr>
                  <a:t>°</a:t>
                </a:r>
                <a:endParaRPr lang="en-US" dirty="0">
                  <a:latin typeface="Century Gothic" panose="020B0502020202020204" pitchFamily="34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entury Gothic" panose="020B0502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endParaRPr lang="en-US" b="0" dirty="0">
                  <a:latin typeface="Century Gothic" panose="020B0502020202020204" pitchFamily="34" charset="0"/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R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  <m:r>
                            <m:rPr>
                              <m:nor/>
                            </m:rPr>
                            <a:rPr lang="sr-Latn-BA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m:t>°</m:t>
                          </m:r>
                        </m:den>
                      </m:f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⇒   </m:t>
                      </m:r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sr-Cyrl-RS" dirty="0"/>
                            <m:t>45</m:t>
                          </m:r>
                          <m:r>
                            <m:rPr>
                              <m:nor/>
                            </m:rPr>
                            <a:rPr lang="sr-Latn-BA" dirty="0">
                              <a:latin typeface="Century Gothic" panose="020B0502020202020204" pitchFamily="34" charset="0"/>
                            </a:rPr>
                            <m:t>°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  <m:r>
                            <m:rPr>
                              <m:nor/>
                            </m:rPr>
                            <a:rPr lang="sr-Latn-BA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m:t>°</m:t>
                          </m:r>
                        </m:den>
                      </m:f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⇒   </m:t>
                      </m:r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m:rPr>
                          <m:nor/>
                        </m:rPr>
                        <a:rPr lang="en-US" dirty="0">
                          <a:latin typeface="Century Gothic" panose="020B0502020202020204" pitchFamily="34" charset="0"/>
                        </a:rPr>
                        <m:t>∙</m:t>
                      </m:r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   ⇒  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⇒   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m:rPr>
                          <m:nor/>
                        </m:rPr>
                        <a:rPr lang="en-US" dirty="0">
                          <a:latin typeface="Century Gothic" panose="020B0502020202020204" pitchFamily="34" charset="0"/>
                        </a:rPr>
                        <m:t>∙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3,14=6,28</m:t>
                      </m:r>
                      <m:r>
                        <m:rPr>
                          <m:nor/>
                        </m:rP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sr-Cyrl-RS" b="1" i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4AE77A-96F7-4A58-8AE0-CF41F7B285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2133600"/>
                <a:ext cx="8911687" cy="3777622"/>
              </a:xfrm>
              <a:blipFill>
                <a:blip r:embed="rId2"/>
                <a:stretch>
                  <a:fillRect l="-616" t="-1613"/>
                </a:stretch>
              </a:blipFill>
            </p:spPr>
            <p:txBody>
              <a:bodyPr/>
              <a:lstStyle/>
              <a:p>
                <a:r>
                  <a:rPr lang="sr-Cyrl-R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9C6E85C-EEC1-4D8E-8341-B8A83F243E3B}"/>
              </a:ext>
            </a:extLst>
          </p:cNvPr>
          <p:cNvCxnSpPr/>
          <p:nvPr/>
        </p:nvCxnSpPr>
        <p:spPr>
          <a:xfrm>
            <a:off x="2716567" y="4882719"/>
            <a:ext cx="20152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239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0D54E-448B-4D24-8A6D-83D8AC33B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6638" y="659621"/>
            <a:ext cx="8911687" cy="1280890"/>
          </a:xfrm>
        </p:spPr>
        <p:txBody>
          <a:bodyPr/>
          <a:lstStyle/>
          <a:p>
            <a:r>
              <a:rPr lang="sr-Cyrl-RS" dirty="0"/>
              <a:t>ЗАДАЋА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49037-ED69-49B6-8451-ADFCDF847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6638" y="1671962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sr-Cyrl-RS" b="1" dirty="0"/>
              <a:t>стр.: 67, 68, 69 </a:t>
            </a:r>
          </a:p>
          <a:p>
            <a:pPr marL="0" indent="0">
              <a:buNone/>
            </a:pPr>
            <a:r>
              <a:rPr lang="sr-Cyrl-RS" b="1" dirty="0"/>
              <a:t>задаци: 12, 13, 16, 26, 27</a:t>
            </a:r>
          </a:p>
        </p:txBody>
      </p:sp>
    </p:spTree>
    <p:extLst>
      <p:ext uri="{BB962C8B-B14F-4D97-AF65-F5344CB8AC3E}">
        <p14:creationId xmlns:p14="http://schemas.microsoft.com/office/powerpoint/2010/main" val="414969394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112</TotalTime>
  <Words>272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Century Gothic</vt:lpstr>
      <vt:lpstr>Wingdings</vt:lpstr>
      <vt:lpstr>Wingdings 3</vt:lpstr>
      <vt:lpstr>Wisp</vt:lpstr>
      <vt:lpstr>ОБИМ КРУГА.  ДУЖИНА КРУЖНОГ ЛУКА.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ЗАДАЋА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ОБИМ КРУГА.  ДУЖИНА КРУЖНОГ ЛУКА.</dc:title>
  <dc:creator>Mia J</dc:creator>
  <cp:lastModifiedBy>Mia J</cp:lastModifiedBy>
  <cp:revision>14</cp:revision>
  <dcterms:created xsi:type="dcterms:W3CDTF">2020-03-17T19:50:53Z</dcterms:created>
  <dcterms:modified xsi:type="dcterms:W3CDTF">2020-03-17T21:44:22Z</dcterms:modified>
</cp:coreProperties>
</file>