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8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5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0695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69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21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17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77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4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3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8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2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8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9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5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1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38817-21B2-450C-A376-BCB39994864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5D7D74-0E9F-483F-A79F-37F6A2FD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3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sz="4400" dirty="0"/>
              <a:t>БРОЈ ЈЕДИНИЦА И ДЕСЕТИЦА УМАЊЕНИКА МАЊИ ОД БРОЈ</a:t>
            </a:r>
            <a:r>
              <a:rPr lang="sr-Latn-BA" sz="4400" dirty="0"/>
              <a:t>A</a:t>
            </a:r>
            <a:r>
              <a:rPr lang="sr-Cyrl-BA" sz="4400" dirty="0"/>
              <a:t> ЈЕДИНИЦА И ДЕСЕТИЦА УМАЊИОЦА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0611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509" y="1930400"/>
            <a:ext cx="8412878" cy="3796458"/>
          </a:xfrm>
        </p:spPr>
        <p:txBody>
          <a:bodyPr/>
          <a:lstStyle/>
          <a:p>
            <a:pPr marL="0" indent="0">
              <a:buNone/>
            </a:pPr>
            <a:r>
              <a:rPr lang="sr-Cyrl-BA" sz="2800" b="1" dirty="0">
                <a:solidFill>
                  <a:srgbClr val="FF0000"/>
                </a:solidFill>
              </a:rPr>
              <a:t>С</a:t>
            </a:r>
            <a:r>
              <a:rPr lang="sr-Cyrl-BA" sz="2800" b="1" dirty="0"/>
              <a:t>  </a:t>
            </a:r>
            <a:r>
              <a:rPr lang="sr-Cyrl-BA" sz="2800" b="1" dirty="0">
                <a:solidFill>
                  <a:srgbClr val="00B0F0"/>
                </a:solidFill>
              </a:rPr>
              <a:t>Д </a:t>
            </a:r>
            <a:r>
              <a:rPr lang="sr-Cyrl-BA" sz="2800" b="1" dirty="0"/>
              <a:t> </a:t>
            </a:r>
            <a:r>
              <a:rPr lang="sr-Cyrl-BA" sz="2800" b="1" dirty="0">
                <a:solidFill>
                  <a:srgbClr val="00B050"/>
                </a:solidFill>
              </a:rPr>
              <a:t> Ј        </a:t>
            </a:r>
            <a:r>
              <a:rPr lang="sr-Cyrl-BA" sz="2800" b="1" dirty="0">
                <a:solidFill>
                  <a:srgbClr val="FF0000"/>
                </a:solidFill>
              </a:rPr>
              <a:t>С</a:t>
            </a:r>
            <a:r>
              <a:rPr lang="sr-Cyrl-BA" sz="2800" b="1" dirty="0"/>
              <a:t>  </a:t>
            </a:r>
            <a:r>
              <a:rPr lang="sr-Cyrl-BA" sz="2800" b="1" dirty="0">
                <a:solidFill>
                  <a:srgbClr val="00B0F0"/>
                </a:solidFill>
              </a:rPr>
              <a:t>Д</a:t>
            </a:r>
            <a:r>
              <a:rPr lang="sr-Cyrl-BA" sz="2800" b="1" dirty="0"/>
              <a:t>  </a:t>
            </a:r>
            <a:r>
              <a:rPr lang="sr-Cyrl-BA" sz="2800" b="1" dirty="0">
                <a:solidFill>
                  <a:srgbClr val="00B050"/>
                </a:solidFill>
              </a:rPr>
              <a:t>Ј</a:t>
            </a:r>
            <a:r>
              <a:rPr lang="sr-Cyrl-BA" sz="2800" b="1" dirty="0"/>
              <a:t>          </a:t>
            </a:r>
            <a:r>
              <a:rPr lang="sr-Cyrl-BA" sz="2800" b="1" dirty="0">
                <a:solidFill>
                  <a:srgbClr val="FF0000"/>
                </a:solidFill>
              </a:rPr>
              <a:t>С</a:t>
            </a:r>
            <a:r>
              <a:rPr lang="sr-Cyrl-BA" sz="2800" b="1" dirty="0"/>
              <a:t>  </a:t>
            </a:r>
            <a:r>
              <a:rPr lang="sr-Cyrl-BA" sz="2800" b="1" dirty="0">
                <a:solidFill>
                  <a:srgbClr val="00B0F0"/>
                </a:solidFill>
              </a:rPr>
              <a:t>Д  </a:t>
            </a:r>
            <a:r>
              <a:rPr lang="sr-Cyrl-BA" sz="2800" b="1" dirty="0">
                <a:solidFill>
                  <a:srgbClr val="00B050"/>
                </a:solidFill>
              </a:rPr>
              <a:t>Ј 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r-Cyrl-BA" sz="2800" b="1" dirty="0">
                <a:solidFill>
                  <a:srgbClr val="FF0000"/>
                </a:solidFill>
              </a:rPr>
              <a:t>4</a:t>
            </a:r>
            <a:r>
              <a:rPr lang="sr-Cyrl-BA" sz="2800" b="1" dirty="0"/>
              <a:t>  </a:t>
            </a:r>
            <a:r>
              <a:rPr lang="sr-Cyrl-BA" sz="2800" b="1" dirty="0">
                <a:solidFill>
                  <a:srgbClr val="FF0000"/>
                </a:solidFill>
              </a:rPr>
              <a:t> </a:t>
            </a:r>
            <a:r>
              <a:rPr lang="sr-Cyrl-BA" sz="2800" b="1" dirty="0">
                <a:solidFill>
                  <a:srgbClr val="00B0F0"/>
                </a:solidFill>
              </a:rPr>
              <a:t>3</a:t>
            </a:r>
            <a:r>
              <a:rPr lang="sr-Cyrl-BA" sz="2800" b="1" dirty="0"/>
              <a:t>   </a:t>
            </a:r>
            <a:r>
              <a:rPr lang="sr-Cyrl-BA" sz="2800" b="1" dirty="0">
                <a:solidFill>
                  <a:srgbClr val="00B050"/>
                </a:solidFill>
              </a:rPr>
              <a:t>5</a:t>
            </a:r>
            <a:r>
              <a:rPr lang="sr-Cyrl-BA" sz="2800" b="1" dirty="0"/>
              <a:t>   -   </a:t>
            </a:r>
            <a:r>
              <a:rPr lang="sr-Cyrl-BA" sz="2800" b="1" dirty="0">
                <a:solidFill>
                  <a:srgbClr val="FF0000"/>
                </a:solidFill>
              </a:rPr>
              <a:t>1</a:t>
            </a:r>
            <a:r>
              <a:rPr lang="sr-Cyrl-BA" sz="2800" b="1" dirty="0"/>
              <a:t>  </a:t>
            </a:r>
            <a:r>
              <a:rPr lang="sr-Cyrl-BA" sz="2800" b="1" dirty="0">
                <a:solidFill>
                  <a:srgbClr val="00B0F0"/>
                </a:solidFill>
              </a:rPr>
              <a:t>5</a:t>
            </a:r>
            <a:r>
              <a:rPr lang="sr-Cyrl-BA" sz="2800" b="1" dirty="0"/>
              <a:t>  </a:t>
            </a:r>
            <a:r>
              <a:rPr lang="sr-Cyrl-BA" sz="2800" b="1" dirty="0">
                <a:solidFill>
                  <a:srgbClr val="00B050"/>
                </a:solidFill>
              </a:rPr>
              <a:t>7</a:t>
            </a:r>
            <a:r>
              <a:rPr lang="sr-Cyrl-BA" sz="2800" b="1" dirty="0"/>
              <a:t>     =    </a:t>
            </a:r>
            <a:r>
              <a:rPr lang="sr-Cyrl-BA" sz="2800" b="1" dirty="0">
                <a:solidFill>
                  <a:srgbClr val="FF0000"/>
                </a:solidFill>
              </a:rPr>
              <a:t>2</a:t>
            </a:r>
            <a:r>
              <a:rPr lang="sr-Cyrl-BA" sz="2800" b="1" dirty="0"/>
              <a:t>  </a:t>
            </a:r>
            <a:r>
              <a:rPr lang="sr-Cyrl-BA" sz="2800" b="1" dirty="0">
                <a:solidFill>
                  <a:srgbClr val="00B0F0"/>
                </a:solidFill>
              </a:rPr>
              <a:t>7</a:t>
            </a:r>
            <a:r>
              <a:rPr lang="sr-Cyrl-BA" sz="2800" b="1" dirty="0"/>
              <a:t>  </a:t>
            </a:r>
            <a:r>
              <a:rPr lang="sr-Cyrl-BA" sz="2800" b="1" dirty="0">
                <a:solidFill>
                  <a:srgbClr val="00B050"/>
                </a:solidFill>
              </a:rPr>
              <a:t>8</a:t>
            </a:r>
            <a:endParaRPr lang="en-US" sz="2800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00790"/>
              </p:ext>
            </p:extLst>
          </p:nvPr>
        </p:nvGraphicFramePr>
        <p:xfrm>
          <a:off x="2568069" y="3520243"/>
          <a:ext cx="5857936" cy="2369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4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4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44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44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73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>
                          <a:solidFill>
                            <a:srgbClr val="00B0F0"/>
                          </a:solidFill>
                        </a:rPr>
                        <a:t>Д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>
                          <a:solidFill>
                            <a:srgbClr val="00B050"/>
                          </a:solidFill>
                        </a:rPr>
                        <a:t>Ј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  <a:p>
                      <a:pPr algn="ctr"/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  <a:p>
                      <a:pPr algn="ctr"/>
                      <a:r>
                        <a:rPr lang="sr-Cyrl-BA" b="1" dirty="0">
                          <a:solidFill>
                            <a:srgbClr val="00B0F0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sr-Cyrl-BA" b="1" dirty="0">
                          <a:solidFill>
                            <a:srgbClr val="00B0F0"/>
                          </a:solidFill>
                        </a:rPr>
                        <a:t>12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b="1" dirty="0"/>
                    </a:p>
                    <a:p>
                      <a:pPr algn="ctr"/>
                      <a:r>
                        <a:rPr lang="sr-Cyrl-BA" b="1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sr-Cyrl-BA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sr-Cyrl-BA" b="1" dirty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pPr algn="ctr"/>
                      <a:r>
                        <a:rPr lang="sr-Cyrl-BA" baseline="0" dirty="0"/>
                        <a:t>   </a:t>
                      </a:r>
                      <a:r>
                        <a:rPr lang="sr-Cyrl-BA" sz="3200" baseline="0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b="1" dirty="0"/>
                    </a:p>
                    <a:p>
                      <a:pPr algn="ctr"/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b="1" dirty="0"/>
                    </a:p>
                    <a:p>
                      <a:pPr algn="ctr"/>
                      <a:r>
                        <a:rPr lang="sr-Cyrl-BA" b="1" dirty="0">
                          <a:solidFill>
                            <a:srgbClr val="00B0F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b="1" dirty="0"/>
                    </a:p>
                    <a:p>
                      <a:pPr algn="ctr"/>
                      <a:r>
                        <a:rPr lang="sr-Cyrl-BA" b="1" dirty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73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>
                          <a:solidFill>
                            <a:srgbClr val="00B0F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999230" y="4525336"/>
            <a:ext cx="228600" cy="2554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41425" y="4528898"/>
            <a:ext cx="204716" cy="2554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>
                <a:solidFill>
                  <a:srgbClr val="00B050"/>
                </a:solidFill>
              </a:rPr>
              <a:t>1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317854" y="4323229"/>
            <a:ext cx="968188" cy="289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69453" y="4323229"/>
            <a:ext cx="1045960" cy="329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595509" y="5472953"/>
            <a:ext cx="5822350" cy="134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3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463" y="246529"/>
            <a:ext cx="8596668" cy="132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70" y="2172447"/>
            <a:ext cx="8596668" cy="52906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BA" sz="2000" b="1" dirty="0">
                <a:solidFill>
                  <a:srgbClr val="00B050"/>
                </a:solidFill>
              </a:rPr>
              <a:t>* Не можемо од 5 одузети 7. Зато од </a:t>
            </a:r>
            <a:r>
              <a:rPr lang="sr-Cyrl-BA" sz="2000" b="1" dirty="0">
                <a:solidFill>
                  <a:srgbClr val="00B0F0"/>
                </a:solidFill>
              </a:rPr>
              <a:t>десетице</a:t>
            </a:r>
            <a:r>
              <a:rPr lang="sr-Cyrl-BA" sz="2000" b="1" dirty="0">
                <a:solidFill>
                  <a:srgbClr val="00B050"/>
                </a:solidFill>
              </a:rPr>
              <a:t> </a:t>
            </a:r>
            <a:r>
              <a:rPr lang="sr-Latn-BA" sz="2000" b="1" dirty="0">
                <a:solidFill>
                  <a:srgbClr val="00B050"/>
                </a:solidFill>
              </a:rPr>
              <a:t> </a:t>
            </a:r>
            <a:r>
              <a:rPr lang="sr-Cyrl-BA" sz="2000" b="1" dirty="0">
                <a:solidFill>
                  <a:srgbClr val="00B050"/>
                </a:solidFill>
              </a:rPr>
              <a:t>„посуђујемо“ једну </a:t>
            </a:r>
            <a:r>
              <a:rPr lang="sr-Cyrl-BA" sz="2000" b="1" dirty="0">
                <a:solidFill>
                  <a:srgbClr val="00B0F0"/>
                </a:solidFill>
              </a:rPr>
              <a:t>десетицу</a:t>
            </a:r>
            <a:r>
              <a:rPr lang="sr-Cyrl-BA" sz="2000" b="1" dirty="0">
                <a:solidFill>
                  <a:srgbClr val="00B050"/>
                </a:solidFill>
              </a:rPr>
              <a:t>  па више није 5Ј већ  15Ј – 7Ј =8Ј</a:t>
            </a:r>
          </a:p>
          <a:p>
            <a:pPr marL="0" indent="0">
              <a:buNone/>
            </a:pPr>
            <a:endParaRPr lang="sr-Cyrl-BA" sz="20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r-Cyrl-BA" sz="2000" b="1" dirty="0">
                <a:solidFill>
                  <a:srgbClr val="00B0F0"/>
                </a:solidFill>
              </a:rPr>
              <a:t>*Пошто смо посудили од десетица једну десетицу тако да сад немамо 3Д (3Д -1Д)</a:t>
            </a:r>
            <a:r>
              <a:rPr lang="sr-Latn-BA" sz="2000" b="1" dirty="0">
                <a:solidFill>
                  <a:srgbClr val="00B0F0"/>
                </a:solidFill>
              </a:rPr>
              <a:t> </a:t>
            </a:r>
            <a:r>
              <a:rPr lang="sr-Cyrl-BA" sz="2000" b="1" dirty="0">
                <a:solidFill>
                  <a:srgbClr val="00B0F0"/>
                </a:solidFill>
              </a:rPr>
              <a:t>већ 2Д, 2Д-5Д не можемо од 2 одузети 5.</a:t>
            </a:r>
            <a:r>
              <a:rPr lang="sr-Latn-BA" sz="2000" b="1" dirty="0">
                <a:solidFill>
                  <a:srgbClr val="00B0F0"/>
                </a:solidFill>
              </a:rPr>
              <a:t> </a:t>
            </a:r>
            <a:r>
              <a:rPr lang="sr-Cyrl-BA" sz="2000" b="1" dirty="0">
                <a:solidFill>
                  <a:srgbClr val="00B0F0"/>
                </a:solidFill>
              </a:rPr>
              <a:t>Зато од </a:t>
            </a:r>
            <a:r>
              <a:rPr lang="sr-Cyrl-BA" sz="2000" b="1" dirty="0">
                <a:solidFill>
                  <a:srgbClr val="FF0000"/>
                </a:solidFill>
              </a:rPr>
              <a:t>стотина</a:t>
            </a:r>
            <a:r>
              <a:rPr lang="sr-Cyrl-BA" sz="2000" b="1" dirty="0">
                <a:solidFill>
                  <a:srgbClr val="00B0F0"/>
                </a:solidFill>
              </a:rPr>
              <a:t> „посуђијемо“ једну </a:t>
            </a:r>
            <a:r>
              <a:rPr lang="sr-Cyrl-BA" sz="2000" b="1" dirty="0">
                <a:solidFill>
                  <a:srgbClr val="FF0000"/>
                </a:solidFill>
              </a:rPr>
              <a:t>стотину</a:t>
            </a:r>
            <a:r>
              <a:rPr lang="sr-Cyrl-BA" sz="2000" b="1" dirty="0">
                <a:solidFill>
                  <a:srgbClr val="00B0F0"/>
                </a:solidFill>
              </a:rPr>
              <a:t> па више </a:t>
            </a:r>
            <a:r>
              <a:rPr lang="sr-Cyrl-BA" sz="2000" b="1">
                <a:solidFill>
                  <a:srgbClr val="00B0F0"/>
                </a:solidFill>
              </a:rPr>
              <a:t>није </a:t>
            </a:r>
          </a:p>
          <a:p>
            <a:pPr marL="0" indent="0">
              <a:buNone/>
            </a:pPr>
            <a:r>
              <a:rPr lang="sr-Cyrl-BA" sz="2000" b="1">
                <a:solidFill>
                  <a:srgbClr val="00B0F0"/>
                </a:solidFill>
              </a:rPr>
              <a:t>2Д </a:t>
            </a:r>
            <a:r>
              <a:rPr lang="sr-Cyrl-BA" sz="2000" b="1" dirty="0">
                <a:solidFill>
                  <a:srgbClr val="00B0F0"/>
                </a:solidFill>
              </a:rPr>
              <a:t>већ 12Д-5Д=7Д</a:t>
            </a:r>
          </a:p>
          <a:p>
            <a:pPr marL="0" indent="0">
              <a:buNone/>
            </a:pPr>
            <a:endParaRPr lang="sr-Cyrl-BA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BA" sz="2000" b="1" dirty="0">
                <a:solidFill>
                  <a:srgbClr val="FF0000"/>
                </a:solidFill>
              </a:rPr>
              <a:t>*Пошто смо „посудили“ од стотина једну стотину тако сада немамо 4С (4С-1С) 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BA" sz="2000" b="1" dirty="0">
                <a:solidFill>
                  <a:srgbClr val="FF0000"/>
                </a:solidFill>
              </a:rPr>
              <a:t>  већ 3С па је онда  3С-1С=2С.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0724"/>
              </p:ext>
            </p:extLst>
          </p:nvPr>
        </p:nvGraphicFramePr>
        <p:xfrm>
          <a:off x="10163989" y="1446305"/>
          <a:ext cx="188707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17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17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717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5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solidFill>
                            <a:srgbClr val="0070C0"/>
                          </a:solidFill>
                        </a:rPr>
                        <a:t>Д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solidFill>
                            <a:srgbClr val="00B050"/>
                          </a:solidFill>
                        </a:rPr>
                        <a:t>Ј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67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  <a:p>
                      <a:pPr algn="ctr"/>
                      <a:r>
                        <a:rPr lang="sr-Cyrl-BA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sr-Cyrl-BA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solidFill>
                            <a:srgbClr val="0070C0"/>
                          </a:solidFill>
                        </a:rPr>
                        <a:t>-1</a:t>
                      </a:r>
                    </a:p>
                    <a:p>
                      <a:pPr algn="ctr"/>
                      <a:r>
                        <a:rPr lang="sr-Cyrl-BA" dirty="0">
                          <a:solidFill>
                            <a:srgbClr val="0070C0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sr-Cyrl-BA" dirty="0">
                          <a:solidFill>
                            <a:srgbClr val="0070C0"/>
                          </a:solidFill>
                        </a:rPr>
                        <a:t> 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sr-Cyrl-BA" dirty="0">
                          <a:solidFill>
                            <a:srgbClr val="00B050"/>
                          </a:solidFill>
                        </a:rPr>
                        <a:t> 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853">
                <a:tc>
                  <a:txBody>
                    <a:bodyPr/>
                    <a:lstStyle/>
                    <a:p>
                      <a:pPr algn="ctr"/>
                      <a:r>
                        <a:rPr lang="sr-Cyrl-BA" sz="3200" dirty="0"/>
                        <a:t>-</a:t>
                      </a:r>
                      <a:endParaRPr lang="en-US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sr-Cyrl-BA" dirty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5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80633" y="2427941"/>
            <a:ext cx="201706" cy="2151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64470" y="2427941"/>
            <a:ext cx="174811" cy="215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solidFill>
                  <a:srgbClr val="00B050"/>
                </a:solidFill>
              </a:rPr>
              <a:t>1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179424" y="3657600"/>
            <a:ext cx="1909482" cy="134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9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642840"/>
              </p:ext>
            </p:extLst>
          </p:nvPr>
        </p:nvGraphicFramePr>
        <p:xfrm>
          <a:off x="2815943" y="2268163"/>
          <a:ext cx="4526152" cy="320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15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15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15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20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Ј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85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-1</a:t>
                      </a:r>
                    </a:p>
                    <a:p>
                      <a:pPr algn="ctr"/>
                      <a:r>
                        <a:rPr lang="sr-Cyrl-BA" dirty="0"/>
                        <a:t>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-1</a:t>
                      </a:r>
                    </a:p>
                    <a:p>
                      <a:pPr algn="ctr"/>
                      <a:r>
                        <a:rPr lang="sr-Cyrl-BA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8503">
                <a:tc>
                  <a:txBody>
                    <a:bodyPr/>
                    <a:lstStyle/>
                    <a:p>
                      <a:pPr algn="ctr"/>
                      <a:r>
                        <a:rPr lang="sr-Cyrl-BA" sz="3200" dirty="0"/>
                        <a:t>-</a:t>
                      </a:r>
                      <a:endParaRPr lang="en-US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2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5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4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0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4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6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9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2796988" y="4908176"/>
            <a:ext cx="4572000" cy="134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2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906822"/>
              </p:ext>
            </p:extLst>
          </p:nvPr>
        </p:nvGraphicFramePr>
        <p:xfrm>
          <a:off x="3125226" y="2348845"/>
          <a:ext cx="4257208" cy="3217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2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83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43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43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71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Ј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14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-1</a:t>
                      </a:r>
                    </a:p>
                    <a:p>
                      <a:pPr algn="ctr"/>
                      <a:r>
                        <a:rPr lang="sr-Cyrl-BA" dirty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-1</a:t>
                      </a:r>
                    </a:p>
                    <a:p>
                      <a:pPr algn="ctr"/>
                      <a:r>
                        <a:rPr lang="sr-Cyrl-BA" dirty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1485">
                <a:tc>
                  <a:txBody>
                    <a:bodyPr/>
                    <a:lstStyle/>
                    <a:p>
                      <a:pPr algn="ctr"/>
                      <a:r>
                        <a:rPr lang="sr-Cyrl-BA" sz="3200" dirty="0"/>
                        <a:t>-</a:t>
                      </a:r>
                      <a:endParaRPr lang="en-US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5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8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6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71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3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5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9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 flipV="1">
            <a:off x="3133165" y="4827494"/>
            <a:ext cx="4262718" cy="134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45732"/>
              </p:ext>
            </p:extLst>
          </p:nvPr>
        </p:nvGraphicFramePr>
        <p:xfrm>
          <a:off x="3286592" y="2295056"/>
          <a:ext cx="4364784" cy="303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1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11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11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11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1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Ј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4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-1</a:t>
                      </a:r>
                    </a:p>
                    <a:p>
                      <a:pPr algn="ctr"/>
                      <a:r>
                        <a:rPr lang="sr-Cyrl-BA" dirty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-1</a:t>
                      </a:r>
                    </a:p>
                    <a:p>
                      <a:pPr algn="ctr"/>
                      <a:r>
                        <a:rPr lang="sr-Cyrl-BA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4673">
                <a:tc>
                  <a:txBody>
                    <a:bodyPr/>
                    <a:lstStyle/>
                    <a:p>
                      <a:pPr algn="ctr"/>
                      <a:r>
                        <a:rPr lang="sr-Cyrl-BA" sz="3200" dirty="0"/>
                        <a:t>-</a:t>
                      </a:r>
                      <a:endParaRPr lang="en-US" sz="3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2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3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/>
                    </a:p>
                    <a:p>
                      <a:pPr algn="ctr"/>
                      <a:r>
                        <a:rPr lang="sr-Cyrl-BA" dirty="0"/>
                        <a:t>2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1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2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8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9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3267635" y="4625788"/>
            <a:ext cx="4410636" cy="134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29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830" y="36755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4800" dirty="0"/>
              <a:t>ЗАДАЦИ ЗА САМОСТАЛАН РАД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BA" sz="2400" dirty="0"/>
              <a:t>Израчунај разлику бројева 655 и 299.</a:t>
            </a:r>
          </a:p>
          <a:p>
            <a:pPr marL="457200" indent="-457200">
              <a:buAutoNum type="arabicPeriod"/>
            </a:pPr>
            <a:r>
              <a:rPr lang="sr-Cyrl-BA" sz="2400" dirty="0"/>
              <a:t>За колико је збир бројева 145 и 266 већи од броја 134?</a:t>
            </a:r>
          </a:p>
          <a:p>
            <a:pPr marL="457200" indent="-457200">
              <a:buAutoNum type="arabicPeriod"/>
            </a:pPr>
            <a:r>
              <a:rPr lang="en-US" sz="2400" dirty="0"/>
              <a:t> </a:t>
            </a:r>
            <a:r>
              <a:rPr lang="sr-Cyrl-BA" sz="2400" smtClean="0"/>
              <a:t>Уџбеник </a:t>
            </a:r>
            <a:r>
              <a:rPr lang="sr-Cyrl-BA" sz="2400" dirty="0"/>
              <a:t>страна 99.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44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261</Words>
  <Application>Microsoft Office PowerPoint</Application>
  <PresentationFormat>Prilagođavanje</PresentationFormat>
  <Paragraphs>119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Facet</vt:lpstr>
      <vt:lpstr>БРОЈ ЈЕДИНИЦА И ДЕСЕТИЦА УМАЊЕНИКА МАЊИ ОД БРОЈA ЈЕДИНИЦА И ДЕСЕТИЦА УМАЊИОЦА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ЗАДАЦИ ЗА САМОСТАЛАН РАД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БРОЈ ЈЕДИНИЦА И ДЕСЕТИЦА УМАЊЕНИКА МАЊИ ОД БРОЈ ЈЕДИНИЦА И ДЕСЕТИЦА УМАЊИОЦА</dc:title>
  <dc:creator>Aljoša Lalović</dc:creator>
  <cp:lastModifiedBy>tatjana</cp:lastModifiedBy>
  <cp:revision>14</cp:revision>
  <dcterms:created xsi:type="dcterms:W3CDTF">2020-03-22T21:50:00Z</dcterms:created>
  <dcterms:modified xsi:type="dcterms:W3CDTF">2020-04-07T21:05:24Z</dcterms:modified>
</cp:coreProperties>
</file>