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74" r:id="rId9"/>
    <p:sldId id="262" r:id="rId10"/>
    <p:sldId id="263" r:id="rId11"/>
    <p:sldId id="264" r:id="rId12"/>
    <p:sldId id="273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7A29-6FF5-4766-998A-2DC0FBD45E02}" type="datetimeFigureOut">
              <a:rPr lang="sr-Latn-CS" smtClean="0"/>
              <a:pPr/>
              <a:t>19.2.2021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9D22E-BE52-4D29-8BD2-42ABC284F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9D22E-BE52-4D29-8BD2-42ABC284FFE3}" type="slidenum">
              <a:rPr lang="bs-Latn-BA" smtClean="0"/>
              <a:pPr/>
              <a:t>8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a linija spajanja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5" name="Čuvar mesta za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10BD-BF4A-469E-B0EF-939FEE85FFE4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6" name="Čuvar mesta za podnožj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Čuvar mesta za broj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26E5A9A-27E6-4800-A336-491EFA139ECB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8230-CA0E-4EA8-BF6F-09D64AC1C791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5" name="Čuvar mesta za podnožj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90C50-ECAE-4746-9A56-1571FCE3C850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F335-2C60-4278-9303-0A3FB8F52DB3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FC544-B1D6-484D-ABBE-CCBBA83FDE94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27" name="Čuvar mesta za sadržaj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2A4D-62AB-46F4-A5DF-62D3A1611C2D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5" name="Čuvar mesta za podnožj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Čuvar mesta za broj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38C2010-E741-49DD-8041-69F88BFA82F9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a linija spajanj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5" name="Čuvar mesta za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C8AB-0B36-4039-8745-533FC26CAE76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7" name="Čuvar mesta za podnožj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Čuvar mesta za broj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27099-2861-4D26-B3F3-97E8CC827D25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A80C-C22E-48DA-90A1-38BA2F1980E3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6" name="Čuvar mesta za podnožj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C252E-981C-4562-8479-B0FB11F1F1A7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13" name="Čuvar mesta za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25" name="Čuvar mesta za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28" name="Čuvar mesta za sadržaj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8" name="Čuvar mesta za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02D7-6DD6-4AB1-AA57-90C2665F5D76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9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10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CA0F5FBF-84B6-4243-9B73-D275442C17E3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DE7D-61FB-42F3-8785-28A6E19C81B9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4" name="Čuvar mesta za podnožj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6A14-0CE6-4E0F-9380-DEF3D265FCA7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AB0C-0381-44AC-8624-8E9B23DD737A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3" name="Čuvar mesta za podnožj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CF37C-62A7-4C65-B6B9-010E723F20F9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a linija spajanj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6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4208-D7FF-4C11-A87D-8912D53F184D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7" name="Čuvar mesta za podnožj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8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2EDA-F928-4861-A177-74A3E0F46835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uvar mesta za slik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r-Latn-CS" noProof="0" smtClean="0"/>
              <a:t>Kliknite na ikonu da biste dodali sliku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D3A3-E155-4D8F-A45F-ECBE29A4E454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6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ED5E-27C6-488A-8691-6A9E581702CD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Čuvar mesta za teks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smtClean="0"/>
          </a:p>
        </p:txBody>
      </p:sp>
      <p:sp>
        <p:nvSpPr>
          <p:cNvPr id="11" name="Čuvar mesta za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573FC-E356-43D6-A276-7848CCD2DA66}" type="datetimeFigureOut">
              <a:rPr lang="bs-Latn-BA"/>
              <a:pPr>
                <a:defRPr/>
              </a:pPr>
              <a:t>19.2.2021</a:t>
            </a:fld>
            <a:endParaRPr lang="bs-Latn-BA"/>
          </a:p>
        </p:txBody>
      </p:sp>
      <p:sp>
        <p:nvSpPr>
          <p:cNvPr id="28" name="Čuvar mesta za podnožj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8669863C-A66E-45A2-8778-B96352822F3B}" type="slidenum">
              <a:rPr lang="bs-Latn-BA"/>
              <a:pPr/>
              <a:t>‹#›</a:t>
            </a:fld>
            <a:endParaRPr lang="bs-Latn-BA"/>
          </a:p>
        </p:txBody>
      </p:sp>
      <p:sp>
        <p:nvSpPr>
          <p:cNvPr id="10" name="Čuvar mesta za naslov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9" name="Prava linija spajanj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rava linija spajanj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2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4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92150"/>
            <a:ext cx="8713788" cy="5832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467544" y="194969"/>
            <a:ext cx="8064896" cy="64807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Прочитајмо текст: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Пратимо данашњи час српског језика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научимо шта су то намјерне реченице. Већ смо усвојили основне дефиниције и веома смо срећни. Многи ученици из разних градова прате онлајн наставу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би проширили и утврдили своја знања. Прате,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уоче примјену теорије на практичним примјерима,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буду одговорни и стекну радне навике.  </a:t>
            </a: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395536" y="188640"/>
            <a:ext cx="8496944" cy="64807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Препишимо главне и зависне реченице којима се обиљежава </a:t>
            </a:r>
            <a:r>
              <a:rPr lang="sr-Cyrl-R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намјера</a:t>
            </a:r>
            <a:r>
              <a:rPr lang="sr-Cyrl-R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из претходног текста: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 реченица: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Пратимо данашњи час српског језика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2. Зависна реченица: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 научимо шта су то зависне реченице.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1.Главна реченица: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Многи ученици из разних градова прате онлајн наставу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2.Зависна реченица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r-Cyrl-R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 би проширили и утврдили своја знања.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kalni pergament 3"/>
          <p:cNvSpPr/>
          <p:nvPr/>
        </p:nvSpPr>
        <p:spPr>
          <a:xfrm>
            <a:off x="250825" y="333375"/>
            <a:ext cx="8281988" cy="61198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Главна реченица: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Прате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2. Зависна реченица: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да уоче примјену теорије на практичним примјерима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3. Зависна реченица: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да буду одговорни и стекну радне навике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  <a:endParaRPr lang="bs-Latn-B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395536" y="332656"/>
            <a:ext cx="8352928" cy="59766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Latn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</a:t>
            </a: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оје сте везнике намјерних реченица уочили у претходном тексту?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Везници намјерних реченица које смо уочили у претходном тексту су: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	-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 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	-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	</a:t>
            </a:r>
            <a:endParaRPr lang="bs-Latn-BA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467544" y="188640"/>
            <a:ext cx="8136904" cy="64807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Покушајмо да одредимо на основу анализираних примјера шта означавају намјерне реченице. Запишите закључак у своје свеске.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6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Закључак: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Cyrl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Зависне реченице означавају намјеру проистеклу из садржаја главне реченице и зато се зову намјерне реченице. У реченици имају службу (функцију) прилошке одредбе за циљ, али није грешка ако се каже да имају службу (функцију) неправог објекта.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395536" y="332656"/>
            <a:ext cx="8280920" cy="60486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Зашто се у сљедећој реченици налази запета?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Да бисмо постали велики људи, </a:t>
            </a:r>
            <a:r>
              <a:rPr lang="sr-Cyrl-RS" sz="2800" u="sng" dirty="0">
                <a:latin typeface="Arial" pitchFamily="34" charset="0"/>
                <a:cs typeface="Arial" pitchFamily="34" charset="0"/>
              </a:rPr>
              <a:t>треба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u="sng" dirty="0">
                <a:latin typeface="Arial" pitchFamily="34" charset="0"/>
                <a:cs typeface="Arial" pitchFamily="34" charset="0"/>
              </a:rPr>
              <a:t>да кренемо од малих ствари у животу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Одговор: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Зато што се главна и зависна реченица налазе у инверзији. </a:t>
            </a:r>
            <a:endParaRPr lang="sr-Cyrl-RS" sz="2800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ni pergament 2"/>
          <p:cNvSpPr/>
          <p:nvPr/>
        </p:nvSpPr>
        <p:spPr>
          <a:xfrm>
            <a:off x="323528" y="332656"/>
            <a:ext cx="8424936" cy="61926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ЗАПАМТИТЕ!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Намјерне реченице добијају се на питања - </a:t>
            </a:r>
            <a:r>
              <a:rPr lang="sr-Cyrl-R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 чега? С којом намјером?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Испред намјерне реченице може се изговорити </a:t>
            </a:r>
            <a:r>
              <a:rPr lang="sr-Cyrl-R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НАМЈЕРОМ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, а садржај намјерне реченице ће се слагати са садржајем главне реченице.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У инверзији је обавезна запета!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ka 1" descr="20180111_1609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ni pergament 2"/>
          <p:cNvSpPr/>
          <p:nvPr/>
        </p:nvSpPr>
        <p:spPr>
          <a:xfrm>
            <a:off x="468313" y="1989138"/>
            <a:ext cx="8424862" cy="345598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читајте </a:t>
            </a:r>
            <a:r>
              <a:rPr lang="sr-Cyrl-R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 БИСТЕ СЕ ЗАБАВИЛИ</a:t>
            </a:r>
            <a:r>
              <a:rPr lang="sr-Cyrl-R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као што то чине дјеца, нити </a:t>
            </a:r>
            <a:r>
              <a:rPr lang="sr-Cyrl-R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 БИСТЕ СЕ ПОДУЧИЛИ</a:t>
            </a:r>
            <a:r>
              <a:rPr lang="sr-Cyrl-R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као што то чине амбициозни људи. Не. Читајте </a:t>
            </a:r>
            <a:r>
              <a:rPr lang="sr-Cyrl-R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 БИСТЕ ЖИВЈЕЛИ</a:t>
            </a:r>
            <a:r>
              <a:rPr lang="sr-Cyrl-R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Гистав Флобер</a:t>
            </a:r>
            <a:endParaRPr lang="bs-Latn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lni pergament 4"/>
          <p:cNvSpPr/>
          <p:nvPr/>
        </p:nvSpPr>
        <p:spPr>
          <a:xfrm>
            <a:off x="251520" y="620688"/>
            <a:ext cx="8712968" cy="56166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Намјерне реченице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УТВРЂИВАЊЕ</a:t>
            </a:r>
            <a:r>
              <a:rPr lang="sr-Latn-R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ГРАДИВА 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kalni pergament 3"/>
          <p:cNvSpPr/>
          <p:nvPr/>
        </p:nvSpPr>
        <p:spPr>
          <a:xfrm>
            <a:off x="323528" y="332656"/>
            <a:ext cx="8352928" cy="60486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Поновимо заједно: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Шта су то намјерне реченице?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Намјерне реченице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 просте зависне реченице у сложеној које показују намјеру, циљ или сврху вршења радње главне реченице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539552" y="548680"/>
            <a:ext cx="8064896" cy="57606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које питање добијамо намјерне реченице?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Намјерне реченице добијамо на питање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РАДИ ЧЕГА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395536" y="332656"/>
            <a:ext cx="8352928" cy="60486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Који су везници намјерних реченица?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Везници намјерних реченица су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ЛИ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323528" y="599795"/>
            <a:ext cx="8280920" cy="59046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Допунимо наведене тврдње: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Намјерне реченице имају</a:t>
            </a:r>
            <a:r>
              <a:rPr lang="sr-Cyrl-R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прилошку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функцију и најчешће настају проширивањем прилошке одредбе за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sr-Cyrl-R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или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sr-Cyrl-RS" sz="2800" dirty="0" err="1">
                <a:latin typeface="Arial" pitchFamily="34" charset="0"/>
                <a:cs typeface="Arial" pitchFamily="34" charset="0"/>
              </a:rPr>
              <a:t>Намјерна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реченица одваја се запетом само када је у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или када је _________</a:t>
            </a:r>
            <a:endParaRPr lang="bs-Latn-BA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323528" y="599795"/>
            <a:ext cx="8280920" cy="59046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r-Cyrl-R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Допунимо наведене тврдње: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sr-Cyrl-RS" sz="2800" dirty="0" err="1">
                <a:latin typeface="Arial" pitchFamily="34" charset="0"/>
                <a:cs typeface="Arial" pitchFamily="34" charset="0"/>
              </a:rPr>
              <a:t>Намјерне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реченице имају</a:t>
            </a:r>
            <a:r>
              <a:rPr lang="sr-Cyrl-RS" sz="3600" dirty="0">
                <a:latin typeface="Arial" pitchFamily="34" charset="0"/>
                <a:cs typeface="Arial" pitchFamily="34" charset="0"/>
              </a:rPr>
              <a:t> 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функцију и најчешће настају проширивањем прилошке одредбе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sr-Cyrl-RS" sz="28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намјеру </a:t>
            </a:r>
            <a:r>
              <a:rPr lang="sr-Cyrl-R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или </a:t>
            </a:r>
            <a:r>
              <a:rPr lang="sr-Cyrl-RS" sz="28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циљ</a:t>
            </a: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R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Намјерна реченица одваја се запетом само када је у </a:t>
            </a:r>
            <a:r>
              <a:rPr lang="sr-Cyrl-RS" sz="28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инверзији</a:t>
            </a:r>
            <a:r>
              <a:rPr lang="sr-Cyrl-R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или када је </a:t>
            </a:r>
            <a:r>
              <a:rPr lang="sr-Cyrl-RS" sz="28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уметнута</a:t>
            </a: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bs-Latn-BA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pergament 1"/>
          <p:cNvSpPr/>
          <p:nvPr/>
        </p:nvSpPr>
        <p:spPr>
          <a:xfrm>
            <a:off x="251520" y="188640"/>
            <a:ext cx="8568952" cy="64807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R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Размислимо о сљедећој реченици: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Отишао је у болницу </a:t>
            </a:r>
            <a:r>
              <a:rPr lang="sr-Cyrl-RS" sz="2800" b="1" u="sng" dirty="0">
                <a:latin typeface="Arial" pitchFamily="34" charset="0"/>
                <a:cs typeface="Arial" pitchFamily="34" charset="0"/>
              </a:rPr>
              <a:t>због болести ради лијечења.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Одредимо службу ријечи подвучених реченичних чланова: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због болести: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прилошка</a:t>
            </a: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одредба за узрок;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ради лијечења: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прилошка одредба за циљ / неправи </a:t>
            </a:r>
            <a:r>
              <a:rPr lang="sr-Cyrl-R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објекат</a:t>
            </a:r>
            <a:r>
              <a:rPr lang="sr-Latn-R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bs-Latn-BA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488</Words>
  <Application>Microsoft Office PowerPoint</Application>
  <PresentationFormat>Projekcija na ekranu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Putovanje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PC-Admin</dc:creator>
  <cp:lastModifiedBy>PC-Admin</cp:lastModifiedBy>
  <cp:revision>34</cp:revision>
  <dcterms:created xsi:type="dcterms:W3CDTF">2021-02-17T21:16:39Z</dcterms:created>
  <dcterms:modified xsi:type="dcterms:W3CDTF">2021-02-19T11:41:57Z</dcterms:modified>
</cp:coreProperties>
</file>