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4" r:id="rId6"/>
    <p:sldId id="265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њи стил 2 - Нагласак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56" autoAdjust="0"/>
  </p:normalViewPr>
  <p:slideViewPr>
    <p:cSldViewPr snapToGrid="0">
      <p:cViewPr varScale="1">
        <p:scale>
          <a:sx n="79" d="100"/>
          <a:sy n="79" d="100"/>
        </p:scale>
        <p:origin x="77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DEA88468-906A-4961-AF25-AC11DC0BFE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1C23AF0E-7AB8-4417-A5B4-64577782B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BA"/>
              <a:t>Кликните да уредите стил поднаслова мастера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B8A471D0-F102-4B69-9F64-906387FB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F11-184C-4260-B031-7C8C4D31AFF7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9A52D518-12FA-429B-8F06-0FE3BF989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C167BCF1-EE39-41F0-8332-66C2CE1F4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D0CA-AA1E-4CE7-8A46-A1D05F45AE3C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81579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F8303D2C-E9D6-470E-87C0-75AC6BE5B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вертикални текст 2">
            <a:extLst>
              <a:ext uri="{FF2B5EF4-FFF2-40B4-BE49-F238E27FC236}">
                <a16:creationId xmlns:a16="http://schemas.microsoft.com/office/drawing/2014/main" id="{C59285BE-936C-444A-B121-49A9CBD36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A2F210F3-8A77-4FF7-AF62-4DFB334DA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F11-184C-4260-B031-7C8C4D31AFF7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B0E390ED-03F1-429F-AB27-102D4C09D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6DA99160-C1D9-47C9-A023-BFADBB0A7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D0CA-AA1E-4CE7-8A46-A1D05F45AE3C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57178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id="{E1C32489-B68B-4E2C-ADCB-24B9C26CC2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вертикални текст 2">
            <a:extLst>
              <a:ext uri="{FF2B5EF4-FFF2-40B4-BE49-F238E27FC236}">
                <a16:creationId xmlns:a16="http://schemas.microsoft.com/office/drawing/2014/main" id="{87ACA49E-0F4B-4144-A31E-70908787C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76CB9117-BF6A-4827-B996-70AD2E156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F11-184C-4260-B031-7C8C4D31AFF7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2EF6477D-6CC7-4B01-90A1-E6CF34780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BE6069F4-C607-44B0-B182-02886B613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D0CA-AA1E-4CE7-8A46-A1D05F45AE3C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76731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1B8CCD6B-20B2-4861-A3C0-2B83031C4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1ECCE7AA-D415-44DA-96A5-A21A66ECE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BBDF0FCF-9DBF-4790-960F-E36986A20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F11-184C-4260-B031-7C8C4D31AFF7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483CA54F-0190-4AC0-A24A-4252B2A28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B7DF704E-02DB-49BB-AC37-6C936A0FE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D0CA-AA1E-4CE7-8A46-A1D05F45AE3C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8260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ј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1F8D8EE6-0404-45DF-AC0C-AB7302EC3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id="{BFF94ABF-540C-443A-9237-B61FC2C0D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CA02E3E1-DACE-4728-AE07-6FBB6EC66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F11-184C-4260-B031-7C8C4D31AFF7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1C300E09-B301-4442-89B4-781780620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83101CD3-775B-4034-8F5A-36531483A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D0CA-AA1E-4CE7-8A46-A1D05F45AE3C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7303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D3B6D976-FA8E-4A37-9FE6-0AF59E528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32EBB72B-1D2D-4D4B-A858-2CA580F50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садржај 3">
            <a:extLst>
              <a:ext uri="{FF2B5EF4-FFF2-40B4-BE49-F238E27FC236}">
                <a16:creationId xmlns:a16="http://schemas.microsoft.com/office/drawing/2014/main" id="{E3B9C139-6E40-4D08-8794-BF160DEEE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id="{1863AD70-7CEC-46B0-B4F7-940FE6A63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F11-184C-4260-B031-7C8C4D31AFF7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id="{BE9D7BFB-FE3C-4F69-A5DF-CE14DDD45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id="{3B194551-F980-4244-936C-4567F28C9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D0CA-AA1E-4CE7-8A46-A1D05F45AE3C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27140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49C305A9-D8E9-4467-9768-80A65558F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id="{869990F6-F4BE-4C60-A23E-9EF0FB4AE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4" name="Чувар мјеста за садржај 3">
            <a:extLst>
              <a:ext uri="{FF2B5EF4-FFF2-40B4-BE49-F238E27FC236}">
                <a16:creationId xmlns:a16="http://schemas.microsoft.com/office/drawing/2014/main" id="{5BBCB392-CF97-4BFC-9FFC-D89D0B050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5" name="Чувар мјеста за текст 4">
            <a:extLst>
              <a:ext uri="{FF2B5EF4-FFF2-40B4-BE49-F238E27FC236}">
                <a16:creationId xmlns:a16="http://schemas.microsoft.com/office/drawing/2014/main" id="{501E2AA6-8675-43BA-8241-058C23038F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6" name="Чувар мјеста за садржај 5">
            <a:extLst>
              <a:ext uri="{FF2B5EF4-FFF2-40B4-BE49-F238E27FC236}">
                <a16:creationId xmlns:a16="http://schemas.microsoft.com/office/drawing/2014/main" id="{356FEE3E-BCAC-4B86-965E-2DFF0AAE5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7" name="Чувар мјеста за датум 6">
            <a:extLst>
              <a:ext uri="{FF2B5EF4-FFF2-40B4-BE49-F238E27FC236}">
                <a16:creationId xmlns:a16="http://schemas.microsoft.com/office/drawing/2014/main" id="{F15D9F62-B883-4E4F-A4F4-7FC7160B7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F11-184C-4260-B031-7C8C4D31AFF7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8" name="Чувар мјеста за подножје 7">
            <a:extLst>
              <a:ext uri="{FF2B5EF4-FFF2-40B4-BE49-F238E27FC236}">
                <a16:creationId xmlns:a16="http://schemas.microsoft.com/office/drawing/2014/main" id="{FEA5C342-C73F-4048-A7B0-974DEEC4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Чувар мјеста за број слајда 8">
            <a:extLst>
              <a:ext uri="{FF2B5EF4-FFF2-40B4-BE49-F238E27FC236}">
                <a16:creationId xmlns:a16="http://schemas.microsoft.com/office/drawing/2014/main" id="{783C6472-D7E6-4696-8D07-B1C52B828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D0CA-AA1E-4CE7-8A46-A1D05F45AE3C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36608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8C35BFEA-4FEA-4FF5-B597-4BD348FA2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датум 2">
            <a:extLst>
              <a:ext uri="{FF2B5EF4-FFF2-40B4-BE49-F238E27FC236}">
                <a16:creationId xmlns:a16="http://schemas.microsoft.com/office/drawing/2014/main" id="{D0388772-314A-4AE7-B7C8-7A8E7D176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F11-184C-4260-B031-7C8C4D31AFF7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4" name="Чувар мјеста за подножје 3">
            <a:extLst>
              <a:ext uri="{FF2B5EF4-FFF2-40B4-BE49-F238E27FC236}">
                <a16:creationId xmlns:a16="http://schemas.microsoft.com/office/drawing/2014/main" id="{8A13AC6D-AFFB-4621-8309-528A4A36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Чувар мјеста за број слајда 4">
            <a:extLst>
              <a:ext uri="{FF2B5EF4-FFF2-40B4-BE49-F238E27FC236}">
                <a16:creationId xmlns:a16="http://schemas.microsoft.com/office/drawing/2014/main" id="{B7F910A4-8C90-4D8D-8476-2CAB055E8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D0CA-AA1E-4CE7-8A46-A1D05F45AE3C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23332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за датум 1">
            <a:extLst>
              <a:ext uri="{FF2B5EF4-FFF2-40B4-BE49-F238E27FC236}">
                <a16:creationId xmlns:a16="http://schemas.microsoft.com/office/drawing/2014/main" id="{80C8F0B7-9171-416A-9B9B-CA929434A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F11-184C-4260-B031-7C8C4D31AFF7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3" name="Чувар мјеста за подножје 2">
            <a:extLst>
              <a:ext uri="{FF2B5EF4-FFF2-40B4-BE49-F238E27FC236}">
                <a16:creationId xmlns:a16="http://schemas.microsoft.com/office/drawing/2014/main" id="{3D1D2BB1-8D28-44F0-B3FF-00A7509BB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Чувар мјеста за број слајда 3">
            <a:extLst>
              <a:ext uri="{FF2B5EF4-FFF2-40B4-BE49-F238E27FC236}">
                <a16:creationId xmlns:a16="http://schemas.microsoft.com/office/drawing/2014/main" id="{B6BCDCBC-B29F-43D3-8102-D31040C7C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D0CA-AA1E-4CE7-8A46-A1D05F45AE3C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27262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201C2883-4D5C-4401-BC41-1D8FD7F7F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09EAFD0B-D6B0-48CD-B44B-D52CAA05F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текст 3">
            <a:extLst>
              <a:ext uri="{FF2B5EF4-FFF2-40B4-BE49-F238E27FC236}">
                <a16:creationId xmlns:a16="http://schemas.microsoft.com/office/drawing/2014/main" id="{EA39C2C3-1C9E-4A3D-913A-B4DCA2BED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id="{11AE2806-71B9-46F1-852F-150420E6A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F11-184C-4260-B031-7C8C4D31AFF7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id="{03BA5E14-BF3A-4747-AFBC-E79DDD86D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id="{83B65AFA-F9BB-4A5C-BBF1-D4274125C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D0CA-AA1E-4CE7-8A46-A1D05F45AE3C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75314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72A53166-D258-4E4A-9399-556F8CD6E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лику 2">
            <a:extLst>
              <a:ext uri="{FF2B5EF4-FFF2-40B4-BE49-F238E27FC236}">
                <a16:creationId xmlns:a16="http://schemas.microsoft.com/office/drawing/2014/main" id="{1D384CAE-F7CA-4EFB-A1F7-FDB06C5B00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Чувар мјеста за текст 3">
            <a:extLst>
              <a:ext uri="{FF2B5EF4-FFF2-40B4-BE49-F238E27FC236}">
                <a16:creationId xmlns:a16="http://schemas.microsoft.com/office/drawing/2014/main" id="{5F628745-29D2-4961-836A-EAEE70C59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id="{DB362081-4ADA-4D94-A100-4265DF0DF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F11-184C-4260-B031-7C8C4D31AFF7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id="{EA88F54D-C119-4A7C-93EE-F5ABE33BF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id="{C85CF297-F4CA-46AE-825F-C7FA1720C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D0CA-AA1E-4CE7-8A46-A1D05F45AE3C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01002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за наслов 1">
            <a:extLst>
              <a:ext uri="{FF2B5EF4-FFF2-40B4-BE49-F238E27FC236}">
                <a16:creationId xmlns:a16="http://schemas.microsoft.com/office/drawing/2014/main" id="{51CAAA57-74A6-46CD-A0CE-8764A2153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id="{4AE94C4B-F6A1-496C-9C14-2FFBFE082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50A9449F-15A3-411D-B16D-C6E39D10DC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6F11-184C-4260-B031-7C8C4D31AFF7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D219C567-4BFD-4DAC-9351-7AD15DC921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5A0EB969-D42C-4FAD-B6BE-84C0A0729E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5D0CA-AA1E-4CE7-8A46-A1D05F45AE3C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16920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505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6"/>
                </a:gs>
                <a:gs pos="23000">
                  <a:schemeClr val="accent6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8B0A776F-B925-4C91-BB00-6F76E93AB7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258" y="1039761"/>
            <a:ext cx="6086167" cy="4778478"/>
          </a:xfrm>
          <a:prstGeom prst="rect">
            <a:avLst/>
          </a:prstGeom>
        </p:spPr>
      </p:pic>
      <p:sp>
        <p:nvSpPr>
          <p:cNvPr id="6" name="Оквир за текст 5">
            <a:extLst>
              <a:ext uri="{FF2B5EF4-FFF2-40B4-BE49-F238E27FC236}">
                <a16:creationId xmlns:a16="http://schemas.microsoft.com/office/drawing/2014/main" id="{C01577C8-74FC-4B63-9877-10D9003D79FB}"/>
              </a:ext>
            </a:extLst>
          </p:cNvPr>
          <p:cNvSpPr txBox="1"/>
          <p:nvPr/>
        </p:nvSpPr>
        <p:spPr>
          <a:xfrm>
            <a:off x="0" y="85654"/>
            <a:ext cx="32803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BA" sz="2800" b="1" dirty="0"/>
              <a:t>Природа и друштво</a:t>
            </a:r>
          </a:p>
          <a:p>
            <a:pPr algn="ctr"/>
            <a:r>
              <a:rPr lang="sr-Cyrl-BA" sz="2800" b="1" dirty="0"/>
              <a:t>3. разред</a:t>
            </a:r>
          </a:p>
        </p:txBody>
      </p:sp>
      <p:sp>
        <p:nvSpPr>
          <p:cNvPr id="7" name="Оквир за текст 6">
            <a:extLst>
              <a:ext uri="{FF2B5EF4-FFF2-40B4-BE49-F238E27FC236}">
                <a16:creationId xmlns:a16="http://schemas.microsoft.com/office/drawing/2014/main" id="{37757A33-DC17-4C0B-A1FB-F64C3567AFD7}"/>
              </a:ext>
            </a:extLst>
          </p:cNvPr>
          <p:cNvSpPr txBox="1"/>
          <p:nvPr/>
        </p:nvSpPr>
        <p:spPr>
          <a:xfrm>
            <a:off x="4682836" y="3136612"/>
            <a:ext cx="3102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/>
              <a:t>МОЈА ОПШТИНА</a:t>
            </a:r>
          </a:p>
        </p:txBody>
      </p:sp>
    </p:spTree>
    <p:extLst>
      <p:ext uri="{BB962C8B-B14F-4D97-AF65-F5344CB8AC3E}">
        <p14:creationId xmlns:p14="http://schemas.microsoft.com/office/powerpoint/2010/main" val="2052194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лика 4">
            <a:extLst>
              <a:ext uri="{FF2B5EF4-FFF2-40B4-BE49-F238E27FC236}">
                <a16:creationId xmlns:a16="http://schemas.microsoft.com/office/drawing/2014/main" id="{902B0B7F-2F60-41A4-BB19-F91190C34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982">
            <a:off x="563300" y="1071419"/>
            <a:ext cx="5688739" cy="3925454"/>
          </a:xfrm>
          <a:prstGeom prst="rect">
            <a:avLst/>
          </a:prstGeom>
        </p:spPr>
      </p:pic>
      <p:sp>
        <p:nvSpPr>
          <p:cNvPr id="6" name="Оквир за текст 5">
            <a:extLst>
              <a:ext uri="{FF2B5EF4-FFF2-40B4-BE49-F238E27FC236}">
                <a16:creationId xmlns:a16="http://schemas.microsoft.com/office/drawing/2014/main" id="{62CA739C-ECB3-455B-BBD5-26A1F823FE10}"/>
              </a:ext>
            </a:extLst>
          </p:cNvPr>
          <p:cNvSpPr txBox="1"/>
          <p:nvPr/>
        </p:nvSpPr>
        <p:spPr>
          <a:xfrm>
            <a:off x="6446982" y="1302327"/>
            <a:ext cx="53201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/>
              <a:t>За овај час ће вам бити потребне:</a:t>
            </a:r>
          </a:p>
          <a:p>
            <a:endParaRPr lang="sr-Cyrl-BA" sz="2800" b="1" dirty="0"/>
          </a:p>
          <a:p>
            <a:r>
              <a:rPr lang="sr-Cyrl-BA" sz="2800" b="1" dirty="0"/>
              <a:t>          свеска и оловка</a:t>
            </a:r>
            <a:r>
              <a:rPr lang="sr-Latn-BA" sz="2800" b="1" dirty="0"/>
              <a:t>    </a:t>
            </a:r>
            <a:endParaRPr lang="sr-Cyrl-BA" sz="2800" b="1" dirty="0"/>
          </a:p>
        </p:txBody>
      </p:sp>
    </p:spTree>
    <p:extLst>
      <p:ext uri="{BB962C8B-B14F-4D97-AF65-F5344CB8AC3E}">
        <p14:creationId xmlns:p14="http://schemas.microsoft.com/office/powerpoint/2010/main" val="369420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E06A3588-0424-4242-BFD6-D8F67E49E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sz="2800" b="1" dirty="0"/>
              <a:t>Ka</a:t>
            </a:r>
            <a:r>
              <a:rPr lang="sr-Cyrl-BA" sz="2800" b="1" dirty="0"/>
              <a:t>ко се назива насеље гдје живиш?</a:t>
            </a:r>
            <a:br>
              <a:rPr lang="sr-Cyrl-BA" sz="2800" b="1" dirty="0"/>
            </a:br>
            <a:r>
              <a:rPr lang="sr-Cyrl-BA" sz="2800" b="1" dirty="0"/>
              <a:t>Да ли је то веће насеље или мање насеље?</a:t>
            </a:r>
            <a:br>
              <a:rPr lang="sr-Cyrl-BA" sz="2800" dirty="0"/>
            </a:br>
            <a:r>
              <a:rPr lang="sr-Cyrl-BA" sz="2800" dirty="0"/>
              <a:t> 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C18EF38E-E27E-4EC9-B813-E9B838218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968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r-Cyrl-BA" dirty="0"/>
              <a:t>ВЕЋЕ НАСЕЉЕ</a:t>
            </a:r>
          </a:p>
          <a:p>
            <a:pPr marL="0" indent="0" algn="ctr">
              <a:buNone/>
            </a:pPr>
            <a:r>
              <a:rPr lang="sr-Cyrl-BA" dirty="0">
                <a:solidFill>
                  <a:srgbClr val="FF0000"/>
                </a:solidFill>
              </a:rPr>
              <a:t>црвени тим</a:t>
            </a:r>
          </a:p>
          <a:p>
            <a:r>
              <a:rPr lang="sr-Cyrl-BA" dirty="0"/>
              <a:t>Како се назива веће насеље?</a:t>
            </a:r>
          </a:p>
          <a:p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r>
              <a:rPr lang="sr-Cyrl-BA" dirty="0"/>
              <a:t>Како се назива дио града у коме живиш?</a:t>
            </a:r>
          </a:p>
        </p:txBody>
      </p:sp>
      <p:sp>
        <p:nvSpPr>
          <p:cNvPr id="4" name="Чувар мјеста за садржај 3">
            <a:extLst>
              <a:ext uri="{FF2B5EF4-FFF2-40B4-BE49-F238E27FC236}">
                <a16:creationId xmlns:a16="http://schemas.microsoft.com/office/drawing/2014/main" id="{3D393CD6-251E-43BC-8EB7-022F72E43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968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r-Cyrl-BA" dirty="0"/>
              <a:t>МАЊЕ НАСЕЉЕ</a:t>
            </a:r>
          </a:p>
          <a:p>
            <a:pPr marL="0" indent="0" algn="ctr">
              <a:buNone/>
            </a:pPr>
            <a:r>
              <a:rPr lang="sr-Cyrl-BA" dirty="0">
                <a:solidFill>
                  <a:srgbClr val="00B050"/>
                </a:solidFill>
              </a:rPr>
              <a:t>зелени тим</a:t>
            </a:r>
          </a:p>
          <a:p>
            <a:r>
              <a:rPr lang="sr-Cyrl-BA" dirty="0"/>
              <a:t>Како се назива мање насеље?</a:t>
            </a:r>
          </a:p>
          <a:p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r>
              <a:rPr lang="sr-Cyrl-BA" dirty="0"/>
              <a:t> Који је најближи већи град твом селу?</a:t>
            </a:r>
          </a:p>
        </p:txBody>
      </p:sp>
      <p:sp>
        <p:nvSpPr>
          <p:cNvPr id="5" name="Талас 4">
            <a:extLst>
              <a:ext uri="{FF2B5EF4-FFF2-40B4-BE49-F238E27FC236}">
                <a16:creationId xmlns:a16="http://schemas.microsoft.com/office/drawing/2014/main" id="{6F0EE521-3BC8-4943-A19B-5FA7C99CE56A}"/>
              </a:ext>
            </a:extLst>
          </p:cNvPr>
          <p:cNvSpPr/>
          <p:nvPr/>
        </p:nvSpPr>
        <p:spPr>
          <a:xfrm>
            <a:off x="1071417" y="3306617"/>
            <a:ext cx="4230255" cy="2216728"/>
          </a:xfrm>
          <a:prstGeom prst="wave">
            <a:avLst>
              <a:gd name="adj1" fmla="val 12500"/>
              <a:gd name="adj2" fmla="val -873"/>
            </a:avLst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/>
              <a:t>Веће насеље је ГРАД. </a:t>
            </a:r>
          </a:p>
        </p:txBody>
      </p:sp>
      <p:sp>
        <p:nvSpPr>
          <p:cNvPr id="6" name="Талас 5">
            <a:extLst>
              <a:ext uri="{FF2B5EF4-FFF2-40B4-BE49-F238E27FC236}">
                <a16:creationId xmlns:a16="http://schemas.microsoft.com/office/drawing/2014/main" id="{7686D29E-A7A0-4DEF-B5DF-9403BA9DD3B2}"/>
              </a:ext>
            </a:extLst>
          </p:cNvPr>
          <p:cNvSpPr/>
          <p:nvPr/>
        </p:nvSpPr>
        <p:spPr>
          <a:xfrm>
            <a:off x="6994236" y="3285835"/>
            <a:ext cx="3729182" cy="2258291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/>
              <a:t>Мање насеље је СЕЛО.</a:t>
            </a:r>
          </a:p>
        </p:txBody>
      </p:sp>
    </p:spTree>
    <p:extLst>
      <p:ext uri="{BB962C8B-B14F-4D97-AF65-F5344CB8AC3E}">
        <p14:creationId xmlns:p14="http://schemas.microsoft.com/office/powerpoint/2010/main" val="96786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лика 5">
            <a:extLst>
              <a:ext uri="{FF2B5EF4-FFF2-40B4-BE49-F238E27FC236}">
                <a16:creationId xmlns:a16="http://schemas.microsoft.com/office/drawing/2014/main" id="{BED8CA86-FEF4-4A6F-AC98-74DC388E61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237" y="4619625"/>
            <a:ext cx="1381125" cy="2238375"/>
          </a:xfrm>
          <a:prstGeom prst="rect">
            <a:avLst/>
          </a:prstGeom>
        </p:spPr>
      </p:pic>
      <p:pic>
        <p:nvPicPr>
          <p:cNvPr id="8" name="Слика 7">
            <a:extLst>
              <a:ext uri="{FF2B5EF4-FFF2-40B4-BE49-F238E27FC236}">
                <a16:creationId xmlns:a16="http://schemas.microsoft.com/office/drawing/2014/main" id="{3AEC3BCD-B809-4271-9C90-C74B053CD1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53" y="4600575"/>
            <a:ext cx="1504950" cy="2257425"/>
          </a:xfrm>
          <a:prstGeom prst="rect">
            <a:avLst/>
          </a:prstGeom>
        </p:spPr>
      </p:pic>
      <p:sp>
        <p:nvSpPr>
          <p:cNvPr id="10" name="Облачић за говор: правоугаони заобљених углова 9">
            <a:extLst>
              <a:ext uri="{FF2B5EF4-FFF2-40B4-BE49-F238E27FC236}">
                <a16:creationId xmlns:a16="http://schemas.microsoft.com/office/drawing/2014/main" id="{DCABE76F-2EBB-49B0-8599-6D06C3CD17D5}"/>
              </a:ext>
            </a:extLst>
          </p:cNvPr>
          <p:cNvSpPr/>
          <p:nvPr/>
        </p:nvSpPr>
        <p:spPr>
          <a:xfrm>
            <a:off x="295564" y="92365"/>
            <a:ext cx="4849091" cy="4221018"/>
          </a:xfrm>
          <a:prstGeom prst="wedgeRoundRectCallou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800" dirty="0"/>
              <a:t>Насеље у коме живим назива се Бања Лука.</a:t>
            </a:r>
          </a:p>
          <a:p>
            <a:r>
              <a:rPr lang="sr-Cyrl-BA" sz="2800" dirty="0"/>
              <a:t>Бања Лука је веће насеље.</a:t>
            </a:r>
          </a:p>
          <a:p>
            <a:r>
              <a:rPr lang="sr-Cyrl-BA" sz="2800" dirty="0"/>
              <a:t>Веће насеље се назива град.</a:t>
            </a:r>
          </a:p>
          <a:p>
            <a:r>
              <a:rPr lang="sr-Cyrl-BA" sz="2800" dirty="0"/>
              <a:t>Дио града у коме живим назива се </a:t>
            </a:r>
            <a:r>
              <a:rPr lang="sr-Cyrl-BA" sz="2800" dirty="0" err="1"/>
              <a:t>Старчевица</a:t>
            </a:r>
            <a:r>
              <a:rPr lang="sr-Cyrl-BA" sz="2800" dirty="0"/>
              <a:t>.</a:t>
            </a:r>
          </a:p>
          <a:p>
            <a:pPr algn="ctr"/>
            <a:endParaRPr lang="sr-Cyrl-BA" dirty="0"/>
          </a:p>
        </p:txBody>
      </p:sp>
      <p:sp>
        <p:nvSpPr>
          <p:cNvPr id="11" name="Облачић за говор: правоугаони заобљених углова 10">
            <a:extLst>
              <a:ext uri="{FF2B5EF4-FFF2-40B4-BE49-F238E27FC236}">
                <a16:creationId xmlns:a16="http://schemas.microsoft.com/office/drawing/2014/main" id="{47F76D10-69EA-40E3-8CCB-0A86D101E116}"/>
              </a:ext>
            </a:extLst>
          </p:cNvPr>
          <p:cNvSpPr/>
          <p:nvPr/>
        </p:nvSpPr>
        <p:spPr>
          <a:xfrm>
            <a:off x="7047347" y="4620"/>
            <a:ext cx="5098473" cy="4396508"/>
          </a:xfrm>
          <a:prstGeom prst="wedgeRoundRect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/>
              <a:t>Насеље у коме ја живим назива се Доњи </a:t>
            </a:r>
            <a:r>
              <a:rPr lang="sr-Cyrl-BA" sz="2800" dirty="0" err="1"/>
              <a:t>Дубовик</a:t>
            </a:r>
            <a:r>
              <a:rPr lang="sr-Cyrl-BA" sz="2800" dirty="0"/>
              <a:t>. </a:t>
            </a:r>
          </a:p>
          <a:p>
            <a:pPr algn="ctr"/>
            <a:r>
              <a:rPr lang="sr-Cyrl-BA" sz="2800" dirty="0"/>
              <a:t>Доњи </a:t>
            </a:r>
            <a:r>
              <a:rPr lang="sr-Cyrl-BA" sz="2800" dirty="0" err="1"/>
              <a:t>Дубовик</a:t>
            </a:r>
            <a:r>
              <a:rPr lang="sr-Cyrl-BA" sz="2800" dirty="0"/>
              <a:t> је мање насеље.</a:t>
            </a:r>
          </a:p>
          <a:p>
            <a:pPr algn="ctr"/>
            <a:r>
              <a:rPr lang="sr-Cyrl-BA" sz="2800" dirty="0"/>
              <a:t>Мање насеље се назива село.</a:t>
            </a:r>
          </a:p>
          <a:p>
            <a:pPr algn="ctr"/>
            <a:r>
              <a:rPr lang="sr-Cyrl-BA" sz="2800" dirty="0"/>
              <a:t>Најближи град моме селу је Крупа на Уни.</a:t>
            </a:r>
          </a:p>
          <a:p>
            <a:pPr algn="ctr"/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val="83294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DE4F2C02-0CFA-4B61-9573-35DB6E9D2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endParaRPr lang="sr-Cyrl-BA" dirty="0"/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F0C425C8-5400-41AF-B9D9-CDB96AC01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4000" dirty="0"/>
              <a:t>Општина је већа територија од једног града.</a:t>
            </a:r>
          </a:p>
          <a:p>
            <a:endParaRPr lang="sr-Cyrl-BA" sz="4000" dirty="0"/>
          </a:p>
          <a:p>
            <a:r>
              <a:rPr lang="sr-Cyrl-BA" sz="4000" dirty="0"/>
              <a:t>Свака општина има више насеља.</a:t>
            </a:r>
          </a:p>
        </p:txBody>
      </p:sp>
    </p:spTree>
    <p:extLst>
      <p:ext uri="{BB962C8B-B14F-4D97-AF65-F5344CB8AC3E}">
        <p14:creationId xmlns:p14="http://schemas.microsoft.com/office/powerpoint/2010/main" val="398487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7335328D-E81A-4ED5-9657-C5DB9B934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endParaRPr lang="sr-Cyrl-BA" dirty="0"/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386D7E40-9C96-4106-8AA1-6BFD813BE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667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4000" dirty="0"/>
              <a:t>Ко брине о развоју општине?</a:t>
            </a:r>
          </a:p>
          <a:p>
            <a:endParaRPr lang="sr-Cyrl-BA" sz="4000" dirty="0"/>
          </a:p>
          <a:p>
            <a:r>
              <a:rPr lang="sr-Cyrl-BA" sz="4000" dirty="0"/>
              <a:t>О развоју општине брину се начелник и одборници.</a:t>
            </a:r>
          </a:p>
          <a:p>
            <a:r>
              <a:rPr lang="sr-Cyrl-BA" sz="4000" dirty="0"/>
              <a:t>Они рјешавају проблеме грађана.</a:t>
            </a:r>
          </a:p>
        </p:txBody>
      </p:sp>
    </p:spTree>
    <p:extLst>
      <p:ext uri="{BB962C8B-B14F-4D97-AF65-F5344CB8AC3E}">
        <p14:creationId xmlns:p14="http://schemas.microsoft.com/office/powerpoint/2010/main" val="342153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2F988D4A-C33F-45D9-B879-299C82380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5498" y="1245140"/>
            <a:ext cx="1396527" cy="812260"/>
          </a:xfrm>
        </p:spPr>
        <p:txBody>
          <a:bodyPr>
            <a:normAutofit fontScale="90000"/>
          </a:bodyPr>
          <a:lstStyle/>
          <a:p>
            <a:br>
              <a:rPr lang="sr-Cyrl-BA" sz="4000" b="1" dirty="0"/>
            </a:br>
            <a:br>
              <a:rPr lang="sr-Cyrl-BA" sz="4000" b="1" dirty="0"/>
            </a:br>
            <a:br>
              <a:rPr lang="sr-Cyrl-BA" sz="4000" b="1" dirty="0"/>
            </a:br>
            <a:br>
              <a:rPr lang="sr-Cyrl-BA" sz="4000" b="1" dirty="0"/>
            </a:br>
            <a:br>
              <a:rPr lang="sr-Cyrl-BA" sz="4000" b="1" dirty="0"/>
            </a:br>
            <a:br>
              <a:rPr lang="sr-Cyrl-BA" sz="4000" b="1" dirty="0"/>
            </a:br>
            <a:endParaRPr lang="sr-Cyrl-BA" sz="4000" b="1" dirty="0"/>
          </a:p>
        </p:txBody>
      </p:sp>
      <p:sp>
        <p:nvSpPr>
          <p:cNvPr id="4" name="Чувар мјеста за текст 3">
            <a:extLst>
              <a:ext uri="{FF2B5EF4-FFF2-40B4-BE49-F238E27FC236}">
                <a16:creationId xmlns:a16="http://schemas.microsoft.com/office/drawing/2014/main" id="{5DFA311F-1229-4F8C-82D5-C382E9A3B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r-Cyrl-BA" sz="4000" dirty="0"/>
              <a:t>Задаци за самосталан истраживачки рад:</a:t>
            </a:r>
          </a:p>
        </p:txBody>
      </p:sp>
      <p:graphicFrame>
        <p:nvGraphicFramePr>
          <p:cNvPr id="5" name="Табела 5">
            <a:extLst>
              <a:ext uri="{FF2B5EF4-FFF2-40B4-BE49-F238E27FC236}">
                <a16:creationId xmlns:a16="http://schemas.microsoft.com/office/drawing/2014/main" id="{32C8A60B-13F6-49EA-98D8-D0BCB9E80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61556"/>
              </p:ext>
            </p:extLst>
          </p:nvPr>
        </p:nvGraphicFramePr>
        <p:xfrm>
          <a:off x="5795328" y="989012"/>
          <a:ext cx="602488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4880">
                  <a:extLst>
                    <a:ext uri="{9D8B030D-6E8A-4147-A177-3AD203B41FA5}">
                      <a16:colId xmlns:a16="http://schemas.microsoft.com/office/drawing/2014/main" val="897233107"/>
                    </a:ext>
                  </a:extLst>
                </a:gridCol>
              </a:tblGrid>
              <a:tr h="311683">
                <a:tc>
                  <a:txBody>
                    <a:bodyPr/>
                    <a:lstStyle/>
                    <a:p>
                      <a:r>
                        <a:rPr lang="sr-Cyrl-BA" sz="2800" b="0" dirty="0">
                          <a:solidFill>
                            <a:schemeClr val="tx1"/>
                          </a:solidFill>
                        </a:rPr>
                        <a:t>Како се зове општина у којој живиш?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070601"/>
                  </a:ext>
                </a:extLst>
              </a:tr>
              <a:tr h="545445">
                <a:tc>
                  <a:txBody>
                    <a:bodyPr/>
                    <a:lstStyle/>
                    <a:p>
                      <a:r>
                        <a:rPr lang="sr-Cyrl-BA" sz="2800" dirty="0">
                          <a:solidFill>
                            <a:schemeClr val="tx1"/>
                          </a:solidFill>
                        </a:rPr>
                        <a:t>Истражи како или по коме/чему је добила име.</a:t>
                      </a:r>
                    </a:p>
                    <a:p>
                      <a:endParaRPr lang="sr-Cyrl-BA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68046"/>
                  </a:ext>
                </a:extLst>
              </a:tr>
              <a:tr h="311683">
                <a:tc>
                  <a:txBody>
                    <a:bodyPr/>
                    <a:lstStyle/>
                    <a:p>
                      <a:r>
                        <a:rPr lang="sr-Cyrl-BA" sz="2800" dirty="0">
                          <a:solidFill>
                            <a:schemeClr val="tx1"/>
                          </a:solidFill>
                        </a:rPr>
                        <a:t>У близини које ријеке је смјештена?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667963"/>
                  </a:ext>
                </a:extLst>
              </a:tr>
              <a:tr h="311683">
                <a:tc>
                  <a:txBody>
                    <a:bodyPr/>
                    <a:lstStyle/>
                    <a:p>
                      <a:r>
                        <a:rPr lang="sr-Cyrl-BA" sz="2800" dirty="0">
                          <a:solidFill>
                            <a:schemeClr val="tx1"/>
                          </a:solidFill>
                        </a:rPr>
                        <a:t>У близини које планине је смјештена?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130170"/>
                  </a:ext>
                </a:extLst>
              </a:tr>
              <a:tr h="311683">
                <a:tc>
                  <a:txBody>
                    <a:bodyPr/>
                    <a:lstStyle/>
                    <a:p>
                      <a:r>
                        <a:rPr lang="sr-Cyrl-BA" sz="2800" dirty="0">
                          <a:solidFill>
                            <a:schemeClr val="tx1"/>
                          </a:solidFill>
                        </a:rPr>
                        <a:t>Како се зове главна улица у твојој општини?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230243"/>
                  </a:ext>
                </a:extLst>
              </a:tr>
              <a:tr h="311683">
                <a:tc>
                  <a:txBody>
                    <a:bodyPr/>
                    <a:lstStyle/>
                    <a:p>
                      <a:r>
                        <a:rPr lang="sr-Cyrl-BA" sz="2800" dirty="0">
                          <a:solidFill>
                            <a:schemeClr val="tx1"/>
                          </a:solidFill>
                        </a:rPr>
                        <a:t>По чему је твоја општина посебно  позната?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146850"/>
                  </a:ext>
                </a:extLst>
              </a:tr>
              <a:tr h="311683">
                <a:tc>
                  <a:txBody>
                    <a:bodyPr/>
                    <a:lstStyle/>
                    <a:p>
                      <a:endParaRPr lang="sr-Cyrl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229241"/>
                  </a:ext>
                </a:extLst>
              </a:tr>
            </a:tbl>
          </a:graphicData>
        </a:graphic>
      </p:graphicFrame>
      <p:sp>
        <p:nvSpPr>
          <p:cNvPr id="7" name="Чувар мјеста за садржај 6">
            <a:extLst>
              <a:ext uri="{FF2B5EF4-FFF2-40B4-BE49-F238E27FC236}">
                <a16:creationId xmlns:a16="http://schemas.microsoft.com/office/drawing/2014/main" id="{F65BB724-4DDD-499B-B00D-981F98464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792" y="1168400"/>
            <a:ext cx="5151756" cy="46942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BA" sz="2800" dirty="0"/>
          </a:p>
          <a:p>
            <a:pPr marL="0" indent="0">
              <a:buNone/>
            </a:pPr>
            <a:endParaRPr lang="sr-Cyrl-BA" sz="2800" dirty="0"/>
          </a:p>
          <a:p>
            <a:pPr marL="0" indent="0">
              <a:buNone/>
            </a:pPr>
            <a:endParaRPr lang="sr-Cyrl-BA" sz="2800" dirty="0"/>
          </a:p>
          <a:p>
            <a:pPr marL="0" indent="0">
              <a:buNone/>
            </a:pPr>
            <a:endParaRPr lang="sr-Cyrl-BA" sz="2800" dirty="0"/>
          </a:p>
          <a:p>
            <a:pPr marL="0" indent="0">
              <a:buNone/>
            </a:pPr>
            <a:endParaRPr lang="sr-Cyrl-BA" sz="2800" dirty="0"/>
          </a:p>
          <a:p>
            <a:pPr marL="0" indent="0">
              <a:buNone/>
            </a:pPr>
            <a:endParaRPr lang="sr-Cyrl-BA" sz="2800" dirty="0"/>
          </a:p>
          <a:p>
            <a:pPr marL="0" indent="0">
              <a:buNone/>
            </a:pPr>
            <a:endParaRPr lang="sr-Cyrl-BA" sz="2800" dirty="0"/>
          </a:p>
          <a:p>
            <a:pPr marL="0" indent="0">
              <a:buNone/>
            </a:pPr>
            <a:endParaRPr lang="sr-Cyrl-BA" sz="2800" dirty="0"/>
          </a:p>
          <a:p>
            <a:pPr marL="0" indent="0">
              <a:buNone/>
            </a:pPr>
            <a:endParaRPr lang="sr-Cyrl-BA" sz="2800" dirty="0"/>
          </a:p>
          <a:p>
            <a:pPr marL="0" indent="0">
              <a:buNone/>
            </a:pPr>
            <a:endParaRPr lang="sr-Cyrl-BA" sz="2800" dirty="0"/>
          </a:p>
          <a:p>
            <a:pPr marL="0" indent="0">
              <a:buNone/>
            </a:pPr>
            <a:endParaRPr lang="sr-Cyrl-BA" sz="2800" dirty="0"/>
          </a:p>
          <a:p>
            <a:pPr marL="0" indent="0">
              <a:buNone/>
            </a:pPr>
            <a:endParaRPr lang="sr-Cyrl-BA" sz="2800" dirty="0"/>
          </a:p>
          <a:p>
            <a:pPr marL="0" indent="0">
              <a:buNone/>
            </a:pPr>
            <a:endParaRPr lang="sr-Cyrl-BA" sz="2800" dirty="0"/>
          </a:p>
          <a:p>
            <a:pPr marL="0" indent="0">
              <a:buNone/>
            </a:pPr>
            <a:endParaRPr lang="sr-Cyrl-BA" sz="2800" dirty="0"/>
          </a:p>
        </p:txBody>
      </p:sp>
    </p:spTree>
    <p:extLst>
      <p:ext uri="{BB962C8B-B14F-4D97-AF65-F5344CB8AC3E}">
        <p14:creationId xmlns:p14="http://schemas.microsoft.com/office/powerpoint/2010/main" val="219656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84945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пакет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263</Words>
  <Application>Microsoft Office PowerPoint</Application>
  <PresentationFormat>Широки екран</PresentationFormat>
  <Paragraphs>64</Paragraphs>
  <Slides>8</Slides>
  <Notes>0</Notes>
  <HiddenSlides>0</HiddenSlides>
  <MMClips>0</MMClips>
  <ScaleCrop>false</ScaleCrop>
  <HeadingPairs>
    <vt:vector size="6" baseType="variant">
      <vt:variant>
        <vt:lpstr>Кориштени фонтови</vt:lpstr>
      </vt:variant>
      <vt:variant>
        <vt:i4>3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пакета Office</vt:lpstr>
      <vt:lpstr>PowerPoint презентација</vt:lpstr>
      <vt:lpstr>PowerPoint презентација</vt:lpstr>
      <vt:lpstr>Kaко се назива насеље гдје живиш? Да ли је то веће насеље или мање насеље?  </vt:lpstr>
      <vt:lpstr>PowerPoint презентација</vt:lpstr>
      <vt:lpstr>             </vt:lpstr>
      <vt:lpstr>    </vt:lpstr>
      <vt:lpstr>      </vt:lpstr>
      <vt:lpstr>PowerPoint презентација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Asus</dc:creator>
  <cp:lastModifiedBy>Asus</cp:lastModifiedBy>
  <cp:revision>19</cp:revision>
  <dcterms:created xsi:type="dcterms:W3CDTF">2020-12-10T21:48:32Z</dcterms:created>
  <dcterms:modified xsi:type="dcterms:W3CDTF">2020-12-11T11:47:31Z</dcterms:modified>
</cp:coreProperties>
</file>