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7" r:id="rId3"/>
    <p:sldId id="266" r:id="rId4"/>
    <p:sldId id="268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AA4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012964" cy="685800"/>
          </a:xfrm>
        </p:spPr>
        <p:txBody>
          <a:bodyPr/>
          <a:lstStyle/>
          <a:p>
            <a:r>
              <a:rPr lang="en-US" dirty="0"/>
              <a:t>─</a:t>
            </a:r>
            <a:r>
              <a:rPr lang="en-US" dirty="0" smtClean="0"/>
              <a:t> RIPASSO ─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75186" y="2319239"/>
            <a:ext cx="10802957" cy="175432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PRONOMI DIRETTI E INDIRETTI 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 PASSATO PROSSIMO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978408"/>
            <a:ext cx="4767072" cy="49651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44" y="978408"/>
            <a:ext cx="5547722" cy="49651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8096" y="4926152"/>
            <a:ext cx="4608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usano</a:t>
            </a:r>
            <a:r>
              <a:rPr lang="en-US" dirty="0" smtClean="0"/>
              <a:t> per </a:t>
            </a:r>
            <a:r>
              <a:rPr lang="en-US" dirty="0" err="1" smtClean="0"/>
              <a:t>sostituire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o </a:t>
            </a:r>
            <a:r>
              <a:rPr lang="en-US" dirty="0" err="1" smtClean="0"/>
              <a:t>animali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Rispondono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domanda</a:t>
            </a:r>
            <a:r>
              <a:rPr lang="en-US" dirty="0" smtClean="0"/>
              <a:t>: </a:t>
            </a:r>
            <a:r>
              <a:rPr lang="sr-Latn-BA" dirty="0" smtClean="0"/>
              <a:t>“</a:t>
            </a:r>
            <a:r>
              <a:rPr lang="en-US" dirty="0" smtClean="0"/>
              <a:t>Chi?</a:t>
            </a:r>
            <a:r>
              <a:rPr lang="sr-Latn-BA" dirty="0" smtClean="0"/>
              <a:t>“,</a:t>
            </a:r>
            <a:r>
              <a:rPr lang="en-US" dirty="0" smtClean="0"/>
              <a:t> </a:t>
            </a:r>
            <a:r>
              <a:rPr lang="sr-Latn-BA" dirty="0" smtClean="0"/>
              <a:t>“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?</a:t>
            </a:r>
            <a:r>
              <a:rPr lang="sr-Latn-BA" dirty="0" smtClean="0"/>
              <a:t>“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15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" y="1600201"/>
            <a:ext cx="11999976" cy="4525963"/>
          </a:xfrm>
        </p:spPr>
        <p:txBody>
          <a:bodyPr/>
          <a:lstStyle/>
          <a:p>
            <a:r>
              <a:rPr lang="en-US" dirty="0" smtClean="0"/>
              <a:t>Maria ha </a:t>
            </a:r>
            <a:r>
              <a:rPr lang="en-US" dirty="0" err="1" smtClean="0"/>
              <a:t>portato</a:t>
            </a:r>
            <a:r>
              <a:rPr lang="en-US" dirty="0" smtClean="0"/>
              <a:t> la </a:t>
            </a:r>
            <a:r>
              <a:rPr lang="en-US" dirty="0" err="1" smtClean="0"/>
              <a:t>torta</a:t>
            </a:r>
            <a:r>
              <a:rPr lang="en-US" dirty="0" smtClean="0"/>
              <a:t> in </a:t>
            </a:r>
            <a:r>
              <a:rPr lang="en-US" dirty="0" err="1" smtClean="0"/>
              <a:t>pasticceria</a:t>
            </a:r>
            <a:r>
              <a:rPr lang="en-US" dirty="0" smtClean="0"/>
              <a:t>. → Maria  </a:t>
            </a:r>
            <a:r>
              <a:rPr lang="sr-Latn-BA" dirty="0" smtClean="0"/>
              <a:t>                      </a:t>
            </a:r>
            <a:r>
              <a:rPr lang="en-US" dirty="0" smtClean="0"/>
              <a:t>in</a:t>
            </a:r>
            <a:r>
              <a:rPr lang="sr-Latn-BA" dirty="0" smtClean="0"/>
              <a:t> </a:t>
            </a:r>
            <a:r>
              <a:rPr lang="en-US" dirty="0" err="1" smtClean="0"/>
              <a:t>pasticceria</a:t>
            </a:r>
            <a:r>
              <a:rPr lang="en-US" dirty="0" smtClean="0"/>
              <a:t>. </a:t>
            </a:r>
            <a:endParaRPr lang="sr-Latn-BA" dirty="0" smtClean="0"/>
          </a:p>
          <a:p>
            <a:r>
              <a:rPr lang="sr-Latn-BA" dirty="0" smtClean="0"/>
              <a:t>Abbiamo visto Luca e Giacomo.   → </a:t>
            </a:r>
            <a:endParaRPr lang="en-US" dirty="0" smtClean="0"/>
          </a:p>
          <a:p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visto</a:t>
            </a:r>
            <a:r>
              <a:rPr lang="en-US" dirty="0" smtClean="0"/>
              <a:t> la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macchina</a:t>
            </a:r>
            <a:r>
              <a:rPr lang="en-US" dirty="0" smtClean="0"/>
              <a:t> di Franco? Si,</a:t>
            </a:r>
            <a:endParaRPr lang="sr-Latn-BA" dirty="0" smtClean="0"/>
          </a:p>
          <a:p>
            <a:r>
              <a:rPr lang="sr-Latn-BA" dirty="0" smtClean="0"/>
              <a:t>Ho offerto a Lucia i miei appunti. →         ho offerto i miei appunti. </a:t>
            </a:r>
            <a:endParaRPr lang="sr-Latn-BA" dirty="0" smtClean="0"/>
          </a:p>
          <a:p>
            <a:r>
              <a:rPr lang="it-IT" dirty="0" smtClean="0"/>
              <a:t>Ho </a:t>
            </a:r>
            <a:r>
              <a:rPr lang="it-IT" dirty="0" smtClean="0"/>
              <a:t>detto a Marco e Francesco di non gridare. →            </a:t>
            </a:r>
            <a:r>
              <a:rPr lang="it-IT" dirty="0"/>
              <a:t>h</a:t>
            </a:r>
            <a:r>
              <a:rPr lang="it-IT" dirty="0" smtClean="0"/>
              <a:t>o detto di non gridare.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47688" y="2810128"/>
            <a:ext cx="3492000" cy="396000"/>
          </a:xfrm>
          <a:prstGeom prst="rect">
            <a:avLst/>
          </a:prstGeom>
          <a:solidFill>
            <a:srgbClr val="34AA4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/>
              <a:t>Li abbiamo visti.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251847" y="1736381"/>
            <a:ext cx="2450592" cy="396000"/>
          </a:xfrm>
          <a:prstGeom prst="rect">
            <a:avLst/>
          </a:prstGeom>
          <a:solidFill>
            <a:srgbClr val="34AA4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/>
              <a:t>l</a:t>
            </a:r>
            <a:r>
              <a:rPr lang="sr-Latn-BA" sz="2400" dirty="0" smtClean="0"/>
              <a:t>’ha portata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311713" y="3342308"/>
            <a:ext cx="2322072" cy="396000"/>
          </a:xfrm>
          <a:prstGeom prst="rect">
            <a:avLst/>
          </a:prstGeom>
          <a:solidFill>
            <a:srgbClr val="34AA4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</a:t>
            </a:r>
            <a:r>
              <a:rPr lang="sr-Latn-BA" sz="2400" dirty="0" smtClean="0"/>
              <a:t>’ho vista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043658" y="3948337"/>
            <a:ext cx="861931" cy="396000"/>
          </a:xfrm>
          <a:prstGeom prst="rect">
            <a:avLst/>
          </a:prstGeom>
          <a:solidFill>
            <a:srgbClr val="34AA4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800" dirty="0"/>
              <a:t>L</a:t>
            </a:r>
            <a:r>
              <a:rPr lang="it-IT" sz="2800" dirty="0" smtClean="0"/>
              <a:t>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472749" y="5015170"/>
            <a:ext cx="1094014" cy="396000"/>
          </a:xfrm>
          <a:prstGeom prst="rect">
            <a:avLst/>
          </a:prstGeom>
          <a:solidFill>
            <a:srgbClr val="34AA4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G</a:t>
            </a:r>
            <a:r>
              <a:rPr lang="it-IT" sz="2800" dirty="0" smtClean="0"/>
              <a:t>li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184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99246"/>
            <a:ext cx="10972800" cy="718391"/>
          </a:xfrm>
        </p:spPr>
        <p:txBody>
          <a:bodyPr/>
          <a:lstStyle/>
          <a:p>
            <a:r>
              <a:rPr lang="sr-Latn-BA" sz="3600" dirty="0" smtClean="0">
                <a:solidFill>
                  <a:srgbClr val="FF0000"/>
                </a:solidFill>
              </a:rPr>
              <a:t>Compito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262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sr-Latn-BA" sz="2800" dirty="0">
                <a:solidFill>
                  <a:srgbClr val="FF0000"/>
                </a:solidFill>
              </a:rPr>
              <a:t>Scegliete la forma </a:t>
            </a:r>
            <a:r>
              <a:rPr lang="sr-Latn-BA" sz="2800" dirty="0" smtClean="0">
                <a:solidFill>
                  <a:srgbClr val="FF0000"/>
                </a:solidFill>
              </a:rPr>
              <a:t>c</a:t>
            </a:r>
            <a:r>
              <a:rPr lang="sr-Cyrl-BA" sz="2800" dirty="0" smtClean="0">
                <a:solidFill>
                  <a:srgbClr val="FF0000"/>
                </a:solidFill>
              </a:rPr>
              <a:t>о</a:t>
            </a:r>
            <a:r>
              <a:rPr lang="sr-Latn-BA" sz="2800" dirty="0" smtClean="0">
                <a:solidFill>
                  <a:srgbClr val="FF0000"/>
                </a:solidFill>
              </a:rPr>
              <a:t>rretta </a:t>
            </a:r>
            <a:r>
              <a:rPr lang="sr-Latn-BA" sz="2800" dirty="0">
                <a:solidFill>
                  <a:srgbClr val="FF0000"/>
                </a:solidFill>
              </a:rPr>
              <a:t>secondo il </a:t>
            </a:r>
            <a:r>
              <a:rPr lang="sr-Latn-BA" sz="2800" dirty="0" smtClean="0">
                <a:solidFill>
                  <a:srgbClr val="FF0000"/>
                </a:solidFill>
              </a:rPr>
              <a:t>modello.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BA" sz="2400" dirty="0" smtClean="0"/>
              <a:t>Lucia ha detto ad Anna e Elena di venire.</a:t>
            </a:r>
          </a:p>
          <a:p>
            <a:pPr marL="400050" lvl="1" indent="0">
              <a:buNone/>
            </a:pPr>
            <a:r>
              <a:rPr lang="sr-Latn-BA" sz="2400" dirty="0"/>
              <a:t>	</a:t>
            </a:r>
            <a:r>
              <a:rPr lang="sr-Latn-BA" sz="2400" dirty="0" smtClean="0"/>
              <a:t>Lucia gli/le ha detto di venire.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sr-Latn-BA" sz="2400" dirty="0" smtClean="0"/>
              <a:t>Hai fatto i compiti d’italiano?</a:t>
            </a:r>
          </a:p>
          <a:p>
            <a:pPr marL="400050" lvl="1" indent="0">
              <a:buNone/>
            </a:pPr>
            <a:r>
              <a:rPr lang="sr-Latn-BA" sz="2400" dirty="0" smtClean="0"/>
              <a:t>	Si, li ho fatti/li ho fatto.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sr-Latn-BA" sz="2400" dirty="0" smtClean="0"/>
              <a:t>Ho mandato a Carla un SMS.</a:t>
            </a:r>
          </a:p>
          <a:p>
            <a:pPr marL="400050" lvl="1" indent="0">
              <a:buNone/>
            </a:pPr>
            <a:r>
              <a:rPr lang="sr-Latn-BA" sz="2400" dirty="0" smtClean="0"/>
              <a:t>	Le/La ho madato un SMS.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sr-Latn-BA" sz="2400" dirty="0" smtClean="0"/>
              <a:t>Quella ragazza? Io l’ho conosciuta/le ho conosciuto l’anno scorso in vacanza.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sr-Latn-BA" sz="2400" dirty="0" smtClean="0"/>
              <a:t>Avete risposto allo zio?</a:t>
            </a:r>
          </a:p>
          <a:p>
            <a:pPr marL="400050" lvl="1" indent="0">
              <a:buNone/>
            </a:pPr>
            <a:r>
              <a:rPr lang="sr-Latn-BA" sz="2400" dirty="0"/>
              <a:t>	</a:t>
            </a:r>
            <a:r>
              <a:rPr lang="sr-Latn-BA" sz="2400" dirty="0" smtClean="0"/>
              <a:t>Gli/lo avete risposto?</a:t>
            </a:r>
          </a:p>
          <a:p>
            <a:pPr marL="400050" lvl="1" indent="0">
              <a:buNone/>
            </a:pPr>
            <a:endParaRPr lang="sr-Latn-BA" sz="2400" dirty="0" smtClean="0"/>
          </a:p>
        </p:txBody>
      </p:sp>
      <p:sp>
        <p:nvSpPr>
          <p:cNvPr id="5" name="Oval 4"/>
          <p:cNvSpPr/>
          <p:nvPr/>
        </p:nvSpPr>
        <p:spPr>
          <a:xfrm>
            <a:off x="2344367" y="2476928"/>
            <a:ext cx="447471" cy="446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318</TotalTime>
  <Words>128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Diseño predeterminado</vt:lpstr>
      <vt:lpstr>PowerPoint Presentation</vt:lpstr>
      <vt:lpstr>PowerPoint Presentation</vt:lpstr>
      <vt:lpstr>PowerPoint Presentation</vt:lpstr>
      <vt:lpstr>Compito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Nemanja</cp:lastModifiedBy>
  <cp:revision>33</cp:revision>
  <dcterms:created xsi:type="dcterms:W3CDTF">2020-04-02T22:06:08Z</dcterms:created>
  <dcterms:modified xsi:type="dcterms:W3CDTF">2020-12-15T09:22:08Z</dcterms:modified>
</cp:coreProperties>
</file>