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2" r:id="rId4"/>
    <p:sldId id="258" r:id="rId5"/>
    <p:sldId id="265" r:id="rId6"/>
    <p:sldId id="266" r:id="rId7"/>
    <p:sldId id="274" r:id="rId8"/>
    <p:sldId id="261" r:id="rId9"/>
    <p:sldId id="268" r:id="rId10"/>
    <p:sldId id="269" r:id="rId11"/>
    <p:sldId id="264" r:id="rId12"/>
    <p:sldId id="270" r:id="rId13"/>
    <p:sldId id="275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93" d="100"/>
          <a:sy n="93" d="100"/>
        </p:scale>
        <p:origin x="750" y="7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D3476-9F5C-4A8F-97AE-99579A5B2E4F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DB7A8-3E09-434C-93FD-A2934E626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42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1"/>
            <a:ext cx="9144000" cy="49148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Cyrl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МНОЖЕЊЕ КАО САБИРАЊЕ ЈЕДНАКИХ САБИРАКА И</a:t>
            </a:r>
            <a:br>
              <a:rPr lang="sr-Cyrl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НУЛА И ЈЕДИНИЦА КАО ЧИНИОЦИ</a:t>
            </a:r>
            <a: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2285984" y="857238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МАТЕМАТИКА 5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. РАЗРЕД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lika 3" descr="Slika5.jpg"/>
          <p:cNvPicPr>
            <a:picLocks noChangeAspect="1"/>
          </p:cNvPicPr>
          <p:nvPr/>
        </p:nvPicPr>
        <p:blipFill>
          <a:blip r:embed="rId2"/>
          <a:srcRect b="33761"/>
          <a:stretch>
            <a:fillRect/>
          </a:stretch>
        </p:blipFill>
        <p:spPr>
          <a:xfrm>
            <a:off x="3214678" y="3429006"/>
            <a:ext cx="2763673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57224" y="1000114"/>
            <a:ext cx="2928958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Одреди производ: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071538" y="1071552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205∙1=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2071670" y="1142990"/>
            <a:ext cx="6429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205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1000100" y="192880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753∙1=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2000232" y="192880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753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1000100" y="235743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1∙ 1 000=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2285984" y="235743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071538" y="285750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у∙1=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1714480" y="285750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у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4143372" y="100011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Одреди производ: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4357686" y="150018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43∙0=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5286380" y="1142990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kvir za tekst 15"/>
          <p:cNvSpPr txBox="1"/>
          <p:nvPr/>
        </p:nvSpPr>
        <p:spPr>
          <a:xfrm>
            <a:off x="4357686" y="192880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90∙0∙(650-123)=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6572264" y="192880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kvir za tekst 17"/>
          <p:cNvSpPr txBox="1"/>
          <p:nvPr/>
        </p:nvSpPr>
        <p:spPr>
          <a:xfrm>
            <a:off x="4429124" y="235743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0∙386=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kvir za tekst 18"/>
          <p:cNvSpPr txBox="1"/>
          <p:nvPr/>
        </p:nvSpPr>
        <p:spPr>
          <a:xfrm>
            <a:off x="5429256" y="23574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kvir za tekst 19"/>
          <p:cNvSpPr txBox="1"/>
          <p:nvPr/>
        </p:nvSpPr>
        <p:spPr>
          <a:xfrm>
            <a:off x="4357686" y="278606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(100+478) ∙ 0=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kvir za tekst 20"/>
          <p:cNvSpPr txBox="1"/>
          <p:nvPr/>
        </p:nvSpPr>
        <p:spPr>
          <a:xfrm>
            <a:off x="6429388" y="278606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597819"/>
            <a:ext cx="8458200" cy="1102519"/>
          </a:xfrm>
        </p:spPr>
        <p:txBody>
          <a:bodyPr>
            <a:noAutofit/>
          </a:bodyPr>
          <a:lstStyle/>
          <a:p>
            <a:pPr algn="l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Напиши у облику збира једнаких сабирака: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3 ∙ 115 =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9 ∙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2. Напиши у виду производа збирове: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326+326+326+326+326 =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(4∙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x)+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(4∙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x)+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(4∙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x)+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(4∙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x)+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(4∙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x)+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(4∙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x)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Израчунај: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12∙ (90-17) ∙ 0 ∙ 6 =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Непосредни сљедбеник броја 999 помножи са највећим двоцифреним бројем.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719856" y="712272"/>
            <a:ext cx="1616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Задатак + </a:t>
            </a: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7\Desktop\pikule-klikeri-kt8-slika-140030761.jpg"/>
          <p:cNvPicPr>
            <a:picLocks noChangeAspect="1" noChangeArrowheads="1"/>
          </p:cNvPicPr>
          <p:nvPr/>
        </p:nvPicPr>
        <p:blipFill>
          <a:blip r:embed="rId2" cstate="print"/>
          <a:srcRect t="16441" r="46899"/>
          <a:stretch>
            <a:fillRect/>
          </a:stretch>
        </p:blipFill>
        <p:spPr bwMode="auto">
          <a:xfrm>
            <a:off x="6346480" y="1000114"/>
            <a:ext cx="2440362" cy="2000263"/>
          </a:xfrm>
          <a:prstGeom prst="rect">
            <a:avLst/>
          </a:prstGeom>
          <a:noFill/>
        </p:spPr>
      </p:pic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51520" y="3867894"/>
            <a:ext cx="8458200" cy="14859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0" y="7527"/>
            <a:ext cx="8501090" cy="437194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Cyrl-RS" sz="9600" b="1" dirty="0" smtClean="0">
                <a:latin typeface="Times New Roman" pitchFamily="18" charset="0"/>
                <a:cs typeface="Times New Roman" pitchFamily="18" charset="0"/>
              </a:rPr>
              <a:t>Множење као сабирање једнаких сабирака</a:t>
            </a:r>
          </a:p>
          <a:p>
            <a:endParaRPr lang="sr-Cyrl-R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Никола има у 4 џепа по 5 кликера. </a:t>
            </a:r>
          </a:p>
          <a:p>
            <a:endParaRPr lang="sr-Cyrl-RS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Колико Никола има кликера?</a:t>
            </a: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5 + 5 + 5 + 5 = 20       Никола има 20 кликера.</a:t>
            </a:r>
          </a:p>
          <a:p>
            <a:endParaRPr lang="sr-Cyrl-RS" sz="9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Овдје имамо сабирање 4 једнака сабирка,</a:t>
            </a: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 што можемо записати у облику производа</a:t>
            </a:r>
            <a:r>
              <a:rPr lang="sr-Cyrl-RS" sz="6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    4 ∙ 5 = 20</a:t>
            </a:r>
          </a:p>
          <a:p>
            <a:endParaRPr lang="sr-Cyrl-RS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У датом изразу бројеви 4 и 5 су чиниоци, </a:t>
            </a:r>
          </a:p>
          <a:p>
            <a:r>
              <a:rPr lang="sr-Cyrl-RS" sz="9600" dirty="0" smtClean="0">
                <a:latin typeface="Times New Roman" pitchFamily="18" charset="0"/>
                <a:cs typeface="Times New Roman" pitchFamily="18" charset="0"/>
              </a:rPr>
              <a:t>4 ∙ 5 производ, а број 20 вриједност производа.</a:t>
            </a:r>
          </a:p>
          <a:p>
            <a:r>
              <a:rPr lang="sr-Latn-RS" sz="7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sr-Cyrl-RS" sz="7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51520" y="3867894"/>
            <a:ext cx="8458200" cy="1485900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R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395536" y="483518"/>
            <a:ext cx="8496944" cy="3773015"/>
          </a:xfrm>
        </p:spPr>
        <p:txBody>
          <a:bodyPr>
            <a:normAutofit fontScale="55000" lnSpcReduction="20000"/>
          </a:bodyPr>
          <a:lstStyle/>
          <a:p>
            <a:endParaRPr lang="sr-Cyrl-RS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sr-Cyrl-RS" sz="4400" b="1" dirty="0">
                <a:latin typeface="Times New Roman" pitchFamily="18" charset="0"/>
                <a:cs typeface="Times New Roman" pitchFamily="18" charset="0"/>
              </a:rPr>
              <a:t>записа   4 ∙ 5 = 5 + 5 + 5 + 5</a:t>
            </a:r>
            <a:r>
              <a:rPr lang="sr-Latn-R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Cyrl-RS" sz="4400" b="1" dirty="0">
                <a:latin typeface="Times New Roman" pitchFamily="18" charset="0"/>
                <a:cs typeface="Times New Roman" pitchFamily="18" charset="0"/>
              </a:rPr>
              <a:t>очигледно</a:t>
            </a:r>
            <a:r>
              <a:rPr lang="sr-Latn-RS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RS" sz="4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- први </a:t>
            </a:r>
            <a:r>
              <a:rPr lang="sr-Cyrl-RS" sz="4400" b="1" dirty="0">
                <a:latin typeface="Times New Roman" pitchFamily="18" charset="0"/>
                <a:cs typeface="Times New Roman" pitchFamily="18" charset="0"/>
              </a:rPr>
              <a:t>чинилац,</a:t>
            </a:r>
            <a:r>
              <a:rPr lang="sr-Latn-R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400" b="1" dirty="0">
                <a:latin typeface="Times New Roman" pitchFamily="18" charset="0"/>
                <a:cs typeface="Times New Roman" pitchFamily="18" charset="0"/>
              </a:rPr>
              <a:t>број 4, означава број поновљених сабирака</a:t>
            </a:r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4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4400" b="1" dirty="0" smtClean="0">
                <a:latin typeface="Times New Roman" pitchFamily="18" charset="0"/>
                <a:cs typeface="Times New Roman" pitchFamily="18" charset="0"/>
              </a:rPr>
              <a:t>- други </a:t>
            </a:r>
            <a:r>
              <a:rPr lang="sr-Cyrl-RS" sz="4400" b="1" dirty="0">
                <a:latin typeface="Times New Roman" pitchFamily="18" charset="0"/>
                <a:cs typeface="Times New Roman" pitchFamily="18" charset="0"/>
              </a:rPr>
              <a:t>чинилац, број 5, означава сабирак који се понавља у збиру. </a:t>
            </a:r>
            <a:endParaRPr lang="sr-Latn-RS" sz="4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9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7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sr-Cyrl-RS" sz="7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28596" y="357172"/>
            <a:ext cx="8153400" cy="4237438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Из претходно наведеног можемо извести општи закључак: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су а и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природни бројеви и а ˃ 1, тада се под производом а ∙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подразумијева збир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+ ... +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у коме се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као сабирак понавља </a:t>
            </a:r>
            <a:r>
              <a:rPr lang="sr-Cyrl-RS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пута, тј.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                   а ∙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+ ... +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је назначени производ,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је вриједност производа, а и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су чиниоци производа.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785786" y="500048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Примјери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21215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8 ∙ 7 =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1212152"/>
            <a:ext cx="395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7 + 7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+ 7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+ 7 + 7 + 7 + 7 +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85689" y="120015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9883" y="1795532"/>
            <a:ext cx="127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5 ∙ 100 =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54176" y="182262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100 + 100 + 100 + 100 +100 =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33758" y="182262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1442" y="2385092"/>
            <a:ext cx="1274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6660" y="2353782"/>
            <a:ext cx="2509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 =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8175" y="235378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2226" y="3013393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6 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74336" y="2989108"/>
            <a:ext cx="3452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x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899591" y="389748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∙ 15 =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74336" y="3942453"/>
                <a:ext cx="31457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i="1" dirty="0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15 + 15 + … + 15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336" y="3942453"/>
                <a:ext cx="3145736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678661" y="4542617"/>
            <a:ext cx="196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сабирака 15</a:t>
            </a:r>
            <a:endParaRPr lang="en-US" sz="2400" dirty="0"/>
          </a:p>
        </p:txBody>
      </p:sp>
      <p:sp>
        <p:nvSpPr>
          <p:cNvPr id="21" name="Left Brace 20"/>
          <p:cNvSpPr/>
          <p:nvPr/>
        </p:nvSpPr>
        <p:spPr>
          <a:xfrm rot="16200000">
            <a:off x="3469623" y="3138222"/>
            <a:ext cx="313500" cy="275535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 animBg="1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28596" y="0"/>
            <a:ext cx="8429684" cy="8572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1. Напиши назначени производ у облику збира једнаких сабирака, па израчунај: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r-Cyrl-R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714348" y="928676"/>
            <a:ext cx="928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6∙50=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500166" y="121442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50+50+50+50+50+50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643438" y="85723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 300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642910" y="185737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5∙ 200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1857356" y="185737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200+200+200+200+200=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5214942" y="185737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1 000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428596" y="2928940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Напиши у облику збира једнаких сабирака: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857224" y="371475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3∙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m=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1714480" y="371475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m+m+m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857224" y="442913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2∙(a+b)=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kvir za tekst 13"/>
          <p:cNvSpPr txBox="1"/>
          <p:nvPr/>
        </p:nvSpPr>
        <p:spPr>
          <a:xfrm>
            <a:off x="2143108" y="442913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(a+b)+(a+b)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158" y="214296"/>
            <a:ext cx="8286808" cy="1000132"/>
          </a:xfrm>
        </p:spPr>
        <p:txBody>
          <a:bodyPr>
            <a:noAutofit/>
          </a:bodyPr>
          <a:lstStyle/>
          <a:p>
            <a:pPr>
              <a:buNone/>
            </a:pP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Напиши у виду производа збирове: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571472" y="1643056"/>
            <a:ext cx="4500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101+101+101+101+101+101=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4572000" y="164305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6 ∙101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571472" y="250031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b+b+b+b+b+b+b=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3000364" y="250031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9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142894"/>
            <a:ext cx="5562600" cy="971550"/>
          </a:xfrm>
        </p:spPr>
        <p:txBody>
          <a:bodyPr>
            <a:norm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Нула и јединица као чиниоци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IN7\Desktop\lopte_0.jpg"/>
          <p:cNvPicPr>
            <a:picLocks noChangeAspect="1" noChangeArrowheads="1"/>
          </p:cNvPicPr>
          <p:nvPr/>
        </p:nvPicPr>
        <p:blipFill>
          <a:blip r:embed="rId2" cstate="print"/>
          <a:srcRect l="34396"/>
          <a:stretch>
            <a:fillRect/>
          </a:stretch>
        </p:blipFill>
        <p:spPr bwMode="auto">
          <a:xfrm>
            <a:off x="6072198" y="191493"/>
            <a:ext cx="2786082" cy="1867268"/>
          </a:xfrm>
          <a:prstGeom prst="rect">
            <a:avLst/>
          </a:prstGeom>
          <a:noFill/>
        </p:spPr>
      </p:pic>
      <p:sp>
        <p:nvSpPr>
          <p:cNvPr id="5" name="Elipsa 4"/>
          <p:cNvSpPr/>
          <p:nvPr/>
        </p:nvSpPr>
        <p:spPr>
          <a:xfrm>
            <a:off x="1524000" y="3143250"/>
            <a:ext cx="6629400" cy="1828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71604" y="3429006"/>
            <a:ext cx="64294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 било који природан број </a:t>
            </a:r>
            <a:r>
              <a:rPr lang="sr-Cyrl-RS" sz="2400" b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вриједи: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= 1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 = а </a:t>
            </a:r>
            <a:br>
              <a:rPr lang="sr-Cyrl-R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Број 1 се назива неутрални или јединични елемент.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42844" y="642924"/>
            <a:ext cx="57769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игралиште је дошло 7 дјечака. Сваки од њих је донио по једну лопту. Колико је укупно лопти на игралишту?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142844" y="1857370"/>
            <a:ext cx="4578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+ 1 + 1 + 1 + 1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+ 1 + 1 =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 = 7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142844" y="2285998"/>
            <a:ext cx="3501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На игралишту је 7 лопти.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142844" y="2714626"/>
            <a:ext cx="5341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Такође је 1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7 = 7 , односно 1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 7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= 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785786" y="2428874"/>
            <a:ext cx="6781800" cy="154305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42844" y="71420"/>
            <a:ext cx="8229600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Ако је један од чинилаца 0, као нпр.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 = 0 + 0 = 0 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∙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0 = 0 + 0 + 0 + 0 + 0 = 0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Тада је производ увијек 0.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1857356" y="264318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sr-Cyrl-RS" sz="2400" dirty="0" smtClean="0"/>
              <a:t>За било који природан број </a:t>
            </a:r>
            <a:r>
              <a:rPr lang="sr-Cyrl-RS" sz="2400" b="1" u="sng" dirty="0" smtClean="0"/>
              <a:t>а</a:t>
            </a:r>
            <a:r>
              <a:rPr lang="sr-Cyrl-RS" sz="2400" dirty="0" smtClean="0"/>
              <a:t> важи:</a:t>
            </a:r>
          </a:p>
          <a:p>
            <a:pPr algn="ctr">
              <a:buNone/>
            </a:pPr>
            <a:r>
              <a:rPr lang="sr-Cyrl-RS" sz="2400" dirty="0" smtClean="0"/>
              <a:t>а ∙ 0 = 0 ∙а = 0 </a:t>
            </a:r>
            <a:br>
              <a:rPr lang="sr-Cyrl-R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590</Words>
  <Application>Microsoft Office PowerPoint</Application>
  <PresentationFormat>On-screen Show (16:9)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Theme</vt:lpstr>
      <vt:lpstr>МНОЖЕЊЕ КАО САБИРАЊЕ ЈЕДНАКИХ САБИРАКА И НУЛА И ЈЕДИНИЦА КАО ЧИНИОЦИ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Нула и јединица као чиниоци </vt:lpstr>
      <vt:lpstr>PowerPoint Presentation</vt:lpstr>
      <vt:lpstr>PowerPoint Presentation</vt:lpstr>
      <vt:lpstr>   Задаци за самосталан рад:  1. Напиши у облику збира једнаких сабирака:     3 ∙ 115 =      9 ∙ y =  2. Напиши у виду производа збирове:     326+326+326+326+326 =      (4∙x)+(4∙x)+(4∙x)+(4∙x)+(4∙x)+(4∙x) =  3. Израчунај:     12∙ (90-17) ∙ 0 ∙ 6 =   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КАО САБИРАЊЕ ЈЕДНАКИХ САБИРАКА НУЛА И ЈЕДИНИЦА КАО ЧИНИОЦИ ПОНАВЉАЊЕ</dc:title>
  <dc:creator>WIN7</dc:creator>
  <cp:lastModifiedBy>51. Dragana Tendzeric</cp:lastModifiedBy>
  <cp:revision>73</cp:revision>
  <dcterms:created xsi:type="dcterms:W3CDTF">2006-08-16T00:00:00Z</dcterms:created>
  <dcterms:modified xsi:type="dcterms:W3CDTF">2020-12-11T13:42:49Z</dcterms:modified>
</cp:coreProperties>
</file>