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3" r:id="rId5"/>
    <p:sldId id="272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75B6"/>
    <a:srgbClr val="6699FF"/>
    <a:srgbClr val="00FF00"/>
    <a:srgbClr val="009900"/>
    <a:srgbClr val="66FF33"/>
    <a:srgbClr val="33CC3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EA99F-C905-44BB-81AD-A04DEB8C3ED4}" v="433" dt="2020-11-30T22:53:47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FD003-F923-42E7-85C2-6AF5BA923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7367A3-A3D9-4BAE-AB48-EB6ED3C20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1FD86-4CD5-452A-95F7-45E4B185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7C6122-5F40-42E0-A6CE-AF076F33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D6B27-7AF4-465C-8304-3E8DA069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1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769EA-CE8F-4FBC-97CC-4C98C45C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52BF77-7D7F-45E8-AA4E-0F278F3B1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5350D-FBCF-43B8-B4D3-29877E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2929B4-5E2E-45CC-A06D-D930793D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ACEE13-432A-4985-BD73-A6A27D3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57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C5FB98-EAA5-4BD2-AA36-2A3CE86A1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A5ADB0-5711-4AC4-8E58-638D756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C1B5FE-CE58-40A8-A9FF-0E986B94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0BAC8-24EC-4C4A-B988-093854D1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95F54C-5BA3-48AE-BEA1-04947D2D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14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D0ADA-A0FB-41CE-BEC3-D4C6FF58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357AA-F877-4EC4-8166-FE7AD298D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147C5-5DDC-4BEC-8FDA-E09EAF6A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11D31-F4B7-435F-AE5C-F588FEFA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A0CC5-5BAE-4A74-B033-FA7800BD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68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54763-F279-4922-9479-B7D817D3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333091-E2B8-40B6-B674-4D00DEA98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D95E4-9E0B-4C30-9AC3-C62288DF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E280E-8B25-4FAC-B2A1-E4E5FD3D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8E3B39-E16C-430A-AC85-513D51F7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4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42BF-0EA6-4128-BC97-A578D8EC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E8495-C884-4271-8165-8F282C490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A43E83-70A2-41C7-A751-D23DCD13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9BBC3-242A-411B-9FD7-5067DB74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9DBE70-C2ED-4E65-97C3-E36C9E85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B37752-1C01-42BE-ABB7-1964F01E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9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9172A-A1BF-4E46-9C5F-B6CC74AD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CACA4C-2E23-4B4F-B44F-70C3B299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44C2B2-3DDE-465F-BE34-A9A1C0581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AD8F37-7FC7-4F3C-9593-D22235034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4EE588-D944-4CA0-8E8E-31E110A3A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C3F729-B755-4B35-B113-FBE33299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FADA5E-0B46-43F9-A519-598FCC76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586159-0139-4332-8B49-F9F0E619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3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5B90B-BCA3-4AAA-A231-3BB90625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3FD1BE-CC88-4016-AB42-C6AC219A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CFE04A-2FCA-4DA8-BD13-AF885F2F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2E4B23-8BA3-48CB-A165-567CD2B1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6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2CFEFF-2056-4AC5-8667-3C39000C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C28B96-A361-4B85-B5AE-BDF2A0B4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D9B29E-CF75-4F60-BD21-6764B118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77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6A720-2344-420C-93FD-B359B79F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0852A3-CC05-4536-9746-74A8BD5A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97A901-161F-43A3-8D14-D3015826F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77EC2B-F413-4871-9C03-414AA17F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3DF9AB-A362-4AF3-A6C0-8EF64FD1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04EFD5-A0E2-414B-87C0-7DDA8A46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52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CBBE2-778A-4BBD-A88E-7211CB9D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543445-4351-41C1-BD00-331436285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0AABF1-03FD-4F99-840D-BAA9FDBF6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C9246-6FD5-46F9-B30E-131E2530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D6624C-34E7-46F7-A6DF-8EBAEA52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22F05-6C3D-4515-8EA4-FF15956D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4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6">
            <a:alpha val="6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2A28D9-28E4-4D4B-A9BC-7FE27028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78CF46-52CE-45DB-B8EC-84333C372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052EE-8A72-4CFF-860F-6950CC876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6DC0-CD25-4BAF-8350-0D1C273E48D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2AC02E-D8A4-4429-91A6-8DD16845B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0C1170-4052-4C13-8D12-8EA666F4B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983C-7195-4D6D-B9A0-A04C7F208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76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xmlns="" id="{4CA551F4-A89F-4E06-B80D-E6733E65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793" y="843965"/>
            <a:ext cx="93492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4000" dirty="0"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lang="sr-Cyrl-CS" altLang="en-US" sz="4000" dirty="0">
                <a:ea typeface="Verdana" panose="020B0604030504040204" pitchFamily="34" charset="0"/>
                <a:cs typeface="Arial" panose="020B0604020202020204" pitchFamily="34" charset="0"/>
              </a:rPr>
              <a:t>едначине </a:t>
            </a:r>
            <a:endParaRPr lang="sr-Cyrl-CS" altLang="en-US" sz="4000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sr-Cyrl-CS" altLang="en-US" sz="4000" b="1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altLang="en-US" sz="4000" b="1" dirty="0"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sr-Cyrl-CS" altLang="en-US" sz="4000" b="1" dirty="0">
                <a:ea typeface="Verdana" panose="020B0604030504040204" pitchFamily="34" charset="0"/>
                <a:cs typeface="Arial" panose="020B0604020202020204" pitchFamily="34" charset="0"/>
              </a:rPr>
              <a:t>дређивање непознатог</a:t>
            </a:r>
            <a:r>
              <a:rPr lang="de-DE" altLang="en-US" sz="4000" b="1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4000" b="1" dirty="0">
                <a:ea typeface="Verdana" panose="020B0604030504040204" pitchFamily="34" charset="0"/>
                <a:cs typeface="Arial" panose="020B0604020202020204" pitchFamily="34" charset="0"/>
              </a:rPr>
              <a:t>умањиоца</a:t>
            </a:r>
            <a:endParaRPr lang="sr-Cyrl-CS" altLang="en-US" sz="2400" b="1" dirty="0"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8CE38AB-D096-4565-9B3E-B8DD3673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8" y="2858949"/>
            <a:ext cx="6461770" cy="382293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B7094513-8ECE-4C12-9046-8662FCA1C061}"/>
              </a:ext>
            </a:extLst>
          </p:cNvPr>
          <p:cNvSpPr txBox="1"/>
          <p:nvPr/>
        </p:nvSpPr>
        <p:spPr>
          <a:xfrm>
            <a:off x="2584174" y="3285097"/>
            <a:ext cx="324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pPr algn="ctr"/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3. разред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43D576F-F2F3-4B21-B285-B1D3A9E384D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1" b="12411"/>
          <a:stretch/>
        </p:blipFill>
        <p:spPr>
          <a:xfrm>
            <a:off x="-170858" y="4091326"/>
            <a:ext cx="3750129" cy="2654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591876C-72E3-492E-A7CE-9784CB34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74" y="3486965"/>
            <a:ext cx="3219157" cy="3187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6CE441-3729-45A7-A67C-E2DDFFF2D5A9}"/>
              </a:ext>
            </a:extLst>
          </p:cNvPr>
          <p:cNvSpPr txBox="1"/>
          <p:nvPr/>
        </p:nvSpPr>
        <p:spPr>
          <a:xfrm>
            <a:off x="973558" y="2724705"/>
            <a:ext cx="1029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Непознати умањилац </a:t>
            </a:r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= умањеник – разлика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4FEA94-9E35-40F4-9987-0C8C10454B9A}"/>
              </a:ext>
            </a:extLst>
          </p:cNvPr>
          <p:cNvSpPr txBox="1"/>
          <p:nvPr/>
        </p:nvSpPr>
        <p:spPr>
          <a:xfrm>
            <a:off x="2253431" y="989466"/>
            <a:ext cx="62902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300" dirty="0">
                <a:latin typeface="Arial" panose="020B0604020202020204" pitchFamily="34" charset="0"/>
                <a:cs typeface="Arial" panose="020B0604020202020204" pitchFamily="34" charset="0"/>
              </a:rPr>
              <a:t>83                                43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04EA83-5489-4226-B818-07DED55559F1}"/>
              </a:ext>
            </a:extLst>
          </p:cNvPr>
          <p:cNvSpPr txBox="1"/>
          <p:nvPr/>
        </p:nvSpPr>
        <p:spPr>
          <a:xfrm>
            <a:off x="4948254" y="406127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- Х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EFB191-A872-4768-87F3-92E65DC21186}"/>
              </a:ext>
            </a:extLst>
          </p:cNvPr>
          <p:cNvSpPr txBox="1"/>
          <p:nvPr/>
        </p:nvSpPr>
        <p:spPr>
          <a:xfrm>
            <a:off x="4832838" y="159689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+ Х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E4F8880E-D0B3-4450-A896-46C5B78A9B05}"/>
              </a:ext>
            </a:extLst>
          </p:cNvPr>
          <p:cNvCxnSpPr>
            <a:cxnSpLocks/>
          </p:cNvCxnSpPr>
          <p:nvPr/>
        </p:nvCxnSpPr>
        <p:spPr>
          <a:xfrm>
            <a:off x="3135794" y="1052458"/>
            <a:ext cx="44958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8B8D78C-A805-46A5-B698-DE722AABB82A}"/>
              </a:ext>
            </a:extLst>
          </p:cNvPr>
          <p:cNvCxnSpPr/>
          <p:nvPr/>
        </p:nvCxnSpPr>
        <p:spPr>
          <a:xfrm flipH="1">
            <a:off x="3135794" y="1592277"/>
            <a:ext cx="44958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E0B9772-1D5D-48C9-A4D4-3C47901B8785}"/>
              </a:ext>
            </a:extLst>
          </p:cNvPr>
          <p:cNvSpPr txBox="1"/>
          <p:nvPr/>
        </p:nvSpPr>
        <p:spPr>
          <a:xfrm>
            <a:off x="2404793" y="3680791"/>
            <a:ext cx="11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X = 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828AF80-D280-4C6F-867C-0525D3E19152}"/>
              </a:ext>
            </a:extLst>
          </p:cNvPr>
          <p:cNvSpPr txBox="1"/>
          <p:nvPr/>
        </p:nvSpPr>
        <p:spPr>
          <a:xfrm>
            <a:off x="6573078" y="4142456"/>
            <a:ext cx="300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Х = 83 – 43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Х = 40</a:t>
            </a:r>
          </a:p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83 – 40 = 43 </a:t>
            </a:r>
          </a:p>
        </p:txBody>
      </p:sp>
      <p:pic>
        <p:nvPicPr>
          <p:cNvPr id="12" name="Grafik 6">
            <a:extLst>
              <a:ext uri="{FF2B5EF4-FFF2-40B4-BE49-F238E27FC236}">
                <a16:creationId xmlns:a16="http://schemas.microsoft.com/office/drawing/2014/main" xmlns="" id="{3B179EF6-85AF-4F6D-ACD5-6A04E0D531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600668">
            <a:off x="9178344" y="294681"/>
            <a:ext cx="2555715" cy="21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0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52953B1D-A93D-4C8F-A868-B6F8F4236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8" y="2549720"/>
            <a:ext cx="2887281" cy="1758559"/>
          </a:xfrm>
        </p:spPr>
        <p:txBody>
          <a:bodyPr>
            <a:noAutofit/>
          </a:bodyPr>
          <a:lstStyle/>
          <a:p>
            <a:pPr marL="109728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sr-Cyrl-CS" sz="3300" dirty="0">
                <a:latin typeface="Arial" panose="020B0604020202020204" pitchFamily="34" charset="0"/>
                <a:cs typeface="Arial" panose="020B0604020202020204" pitchFamily="34" charset="0"/>
              </a:rPr>
              <a:t>75 – Х = 28</a:t>
            </a:r>
          </a:p>
          <a:p>
            <a:pPr marL="365760" indent="-256032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sr-Cyrl-CS" sz="3300" dirty="0">
                <a:latin typeface="Arial" panose="020B0604020202020204" pitchFamily="34" charset="0"/>
                <a:cs typeface="Arial" panose="020B0604020202020204" pitchFamily="34" charset="0"/>
              </a:rPr>
              <a:t>Х = 75 – 28</a:t>
            </a:r>
          </a:p>
          <a:p>
            <a:pPr marL="365760" indent="-256032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sr-Cyrl-CS" sz="3300" u="sng" dirty="0">
                <a:latin typeface="Arial" panose="020B0604020202020204" pitchFamily="34" charset="0"/>
                <a:cs typeface="Arial" panose="020B0604020202020204" pitchFamily="34" charset="0"/>
              </a:rPr>
              <a:t>Х = 47</a:t>
            </a:r>
            <a:endParaRPr lang="en-US" sz="33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41E0735D-31B9-4A30-800B-4E212C3714D9}"/>
              </a:ext>
            </a:extLst>
          </p:cNvPr>
          <p:cNvSpPr txBox="1"/>
          <p:nvPr/>
        </p:nvSpPr>
        <p:spPr>
          <a:xfrm>
            <a:off x="251080" y="1058529"/>
            <a:ext cx="118216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1.</a:t>
            </a:r>
            <a:r>
              <a:rPr lang="sr-Cyrl-BA" sz="2900" dirty="0">
                <a:latin typeface="Arial" panose="020B0604020202020204" pitchFamily="34" charset="0"/>
                <a:cs typeface="Arial" panose="020B0604020202020204" pitchFamily="34" charset="0"/>
              </a:rPr>
              <a:t> У здјели је било 75 </a:t>
            </a:r>
            <a:r>
              <a:rPr lang="sr-Cyrl-BA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уштипака. </a:t>
            </a:r>
            <a:r>
              <a:rPr lang="sr-Cyrl-BA" sz="2900" dirty="0">
                <a:latin typeface="Arial" panose="020B0604020202020204" pitchFamily="34" charset="0"/>
                <a:cs typeface="Arial" panose="020B0604020202020204" pitchFamily="34" charset="0"/>
              </a:rPr>
              <a:t>Када су се сви послужили</a:t>
            </a:r>
          </a:p>
          <a:p>
            <a:r>
              <a:rPr lang="sr-Cyrl-BA" sz="2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остало је 28 уштипака. Колико је уштипака поједено?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D623675-4F3A-4BEA-BBEA-A3512FF764AF}"/>
              </a:ext>
            </a:extLst>
          </p:cNvPr>
          <p:cNvSpPr txBox="1"/>
          <p:nvPr/>
        </p:nvSpPr>
        <p:spPr>
          <a:xfrm>
            <a:off x="4200939" y="252476"/>
            <a:ext cx="3790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400" b="1" dirty="0">
                <a:latin typeface="Arial" panose="020B0604020202020204" pitchFamily="34" charset="0"/>
                <a:cs typeface="Arial" panose="020B0604020202020204" pitchFamily="34" charset="0"/>
              </a:rPr>
              <a:t>Вјежбајмо!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89A4CBC-649E-4DED-A02A-01CEA8B2F00A}"/>
              </a:ext>
            </a:extLst>
          </p:cNvPr>
          <p:cNvSpPr txBox="1"/>
          <p:nvPr/>
        </p:nvSpPr>
        <p:spPr>
          <a:xfrm>
            <a:off x="1020418" y="4341176"/>
            <a:ext cx="6745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sr-Cyrl-CS" sz="3000" dirty="0">
                <a:latin typeface="Arial" panose="020B0604020202020204" pitchFamily="34" charset="0"/>
                <a:cs typeface="Arial" panose="020B0604020202020204" pitchFamily="34" charset="0"/>
              </a:rPr>
              <a:t>       Пр: 75 – 47 = 28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sr-Cyrl-C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bs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bs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3000" dirty="0">
                <a:latin typeface="Arial" panose="020B0604020202020204" pitchFamily="34" charset="0"/>
                <a:cs typeface="Arial" panose="020B0604020202020204" pitchFamily="34" charset="0"/>
              </a:rPr>
              <a:t>Поједено је 47 уштипака.</a:t>
            </a:r>
            <a:endParaRPr lang="de-DE" sz="30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FA86DA19-088E-467F-A80C-C1DC40EE1F59}"/>
              </a:ext>
            </a:extLst>
          </p:cNvPr>
          <p:cNvCxnSpPr/>
          <p:nvPr/>
        </p:nvCxnSpPr>
        <p:spPr>
          <a:xfrm>
            <a:off x="2027583" y="3061252"/>
            <a:ext cx="21733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982E5FE-25EE-4DFA-94F4-67BE70A2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74" y="2253694"/>
            <a:ext cx="3599643" cy="41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4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8CC126D-3B05-429A-AACF-93C80748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7" y="2689270"/>
            <a:ext cx="4399955" cy="3539813"/>
          </a:xfrm>
          <a:prstGeom prst="rect">
            <a:avLst/>
          </a:prstGeom>
        </p:spPr>
      </p:pic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xmlns="" id="{EE79186E-337D-4457-A88D-41A413B5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93" y="397290"/>
            <a:ext cx="11516613" cy="1776067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2.</a:t>
            </a:r>
            <a:r>
              <a:rPr lang="sr-Cyrl-C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Мирослав је имао </a:t>
            </a:r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77 сличица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Ани је поклонио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неколико сличица,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па су 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њему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остале 62. </a:t>
            </a: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Колико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је сличица дао Ани?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E58B654-724C-4643-8609-9B46C1C19F68}"/>
              </a:ext>
            </a:extLst>
          </p:cNvPr>
          <p:cNvSpPr txBox="1"/>
          <p:nvPr/>
        </p:nvSpPr>
        <p:spPr>
          <a:xfrm>
            <a:off x="1553126" y="2330153"/>
            <a:ext cx="458000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sr-Cyrl-R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sr-Cyrl-C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– Х= </a:t>
            </a:r>
            <a:r>
              <a:rPr lang="sr-Cyrl-CS" alt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sr-Cyrl-CS" alt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sr-Cyrl-C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sr-Cyrl-R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sr-Cyrl-C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CS" alt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sr-Cyrl-CS" alt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sr-Cyrl-CS" altLang="en-US" sz="3300" u="sng" dirty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sr-Cyrl-RS" altLang="en-US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sr-Cyrl-CS" alt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sr-Cyrl-R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Пр:77</a:t>
            </a:r>
            <a:r>
              <a:rPr lang="sr-Cyrl-C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C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sr-Cyrl-C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Cyrl-C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sr-Cyrl-C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8D73FE04-836F-4801-A012-E8759B2D1C72}"/>
              </a:ext>
            </a:extLst>
          </p:cNvPr>
          <p:cNvCxnSpPr/>
          <p:nvPr/>
        </p:nvCxnSpPr>
        <p:spPr>
          <a:xfrm>
            <a:off x="1656521" y="2862468"/>
            <a:ext cx="20938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BF60280-49D3-4B98-9185-7245889BFDBB}"/>
              </a:ext>
            </a:extLst>
          </p:cNvPr>
          <p:cNvSpPr txBox="1"/>
          <p:nvPr/>
        </p:nvSpPr>
        <p:spPr>
          <a:xfrm>
            <a:off x="722242" y="4837323"/>
            <a:ext cx="6056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Мирослав је Ани</a:t>
            </a: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поклонио </a:t>
            </a:r>
            <a:r>
              <a:rPr lang="sr-Cyrl-B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сличица.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BE8C7E1C-B540-43FB-87F1-24B8FF892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38" y="2132422"/>
            <a:ext cx="3304484" cy="231615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sr-Cyrl-CS" altLang="en-US" sz="3300" u="sng" dirty="0">
                <a:latin typeface="Arial" panose="020B0604020202020204" pitchFamily="34" charset="0"/>
                <a:cs typeface="Arial" panose="020B0604020202020204" pitchFamily="34" charset="0"/>
              </a:rPr>
              <a:t>35 – Х = 18</a:t>
            </a:r>
          </a:p>
          <a:p>
            <a:pPr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sr-Cyrl-C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Х = 35 – 18</a:t>
            </a:r>
          </a:p>
          <a:p>
            <a:pPr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sr-Cyrl-CS" altLang="en-US" sz="3300" u="sng" dirty="0">
                <a:latin typeface="Arial" panose="020B0604020202020204" pitchFamily="34" charset="0"/>
                <a:cs typeface="Arial" panose="020B0604020202020204" pitchFamily="34" charset="0"/>
              </a:rPr>
              <a:t>Х = 17</a:t>
            </a:r>
            <a:endParaRPr lang="en-US" alt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sr-Cyrl-C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Пр: 35 – 17 = 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B3B6426-C189-482F-A045-D5EC7FBED9E1}"/>
              </a:ext>
            </a:extLst>
          </p:cNvPr>
          <p:cNvSpPr txBox="1"/>
          <p:nvPr/>
        </p:nvSpPr>
        <p:spPr>
          <a:xfrm>
            <a:off x="278294" y="347869"/>
            <a:ext cx="11223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</a:pPr>
            <a:r>
              <a:rPr lang="sr-Cyrl-CS" alt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3.</a:t>
            </a:r>
            <a:r>
              <a:rPr lang="sr-Cyrl-C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Јован </a:t>
            </a:r>
            <a:r>
              <a:rPr lang="sr-Cyrl-C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је имао </a:t>
            </a:r>
            <a:r>
              <a:rPr lang="sr-Cyrl-B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35КМ</a:t>
            </a:r>
            <a:r>
              <a:rPr lang="sr-Cyrl-C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Купио је сликовницу, па му је</a:t>
            </a:r>
          </a:p>
          <a:p>
            <a:pPr marL="0" indent="0" eaLnBrk="1" hangingPunct="1">
              <a:buNone/>
            </a:pPr>
            <a:r>
              <a:rPr lang="sr-Cyrl-C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остало 18 КМ. Колико је </a:t>
            </a:r>
            <a:r>
              <a:rPr lang="sr-Cyrl-C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Јоцо </a:t>
            </a:r>
            <a:r>
              <a:rPr lang="sr-Cyrl-C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платио сликовницу?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6EAD170-5C69-4262-AF49-3157B107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67" y="2081056"/>
            <a:ext cx="2602485" cy="44290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6128A9FA-478C-43F5-917D-653BFF198F04}"/>
              </a:ext>
            </a:extLst>
          </p:cNvPr>
          <p:cNvSpPr txBox="1"/>
          <p:nvPr/>
        </p:nvSpPr>
        <p:spPr>
          <a:xfrm>
            <a:off x="729818" y="5071695"/>
            <a:ext cx="8348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Јован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је платио </a:t>
            </a:r>
            <a:r>
              <a:rPr lang="sr-Cyrl-B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сликовницу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17КМ.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551911-AF61-4092-8B50-F21227870A96}"/>
              </a:ext>
            </a:extLst>
          </p:cNvPr>
          <p:cNvSpPr txBox="1"/>
          <p:nvPr/>
        </p:nvSpPr>
        <p:spPr>
          <a:xfrm>
            <a:off x="596347" y="228123"/>
            <a:ext cx="1099930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 самосталан рад</a:t>
            </a:r>
          </a:p>
          <a:p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sr-Cyrl-C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Израчунај!       </a:t>
            </a:r>
          </a:p>
          <a:p>
            <a:pPr algn="ctr"/>
            <a:r>
              <a:rPr lang="sr-Cyrl-C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64 - X </a:t>
            </a:r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sr-Cyrl-C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     72 – X = 49</a:t>
            </a:r>
          </a:p>
          <a:p>
            <a:pPr algn="ctr"/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C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C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Ако од броја 76 одузмеш неки број добићеш 38. </a:t>
            </a:r>
          </a:p>
          <a:p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sr-Cyrl-C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Који је то број?</a:t>
            </a:r>
          </a:p>
          <a:p>
            <a:endParaRPr lang="sr-Cyrl-C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У расаднику </a:t>
            </a:r>
            <a:r>
              <a:rPr lang="sr-Cyrl-CS" sz="32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 </a:t>
            </a:r>
            <a:r>
              <a:rPr lang="sr-Cyrl-CS" sz="32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биле </a:t>
            </a:r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 </a:t>
            </a:r>
            <a:r>
              <a:rPr lang="sr-Cyrl-C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саднице </a:t>
            </a:r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украсног дрвећа. </a:t>
            </a:r>
          </a:p>
          <a:p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У току дана су продали неколико садница. </a:t>
            </a:r>
          </a:p>
          <a:p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Колико су садница продали, ако сад имају 28</a:t>
            </a:r>
          </a:p>
          <a:p>
            <a:r>
              <a:rPr lang="sr-Cyrl-C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садница?</a:t>
            </a:r>
            <a:endParaRPr lang="sr-Cyrl-C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r-Cyrl-CS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EF5E3A-6184-4F19-BF2C-38E9EAA2AD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1" b="12411"/>
          <a:stretch/>
        </p:blipFill>
        <p:spPr>
          <a:xfrm>
            <a:off x="8401879" y="-106017"/>
            <a:ext cx="3897324" cy="29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052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273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Brkić</dc:creator>
  <cp:lastModifiedBy>Korisnik1</cp:lastModifiedBy>
  <cp:revision>24</cp:revision>
  <dcterms:created xsi:type="dcterms:W3CDTF">2020-11-29T11:15:01Z</dcterms:created>
  <dcterms:modified xsi:type="dcterms:W3CDTF">2020-12-02T20:33:21Z</dcterms:modified>
</cp:coreProperties>
</file>