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7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Umereni stil 2 – Naglašav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6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RS" smtClean="0"/>
              <a:t>Kliknite da biste uredili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253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 smtClean="0"/>
              <a:t>Kliknite na ikonu i dodajte sliku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635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425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7769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4592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ponuđenim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r-Latn-RS" smtClean="0"/>
              <a:t>Uredi stil teksta mastera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0811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čno ili neta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r-Latn-RS" smtClean="0"/>
              <a:t>Uredi stil teksta mastera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443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4646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685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84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25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852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6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667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478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799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 smtClean="0"/>
              <a:t>Kliknite na ikonu i dodajte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953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628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39289" y="1402080"/>
            <a:ext cx="8001000" cy="3500846"/>
          </a:xfrm>
        </p:spPr>
        <p:txBody>
          <a:bodyPr/>
          <a:lstStyle/>
          <a:p>
            <a:pPr algn="ctr"/>
            <a:r>
              <a:rPr lang="sr-Cyrl-R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Граматика</a:t>
            </a:r>
            <a:br>
              <a:rPr lang="sr-Cyrl-R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r-Cyrl-R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Глаголи и придјеви)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760720" y="313509"/>
            <a:ext cx="3487783" cy="627017"/>
          </a:xfrm>
        </p:spPr>
        <p:txBody>
          <a:bodyPr>
            <a:normAutofit/>
          </a:bodyPr>
          <a:lstStyle/>
          <a:p>
            <a:r>
              <a:rPr lang="sr-Cyrl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СРПСКИ ЈЕЗИК 5.РАЗРЕД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851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ugaonik 1"/>
          <p:cNvSpPr/>
          <p:nvPr/>
        </p:nvSpPr>
        <p:spPr>
          <a:xfrm>
            <a:off x="1045028" y="731520"/>
            <a:ext cx="1064622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 ПОНОВИМО:</a:t>
            </a:r>
          </a:p>
          <a:p>
            <a:r>
              <a:rPr lang="sr-Cyrl-C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C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Шта означавају ријечи написане бијелом бојо</a:t>
            </a:r>
            <a:r>
              <a:rPr lang="sr-Cyrl-C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м?</a:t>
            </a:r>
          </a:p>
          <a:p>
            <a:endParaRPr lang="sr-Cyrl-C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CS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C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CS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C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CS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C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CS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C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Звончица</a:t>
            </a:r>
            <a:r>
              <a:rPr lang="sr-Cyrl-C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CS" dirty="0" smtClean="0">
                <a:latin typeface="Arial" panose="020B0604020202020204" pitchFamily="34" charset="0"/>
                <a:cs typeface="Arial" panose="020B0604020202020204" pitchFamily="34" charset="0"/>
              </a:rPr>
              <a:t>лети</a:t>
            </a:r>
            <a:r>
              <a:rPr lang="sr-Cyrl-C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                            </a:t>
            </a:r>
            <a:r>
              <a:rPr lang="sr-Cyrl-C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Звончица</a:t>
            </a:r>
            <a:r>
              <a:rPr lang="sr-Cyrl-C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C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сједи</a:t>
            </a:r>
            <a:r>
              <a:rPr lang="sr-Cyrl-C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                     </a:t>
            </a:r>
            <a:r>
              <a:rPr lang="sr-Cyrl-C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Звончица</a:t>
            </a:r>
            <a:r>
              <a:rPr lang="sr-Cyrl-C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CS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размишља</a:t>
            </a:r>
            <a:r>
              <a:rPr lang="sr-Cyrl-C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sr-Cyrl-C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C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sr-Cyrl-CS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РАДЊУ </a:t>
            </a:r>
            <a:r>
              <a:rPr lang="sr-Cyrl-C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</a:t>
            </a:r>
            <a:r>
              <a:rPr lang="sr-Cyrl-CS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СТАЊЕ</a:t>
            </a:r>
            <a:r>
              <a:rPr lang="sr-Cyrl-C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</a:t>
            </a:r>
            <a:r>
              <a:rPr lang="sr-Cyrl-CS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ЗБИВАЊЕ</a:t>
            </a:r>
          </a:p>
          <a:p>
            <a:endParaRPr lang="sr-Cyrl-C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C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Нешто се ради.                           Налази се у неком стању.                    Нешто се збива.</a:t>
            </a:r>
          </a:p>
          <a:p>
            <a:endParaRPr lang="sr-Cyrl-C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CS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</a:t>
            </a:r>
            <a:r>
              <a:rPr lang="sr-Cyrl-R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Ову врсту ријечи називамо ГЛАГОЛИ.</a:t>
            </a:r>
          </a:p>
          <a:p>
            <a:r>
              <a:rPr lang="sr-Cyrl-R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ГЛАГОЛИ СУ РИЈЕЧИ КОЈЕ ОЗНАЧАВАЈУ РАДЊУ, СТАЊЕ И ЗБИВАЊЕ.</a:t>
            </a:r>
            <a:endParaRPr lang="sr-Cyrl-C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5018" y="1641488"/>
            <a:ext cx="1499746" cy="1798476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8131" y="1928025"/>
            <a:ext cx="1133954" cy="1225402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55725" y="1793478"/>
            <a:ext cx="1511939" cy="120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202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358536" y="685800"/>
            <a:ext cx="9000309" cy="502920"/>
          </a:xfrm>
        </p:spPr>
        <p:txBody>
          <a:bodyPr>
            <a:normAutofit fontScale="90000"/>
          </a:bodyPr>
          <a:lstStyle/>
          <a:p>
            <a:r>
              <a:rPr lang="sr-Cyrl-RS" sz="32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ПРОШЛО, САДАШЊЕ И БУДУЋЕ ВРИЈЕМЕ</a:t>
            </a:r>
            <a:endParaRPr lang="en-US" sz="320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79269" y="1688496"/>
            <a:ext cx="10998925" cy="1947333"/>
          </a:xfrm>
        </p:spPr>
        <p:txBody>
          <a:bodyPr/>
          <a:lstStyle/>
          <a:p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sr-Cyrl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ПРИЈЕ  </a:t>
            </a:r>
            <a:r>
              <a:rPr lang="sr-Cyrl-RS" dirty="0" smtClean="0">
                <a:solidFill>
                  <a:schemeClr val="bg1"/>
                </a:solidFill>
              </a:rPr>
              <a:t>                                </a:t>
            </a:r>
            <a:r>
              <a:rPr lang="sr-Cyrl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САДА</a:t>
            </a:r>
            <a:r>
              <a:rPr lang="sr-Cyrl-RS" dirty="0" smtClean="0">
                <a:solidFill>
                  <a:schemeClr val="bg1"/>
                </a:solidFill>
              </a:rPr>
              <a:t>                                  </a:t>
            </a:r>
            <a:r>
              <a:rPr lang="sr-Cyrl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ПОСЛИЈЕ</a:t>
            </a:r>
          </a:p>
          <a:p>
            <a:r>
              <a:rPr lang="sr-Cyrl-RS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школи </a:t>
            </a:r>
            <a:r>
              <a:rPr lang="sr-Cyrl-RS" sz="18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 учио</a:t>
            </a:r>
            <a:r>
              <a:rPr lang="sr-Cyrl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                      </a:t>
            </a:r>
            <a:r>
              <a:rPr lang="sr-Cyrl-RS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школи </a:t>
            </a:r>
            <a:r>
              <a:rPr lang="sr-Cyrl-RS" sz="18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учим</a:t>
            </a:r>
            <a:r>
              <a:rPr lang="sr-Cyrl-RS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                             У школи </a:t>
            </a:r>
            <a:r>
              <a:rPr lang="sr-Cyrl-RS" sz="18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ћу учити</a:t>
            </a:r>
            <a:r>
              <a:rPr lang="sr-Cyrl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5887" y="5373147"/>
            <a:ext cx="1456113" cy="1484853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7910" y="2960400"/>
            <a:ext cx="1737359" cy="1029392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9277" y="3030049"/>
            <a:ext cx="1755800" cy="890093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45072" y="3023517"/>
            <a:ext cx="1755800" cy="890093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03372" y="4652951"/>
            <a:ext cx="1761897" cy="896190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39277" y="4532335"/>
            <a:ext cx="1755800" cy="890093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745072" y="4588941"/>
            <a:ext cx="1755800" cy="890093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89824" y="2635101"/>
            <a:ext cx="188992" cy="384081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89824" y="4198353"/>
            <a:ext cx="188992" cy="384081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571682" y="2645968"/>
            <a:ext cx="188992" cy="384081"/>
          </a:xfrm>
          <a:prstGeom prst="rect">
            <a:avLst/>
          </a:prstGeom>
        </p:spPr>
      </p:pic>
      <p:pic>
        <p:nvPicPr>
          <p:cNvPr id="15" name="Slika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22681" y="4148254"/>
            <a:ext cx="188992" cy="384081"/>
          </a:xfrm>
          <a:prstGeom prst="rect">
            <a:avLst/>
          </a:prstGeom>
        </p:spPr>
      </p:pic>
      <p:pic>
        <p:nvPicPr>
          <p:cNvPr id="16" name="Slika 1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484979" y="2662162"/>
            <a:ext cx="188992" cy="384081"/>
          </a:xfrm>
          <a:prstGeom prst="rect">
            <a:avLst/>
          </a:prstGeom>
        </p:spPr>
      </p:pic>
      <p:pic>
        <p:nvPicPr>
          <p:cNvPr id="17" name="Slika 1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528476" y="4189223"/>
            <a:ext cx="188992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284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78150" y="370177"/>
            <a:ext cx="11241626" cy="1352371"/>
          </a:xfrm>
        </p:spPr>
        <p:txBody>
          <a:bodyPr>
            <a:normAutofit fontScale="90000"/>
          </a:bodyPr>
          <a:lstStyle/>
          <a:p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Подсјетимо се:</a:t>
            </a:r>
            <a:b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ПРИДЈЕВИ СУ РИЈЕЧИ КОЈЕ СТОЈЕ УЗ ИМЕНИЦе и ближе је одређују,  тј. означавају особине бића, предмета и појава.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4212" y="2299063"/>
            <a:ext cx="9348430" cy="3492137"/>
          </a:xfrm>
        </p:spPr>
        <p:txBody>
          <a:bodyPr>
            <a:normAutofit/>
          </a:bodyPr>
          <a:lstStyle/>
          <a:p>
            <a:endParaRPr lang="sr-Cyrl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24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Мала</a:t>
            </a:r>
            <a:r>
              <a:rPr lang="sr-Cyrl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је стигла до </a:t>
            </a:r>
            <a:r>
              <a:rPr lang="sr-Cyrl-RS" sz="24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бакине</a:t>
            </a:r>
            <a:r>
              <a:rPr lang="sr-Cyrl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r-Cyrl-RS" sz="24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дрвене</a:t>
            </a:r>
            <a:r>
              <a:rPr lang="sr-Cyrl-RS" sz="24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sr-Cyrl-R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КАКВА?                             ЧИЈА?                          ОД ЧЕГА?</a:t>
            </a:r>
          </a:p>
          <a:p>
            <a:r>
              <a:rPr lang="sr-Cyrl-R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r-Cyrl-RS" sz="24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МАЛА</a:t>
            </a:r>
            <a:r>
              <a:rPr lang="sr-Cyrl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</a:t>
            </a:r>
            <a:r>
              <a:rPr lang="sr-Cyrl-RS" sz="24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БАКИНА</a:t>
            </a:r>
            <a:r>
              <a:rPr lang="sr-Cyrl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lang="sr-Cyrl-RS" sz="24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ДРВЕТА</a:t>
            </a:r>
            <a:endParaRPr lang="en-US" sz="24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4755" y="2136918"/>
            <a:ext cx="1140879" cy="1559871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360" y="2031640"/>
            <a:ext cx="1770426" cy="1770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4599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2217" y="141090"/>
            <a:ext cx="4499238" cy="1237543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446" y="1911483"/>
            <a:ext cx="3372971" cy="1127858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9249" y="1911483"/>
            <a:ext cx="3749365" cy="1127858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79859" y="1911483"/>
            <a:ext cx="3316511" cy="1127858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6965" y="3750273"/>
            <a:ext cx="3279932" cy="1682642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58491" y="3750273"/>
            <a:ext cx="3490123" cy="1682642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58381" y="3717616"/>
            <a:ext cx="3279932" cy="1682642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80166" y="3261345"/>
            <a:ext cx="231668" cy="335309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522280" y="3362746"/>
            <a:ext cx="231668" cy="335309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55263" y="3340049"/>
            <a:ext cx="231668" cy="335309"/>
          </a:xfrm>
          <a:prstGeom prst="rect">
            <a:avLst/>
          </a:prstGeom>
        </p:spPr>
      </p:pic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5730240" y="1420423"/>
            <a:ext cx="0" cy="2159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CAC Futura Casual" pitchFamily="2" charset="0"/>
            </a:endParaRPr>
          </a:p>
        </p:txBody>
      </p:sp>
      <p:pic>
        <p:nvPicPr>
          <p:cNvPr id="13" name="Slika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196198" y="1455569"/>
            <a:ext cx="426757" cy="487722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016425" y="1438137"/>
            <a:ext cx="420660" cy="48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5398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ugaonik 2"/>
          <p:cNvSpPr/>
          <p:nvPr/>
        </p:nvSpPr>
        <p:spPr>
          <a:xfrm>
            <a:off x="489397" y="2425744"/>
            <a:ext cx="110500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Latn-RS" altLang="en-US" sz="4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alt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Задаци</a:t>
            </a:r>
            <a:r>
              <a:rPr kumimoji="0" lang="sr-Cyrl-RS" altLang="en-US" sz="40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sr-Cyrl-RS" alt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за</a:t>
            </a:r>
            <a:r>
              <a:rPr kumimoji="0" lang="sr-Cyrl-RS" altLang="en-US" sz="40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sr-Cyrl-RS" altLang="en-US" sz="4000" b="0" i="0" u="none" strike="noStrike" kern="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вјежбање</a:t>
            </a:r>
            <a:r>
              <a:rPr kumimoji="0" lang="sr-Cyrl-RS" altLang="en-US" sz="40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32" y="435019"/>
            <a:ext cx="2295525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1665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ugaonik 1"/>
          <p:cNvSpPr/>
          <p:nvPr/>
        </p:nvSpPr>
        <p:spPr>
          <a:xfrm>
            <a:off x="435429" y="229358"/>
            <a:ext cx="1175657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sr-Cyrl-RS" alt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У сљедећим реченицама пронађи глаголе и придјеве а затим их разврстај на одговарајућа мј</a:t>
            </a:r>
            <a:r>
              <a:rPr lang="en-US" alt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sr-Cyrl-RS" alt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ста у табелама.</a:t>
            </a:r>
          </a:p>
          <a:p>
            <a:pPr lvl="0" defTabSz="914400">
              <a:defRPr/>
            </a:pPr>
            <a:endParaRPr lang="sr-Cyrl-RS" altLang="en-US" sz="2400" kern="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>
              <a:defRPr/>
            </a:pPr>
            <a:r>
              <a:rPr lang="sr-Cyrl-RS" alt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Сутра ће се наоблачити плаво небо.</a:t>
            </a:r>
            <a:endParaRPr lang="sr-Cyrl-RS" altLang="en-US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>
              <a:defRPr/>
            </a:pPr>
            <a:r>
              <a:rPr lang="sr-Cyrl-RS" alt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Ана воли чоколадне колаче.</a:t>
            </a:r>
          </a:p>
          <a:p>
            <a:pPr lvl="0" defTabSz="914400">
              <a:defRPr/>
            </a:pPr>
            <a:r>
              <a:rPr lang="sr-Cyrl-RS" alt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Рибе су пливале у морским дубинама.</a:t>
            </a:r>
            <a:endParaRPr lang="sr-Cyrl-RS" altLang="en-US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942428"/>
              </p:ext>
            </p:extLst>
          </p:nvPr>
        </p:nvGraphicFramePr>
        <p:xfrm>
          <a:off x="0" y="2987626"/>
          <a:ext cx="12192001" cy="189664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672114">
                  <a:extLst>
                    <a:ext uri="{9D8B030D-6E8A-4147-A177-3AD203B41FA5}">
                      <a16:colId xmlns:a16="http://schemas.microsoft.com/office/drawing/2014/main" xmlns="" val="2941239775"/>
                    </a:ext>
                  </a:extLst>
                </a:gridCol>
                <a:gridCol w="4107543">
                  <a:extLst>
                    <a:ext uri="{9D8B030D-6E8A-4147-A177-3AD203B41FA5}">
                      <a16:colId xmlns:a16="http://schemas.microsoft.com/office/drawing/2014/main" xmlns="" val="3804306110"/>
                    </a:ext>
                  </a:extLst>
                </a:gridCol>
                <a:gridCol w="44123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8015"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      ГЛАГОЛИ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  ГЛАГОЛСКО ВРИЈЕМЕ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РАДЊА/СТАЊЕ/ЗБИВАЊЕ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94928175"/>
                  </a:ext>
                </a:extLst>
              </a:tr>
              <a:tr h="438015">
                <a:tc>
                  <a:txBody>
                    <a:bodyPr/>
                    <a:lstStyle/>
                    <a:p>
                      <a:r>
                        <a:rPr kumimoji="0" lang="sr-Latn-RS" altLang="en-US" sz="24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 </a:t>
                      </a:r>
                      <a:r>
                        <a:rPr kumimoji="0" lang="sr-Cyrl-RS" altLang="en-US" sz="24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   ће се наоблачити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         будуће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збивање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44567136"/>
                  </a:ext>
                </a:extLst>
              </a:tr>
              <a:tr h="43801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altLang="en-US" sz="24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         </a:t>
                      </a:r>
                      <a:r>
                        <a:rPr lang="sr-Cyrl-RS" sz="2400" dirty="0" smtClean="0"/>
                        <a:t>воли</a:t>
                      </a:r>
                      <a:endParaRPr lang="en-US" sz="24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      садашње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2400" dirty="0" smtClean="0"/>
                        <a:t>                   стање</a:t>
                      </a:r>
                      <a:endParaRPr lang="en-US" sz="24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25448216"/>
                  </a:ext>
                </a:extLst>
              </a:tr>
              <a:tr h="5250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2400" dirty="0" smtClean="0"/>
                        <a:t>       </a:t>
                      </a:r>
                      <a:r>
                        <a:rPr kumimoji="0" lang="sr-Cyrl-RS" altLang="en-US" sz="24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су </a:t>
                      </a:r>
                      <a:r>
                        <a:rPr kumimoji="0" lang="sr-Cyrl-RS" altLang="en-US" sz="2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пливале</a:t>
                      </a:r>
                      <a:endParaRPr lang="en-US" sz="24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2400" dirty="0" smtClean="0"/>
                        <a:t>       прошло</a:t>
                      </a:r>
                      <a:endParaRPr lang="en-US" sz="24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2400" dirty="0" smtClean="0"/>
                        <a:t>                    радња</a:t>
                      </a:r>
                      <a:endParaRPr lang="en-US" sz="24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16377281"/>
                  </a:ext>
                </a:extLst>
              </a:tr>
            </a:tbl>
          </a:graphicData>
        </a:graphic>
      </p:graphicFrame>
      <p:graphicFrame>
        <p:nvGraphicFramePr>
          <p:cNvPr id="5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424652"/>
              </p:ext>
            </p:extLst>
          </p:nvPr>
        </p:nvGraphicFramePr>
        <p:xfrm>
          <a:off x="1332554" y="5029200"/>
          <a:ext cx="9571149" cy="1828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73383">
                  <a:extLst>
                    <a:ext uri="{9D8B030D-6E8A-4147-A177-3AD203B41FA5}">
                      <a16:colId xmlns:a16="http://schemas.microsoft.com/office/drawing/2014/main" xmlns="" val="2941239775"/>
                    </a:ext>
                  </a:extLst>
                </a:gridCol>
                <a:gridCol w="54977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      ПРИДЈЕВИ</a:t>
                      </a:r>
                      <a:endParaRPr lang="en-US" sz="24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ВРСТА</a:t>
                      </a:r>
                      <a:r>
                        <a:rPr lang="sr-Cyrl-RS" sz="2400" baseline="0" dirty="0" smtClean="0"/>
                        <a:t> ПРИДЈЕВА</a:t>
                      </a:r>
                      <a:endParaRPr lang="en-US" sz="24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94928175"/>
                  </a:ext>
                </a:extLst>
              </a:tr>
              <a:tr h="417470">
                <a:tc>
                  <a:txBody>
                    <a:bodyPr/>
                    <a:lstStyle/>
                    <a:p>
                      <a:r>
                        <a:rPr kumimoji="0" lang="sr-Latn-RS" altLang="en-US" sz="24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 </a:t>
                      </a:r>
                      <a:r>
                        <a:rPr kumimoji="0" lang="sr-Cyrl-RS" altLang="en-US" sz="24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   </a:t>
                      </a:r>
                      <a:r>
                        <a:rPr kumimoji="0" lang="sr-Latn-RS" altLang="en-US" sz="24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 </a:t>
                      </a:r>
                      <a:r>
                        <a:rPr kumimoji="0" lang="sr-Cyrl-RS" altLang="en-US" sz="24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плаво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описни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44567136"/>
                  </a:ext>
                </a:extLst>
              </a:tr>
              <a:tr h="417470">
                <a:tc>
                  <a:txBody>
                    <a:bodyPr/>
                    <a:lstStyle/>
                    <a:p>
                      <a:r>
                        <a:rPr lang="sr-Latn-RS" sz="2400" dirty="0" smtClean="0"/>
                        <a:t>       </a:t>
                      </a:r>
                      <a:r>
                        <a:rPr lang="sr-Cyrl-RS" sz="2400" dirty="0" smtClean="0"/>
                        <a:t> чоколадне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                      градивни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25448216"/>
                  </a:ext>
                </a:extLst>
              </a:tr>
              <a:tr h="322459"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        </a:t>
                      </a:r>
                      <a:r>
                        <a:rPr kumimoji="0" lang="sr-Cyrl-RS" altLang="en-US" sz="24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морским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2400" dirty="0" smtClean="0"/>
                        <a:t>описни</a:t>
                      </a:r>
                      <a:endParaRPr lang="en-US" sz="24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16377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79303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ugaonik 1"/>
          <p:cNvSpPr/>
          <p:nvPr/>
        </p:nvSpPr>
        <p:spPr>
          <a:xfrm>
            <a:off x="0" y="522515"/>
            <a:ext cx="11756571" cy="8925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400" kern="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Задаци за самосталан рад:</a:t>
            </a:r>
          </a:p>
          <a:p>
            <a:endParaRPr lang="sr-Cyrl-RS" sz="2400" kern="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kern="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Задатке радите у складу са својим тренутним нивоом знања.Ко жели може да уради све задатке.</a:t>
            </a:r>
            <a:endParaRPr lang="sr-Cyrl-RS" sz="2400" kern="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sz="2800" kern="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2400" kern="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1.Напиши по 3 примјера:</a:t>
            </a:r>
          </a:p>
          <a:p>
            <a:endParaRPr lang="sr-Cyrl-RS" sz="2400" kern="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2400" kern="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глагола који означава</a:t>
            </a:r>
            <a:r>
              <a:rPr lang="en-US" sz="2400" kern="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sr-Cyrl-RS" sz="2400" kern="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у: радњу_______, стање_________и збивање________.</a:t>
            </a:r>
          </a:p>
          <a:p>
            <a:endParaRPr lang="sr-Cyrl-RS" sz="2400" kern="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2400" kern="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глагола у: садашњем_______, прошлом______ и будућем _________времену. </a:t>
            </a:r>
          </a:p>
          <a:p>
            <a:endParaRPr lang="sr-Cyrl-RS" sz="2400" kern="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2400" kern="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в) градивног___________, присвојног_________ и описног __________придјева.</a:t>
            </a:r>
            <a:endParaRPr lang="en-US" sz="2400" dirty="0" smtClean="0"/>
          </a:p>
          <a:p>
            <a:endParaRPr lang="sr-Cyrl-RS" sz="2400" kern="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sz="2400" kern="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sz="2400" kern="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sz="2400" kern="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sz="2400" kern="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sz="2400" kern="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sz="2400" kern="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sz="2400" kern="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sz="2400" kern="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sz="2400" kern="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sz="2400" kern="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-1" y="3098730"/>
            <a:ext cx="1219200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Cyrl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6513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ugaonik 1"/>
          <p:cNvSpPr/>
          <p:nvPr/>
        </p:nvSpPr>
        <p:spPr>
          <a:xfrm>
            <a:off x="0" y="0"/>
            <a:ext cx="1197735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Cyrl-RS" sz="2400" kern="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sz="2400" kern="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sz="2400" kern="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sz="2400" kern="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sz="2400" kern="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sz="2400" kern="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sz="2400" kern="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sz="2400" kern="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sz="2400" kern="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sz="2400" kern="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sz="2400" kern="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645816"/>
            <a:ext cx="1219200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2. Разврстај сљедеће  ријечи: сам плесао, шарени, </a:t>
            </a:r>
            <a:r>
              <a:rPr lang="sr-Cyrl-C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градски, ће 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пјевати, </a:t>
            </a:r>
            <a:r>
              <a:rPr lang="sr-Cyrl-C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златни, 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пљушти, </a:t>
            </a:r>
            <a:r>
              <a:rPr lang="sr-Cyrl-C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нишки</a:t>
            </a:r>
            <a:r>
              <a:rPr lang="sr-Cyrl-R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sr-Cyrl-C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памучни, је 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грмло, </a:t>
            </a:r>
            <a:r>
              <a:rPr lang="sr-Cyrl-C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весели, сестрин, 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спав</a:t>
            </a:r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r-Cyrl-RS" sz="2400" smtClean="0">
                <a:latin typeface="Arial" panose="020B0604020202020204" pitchFamily="34" charset="0"/>
                <a:cs typeface="Arial" panose="020B0604020202020204" pitchFamily="34" charset="0"/>
              </a:rPr>
              <a:t>ћу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C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гумени, љубазни, 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плаче, на:</a:t>
            </a:r>
          </a:p>
          <a:p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придјеве: присвојне:_____________  градивне:___________опсине:_________</a:t>
            </a:r>
          </a:p>
          <a:p>
            <a:endParaRPr lang="sr-Cyrl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глаголе на: радњу_______, стање__________и збивање__________ и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sr-Cyrl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прошло___________садашње_____________ и будуће______________ вријеме.</a:t>
            </a:r>
            <a:endParaRPr lang="en-US" sz="2400" dirty="0" smtClean="0"/>
          </a:p>
          <a:p>
            <a:endParaRPr lang="sr-Cyrl-RS" sz="2400" kern="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/>
          </a:p>
          <a:p>
            <a:endParaRPr lang="sr-Cyrl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1258" y="4586292"/>
            <a:ext cx="115678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Осмисли и напиши 3 реченице у којима ће бити заступљене различите врсте придјева, као и глагола (радња, стање и збивање) у све три глаголска времена.</a:t>
            </a:r>
          </a:p>
        </p:txBody>
      </p:sp>
    </p:spTree>
    <p:extLst>
      <p:ext uri="{BB962C8B-B14F-4D97-AF65-F5344CB8AC3E}">
        <p14:creationId xmlns:p14="http://schemas.microsoft.com/office/powerpoint/2010/main" val="7036513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sečak">
  <a:themeElements>
    <a:clrScheme name="Iseča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Isečak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seča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445</TotalTime>
  <Words>358</Words>
  <Application>Microsoft Office PowerPoint</Application>
  <PresentationFormat>Prilagođavanje</PresentationFormat>
  <Paragraphs>102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Isečak</vt:lpstr>
      <vt:lpstr>Граматика (Глаголи и придјеви)              </vt:lpstr>
      <vt:lpstr>PowerPoint prezentacija</vt:lpstr>
      <vt:lpstr>      ПРОШЛО, САДАШЊЕ И БУДУЋЕ ВРИЈЕМЕ</vt:lpstr>
      <vt:lpstr>Подсјетимо се:  ПРИДЈЕВИ СУ РИЈЕЧИ КОЈЕ СТОЈЕ УЗ ИМЕНИЦе и ближе је одређују,  тј. означавају особине бића, предмета и појава.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Глаголи и придјеви</dc:title>
  <dc:creator>Windows User</dc:creator>
  <cp:lastModifiedBy>Windows User</cp:lastModifiedBy>
  <cp:revision>49</cp:revision>
  <dcterms:created xsi:type="dcterms:W3CDTF">2020-11-14T00:16:05Z</dcterms:created>
  <dcterms:modified xsi:type="dcterms:W3CDTF">2020-11-19T21:53:37Z</dcterms:modified>
</cp:coreProperties>
</file>