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3D"/>
    <a:srgbClr val="000000"/>
    <a:srgbClr val="23AE82"/>
    <a:srgbClr val="B30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0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1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8123-89F8-40A4-B3E8-55C164356C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CC15-5313-41AE-8F59-525F206D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jpg"/><Relationship Id="rId2" Type="http://schemas.openxmlformats.org/officeDocument/2006/relationships/image" Target="../media/image2.jp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openxmlformats.org/officeDocument/2006/relationships/image" Target="../media/image4.jp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18" Type="http://schemas.microsoft.com/office/2007/relationships/hdphoto" Target="../media/hdphoto11.wdp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2.jp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4.png"/><Relationship Id="rId15" Type="http://schemas.microsoft.com/office/2007/relationships/hdphoto" Target="../media/hdphoto10.wdp"/><Relationship Id="rId10" Type="http://schemas.openxmlformats.org/officeDocument/2006/relationships/image" Target="../media/image17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5.wdp"/><Relationship Id="rId5" Type="http://schemas.openxmlformats.org/officeDocument/2006/relationships/image" Target="../media/image23.jpg"/><Relationship Id="rId10" Type="http://schemas.openxmlformats.org/officeDocument/2006/relationships/image" Target="../media/image26.png"/><Relationship Id="rId4" Type="http://schemas.microsoft.com/office/2007/relationships/hdphoto" Target="../media/hdphoto12.wdp"/><Relationship Id="rId9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Drag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2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69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b="1" dirty="0" smtClean="0">
                <a:latin typeface="Bahnschrift" panose="020B0502040204020203" pitchFamily="34" charset="0"/>
              </a:rPr>
              <a:t>A</a:t>
            </a:r>
            <a:r>
              <a:rPr lang="bs-Cyrl-BA" sz="2800" b="1" dirty="0" smtClean="0">
                <a:latin typeface="Bahnschrift" panose="020B0502040204020203" pitchFamily="34" charset="0"/>
              </a:rPr>
              <a:t>Х, </a:t>
            </a:r>
            <a:r>
              <a:rPr lang="ru-RU" sz="2800" b="1" dirty="0" smtClean="0">
                <a:latin typeface="Bahnschrift" panose="020B0502040204020203" pitchFamily="34" charset="0"/>
              </a:rPr>
              <a:t>ЭТА МОДА</a:t>
            </a:r>
            <a:r>
              <a:rPr lang="bs-Cyrl-BA" sz="2800" b="1" dirty="0" smtClean="0">
                <a:latin typeface="Bahnschrift" panose="020B0502040204020203" pitchFamily="34" charset="0"/>
              </a:rPr>
              <a:t>!</a:t>
            </a:r>
            <a:endParaRPr lang="en-US" sz="2000" b="1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819" y="672856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165" y="1464714"/>
            <a:ext cx="4584835" cy="383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Б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ыть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 в  моде – бити у моди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В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ый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ти  из  мод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– изаћи из моде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Во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йти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 в  моду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Cyrl-BA" b="1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Cyrl-BA" b="1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Одет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</a:rPr>
              <a:t>ь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(обући)    →  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кого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?</a:t>
            </a:r>
            <a:r>
              <a:rPr lang="bs-Cyrl-BA" b="1" dirty="0">
                <a:latin typeface="Bahnschrift" panose="020B0502040204020203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Надет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</a:rPr>
              <a:t>ь</a:t>
            </a:r>
            <a:r>
              <a:rPr lang="bs-Cyrl-BA" b="1" dirty="0">
                <a:latin typeface="Bahnschrift" panose="020B0502040204020203" pitchFamily="34" charset="0"/>
              </a:rPr>
              <a:t>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(обући)    →  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что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Раздет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</a:rPr>
              <a:t>ь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(скинути)   →  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кого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Сн</a:t>
            </a:r>
            <a:r>
              <a:rPr lang="ru-RU" b="1" dirty="0">
                <a:solidFill>
                  <a:srgbClr val="FF0000"/>
                </a:solidFill>
                <a:latin typeface="Bahnschrift" panose="020B0502040204020203" pitchFamily="34" charset="0"/>
              </a:rPr>
              <a:t>ять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 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(скинути)     →  </a:t>
            </a:r>
            <a:r>
              <a:rPr lang="bs-Cyrl-BA" b="1" dirty="0">
                <a:solidFill>
                  <a:srgbClr val="FF0000"/>
                </a:solidFill>
                <a:latin typeface="Bahnschrift" panose="020B0502040204020203" pitchFamily="34" charset="0"/>
              </a:rPr>
              <a:t>что</a:t>
            </a:r>
            <a:r>
              <a:rPr lang="bs-Cyrl-BA" b="1" dirty="0">
                <a:latin typeface="Bahnschrift" panose="020B0502040204020203" pitchFamily="34" charset="0"/>
              </a:rPr>
              <a:t>  </a:t>
            </a:r>
            <a:r>
              <a:rPr lang="bs-Cyrl-B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?</a:t>
            </a:r>
            <a:endParaRPr lang="en-US" b="1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3300" y="491038"/>
            <a:ext cx="2578100" cy="523220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ounded Rectangle 9"/>
          <p:cNvSpPr/>
          <p:nvPr/>
        </p:nvSpPr>
        <p:spPr>
          <a:xfrm>
            <a:off x="5993025" y="1469918"/>
            <a:ext cx="4584835" cy="1341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A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Джинс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всегда  будут в </a:t>
            </a:r>
            <a:r>
              <a:rPr lang="bs-Cyrl-BA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моде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Пуховики с ременем в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шли  из мод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ы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В моду вход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ят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 широкие  пуховики.</a:t>
            </a:r>
            <a:endParaRPr lang="en-US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3025" y="3980016"/>
            <a:ext cx="5511868" cy="13200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Лара одела куклу как Снегурочку.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Сегодн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я </a:t>
            </a:r>
            <a:r>
              <a:rPr lang="ru-RU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я 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надела нову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ю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bs-Cyrl-BA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кофту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Мама раздела реб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ё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нка и уложила его спат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ь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Я 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сниму куртку</a:t>
            </a:r>
            <a:r>
              <a:rPr lang="bs-Cyrl-BA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,</a:t>
            </a:r>
            <a:r>
              <a:rPr lang="sr-Latn-BA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bs-Cyrl-BA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зде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сь</a:t>
            </a:r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 жарко.</a:t>
            </a:r>
            <a:endParaRPr lang="en-US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01300" y="6199001"/>
            <a:ext cx="1803400" cy="65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2469399" y="2523731"/>
            <a:ext cx="1479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Latn-BA" dirty="0" smtClean="0"/>
              <a:t>-</a:t>
            </a:r>
            <a:r>
              <a:rPr lang="bs-Cyrl-BA" sz="2000" b="1" dirty="0" smtClean="0"/>
              <a:t>ући у моду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3854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79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ОДЕЖДА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1234" y="2807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2" y="1991767"/>
            <a:ext cx="1313141" cy="16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2680" y="365198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пиджак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72" y="2056464"/>
            <a:ext cx="1507668" cy="1507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4898" y="363560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галстук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47" y="4333668"/>
            <a:ext cx="1116846" cy="1489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7316" y="601935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рубашка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2754" y1="90145" x2="54783" y2="90145"/>
                        <a14:foregroundMark x1="62754" y1="80290" x2="37536" y2="82319"/>
                        <a14:foregroundMark x1="44348" y1="8261" x2="44928" y2="10145"/>
                        <a14:foregroundMark x1="42754" y1="4928" x2="42754" y2="4928"/>
                        <a14:foregroundMark x1="42754" y1="2609" x2="42754" y2="2609"/>
                        <a14:foregroundMark x1="71159" y1="66087" x2="70000" y2="65797"/>
                        <a14:foregroundMark x1="66522" y1="66087" x2="67826" y2="66087"/>
                        <a14:foregroundMark x1="28406" y1="66087" x2="24348" y2="66087"/>
                        <a14:foregroundMark x1="70725" y1="67246" x2="70145" y2="67246"/>
                        <a14:foregroundMark x1="65942" y1="67101" x2="65942" y2="67101"/>
                        <a14:foregroundMark x1="25652" y1="66957" x2="24783" y2="6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3" y="4221653"/>
            <a:ext cx="1610322" cy="17976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01512" y="608277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кост</a:t>
            </a:r>
            <a:r>
              <a:rPr lang="ru-RU" dirty="0" smtClean="0">
                <a:latin typeface="Bahnschrift" panose="020B0502040204020203" pitchFamily="34" charset="0"/>
              </a:rPr>
              <a:t>юм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7517" y="36591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плат</a:t>
            </a:r>
            <a:r>
              <a:rPr lang="ru-RU" dirty="0" smtClean="0">
                <a:latin typeface="Bahnschrift" panose="020B0502040204020203" pitchFamily="34" charset="0"/>
              </a:rPr>
              <a:t>ье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29" y="2082049"/>
            <a:ext cx="1639187" cy="16391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38680" y="3614932"/>
            <a:ext cx="114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Bahnschrift" panose="020B0502040204020203" pitchFamily="34" charset="0"/>
              </a:rPr>
              <a:t>блузка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6712">
                        <a14:foregroundMark x1="82205" y1="30145" x2="96905" y2="64928"/>
                        <a14:foregroundMark x1="8124" y1="90725" x2="8897" y2="90580"/>
                        <a14:foregroundMark x1="38491" y1="2319" x2="50484" y2="8696"/>
                        <a14:foregroundMark x1="20309" y1="6957" x2="71954" y2="6522"/>
                        <a14:foregroundMark x1="29594" y1="3043" x2="67311" y2="71304"/>
                        <a14:foregroundMark x1="70600" y1="11014" x2="17795" y2="68986"/>
                        <a14:foregroundMark x1="15087" y1="7101" x2="41779" y2="2319"/>
                        <a14:backgroundMark x1="2708" y1="11594" x2="5029" y2="17971"/>
                        <a14:backgroundMark x1="4449" y1="26232" x2="3675" y2="3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99" y="2079732"/>
            <a:ext cx="1191659" cy="15904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7500" y="3589532"/>
            <a:ext cx="11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Bahnschrift" panose="020B0502040204020203" pitchFamily="34" charset="0"/>
              </a:rPr>
              <a:t>жакет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83" y="4293142"/>
            <a:ext cx="1363836" cy="13638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06401" y="572903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 smtClean="0">
                <a:latin typeface="Bahnschrift" panose="020B0502040204020203" pitchFamily="34" charset="0"/>
              </a:rPr>
              <a:t>кофта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4" y="4114229"/>
            <a:ext cx="1180328" cy="15757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253588" y="57134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юбка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31" y="2123042"/>
            <a:ext cx="1213083" cy="1625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90" y="4021965"/>
            <a:ext cx="1346393" cy="19239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401300" y="6199001"/>
            <a:ext cx="1803400" cy="65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42680" y="1224332"/>
            <a:ext cx="2578100" cy="523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МУЖСКА</a:t>
            </a:r>
            <a:r>
              <a:rPr lang="ru-RU" b="1" dirty="0">
                <a:solidFill>
                  <a:srgbClr val="000000"/>
                </a:solidFill>
                <a:latin typeface="Bahnschrift" panose="020B0502040204020203" pitchFamily="34" charset="0"/>
              </a:rPr>
              <a:t>Я</a:t>
            </a:r>
            <a:endParaRPr lang="en-US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88600" y="6203072"/>
            <a:ext cx="1803400" cy="65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13300" y="491038"/>
            <a:ext cx="2578100" cy="523220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324597" y="1219537"/>
            <a:ext cx="2578100" cy="523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>
                <a:solidFill>
                  <a:srgbClr val="000000"/>
                </a:solidFill>
                <a:latin typeface="Bahnschrift" panose="020B0502040204020203" pitchFamily="34" charset="0"/>
              </a:rPr>
              <a:t>ЖЕНСКА</a:t>
            </a:r>
            <a:r>
              <a:rPr lang="ru-RU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Я</a:t>
            </a:r>
            <a:endParaRPr lang="en-US" b="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26439" y="1804182"/>
            <a:ext cx="5676900" cy="4620093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8916" y="1865607"/>
            <a:ext cx="4123238" cy="4620093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3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70988"/>
            <a:ext cx="12192001" cy="703491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36293" y="1454893"/>
            <a:ext cx="9119414" cy="2771943"/>
            <a:chOff x="2005574" y="622223"/>
            <a:chExt cx="9119414" cy="2771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1210613"/>
              <a:ext cx="1373911" cy="1391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526" y="693566"/>
              <a:ext cx="1223493" cy="20225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519" y="622223"/>
              <a:ext cx="1259469" cy="210956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574" y="1317928"/>
              <a:ext cx="2758391" cy="16590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01905" y="2864226"/>
              <a:ext cx="2107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Cyrl-BA" sz="2000" b="1" dirty="0" smtClean="0"/>
                <a:t>куртка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22006" y="302483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15830" y="2795546"/>
              <a:ext cx="1373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Cyrl-BA" sz="2000" b="1" dirty="0" smtClean="0"/>
                <a:t>шорт</a:t>
              </a:r>
              <a:r>
                <a:rPr lang="ru-RU" sz="2000" b="1" dirty="0" smtClean="0"/>
                <a:t>ы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94749" y="302483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14445" y="2807530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шарф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3404" y="2807530"/>
              <a:ext cx="1269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толстовка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2749" y="4000354"/>
            <a:ext cx="11026503" cy="3403893"/>
            <a:chOff x="523595" y="3459191"/>
            <a:chExt cx="11026503" cy="3403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95" y="3746558"/>
              <a:ext cx="1513615" cy="20333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41" y="3901583"/>
              <a:ext cx="2178969" cy="15944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416" y="3459191"/>
              <a:ext cx="2951325" cy="26443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057" y="3899645"/>
              <a:ext cx="2143125" cy="17660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0188" y="6493752"/>
              <a:ext cx="144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469" y="5951667"/>
              <a:ext cx="886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ма</a:t>
              </a:r>
              <a:r>
                <a:rPr lang="ru-RU" sz="2000" b="1" dirty="0" smtClean="0"/>
                <a:t>й</a:t>
              </a:r>
              <a:r>
                <a:rPr lang="bs-Cyrl-BA" sz="2000" b="1" dirty="0" smtClean="0"/>
                <a:t>ка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0922" y="5903511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бр</a:t>
              </a:r>
              <a:r>
                <a:rPr lang="ru-RU" sz="2000" b="1" dirty="0" smtClean="0"/>
                <a:t>юки</a:t>
              </a:r>
              <a:endParaRPr lang="en-US" sz="2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16204" y="5875249"/>
              <a:ext cx="243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/>
                <a:t>с</a:t>
              </a:r>
              <a:r>
                <a:rPr lang="bs-Cyrl-BA" sz="2000" b="1" dirty="0" smtClean="0"/>
                <a:t>портивн</a:t>
              </a:r>
              <a:r>
                <a:rPr lang="ru-RU" sz="2000" b="1" dirty="0" smtClean="0"/>
                <a:t>ый костюм</a:t>
              </a: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52689" y="5879617"/>
              <a:ext cx="13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водолазка</a:t>
              </a:r>
              <a:endParaRPr lang="en-US" sz="20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837" y="3487163"/>
              <a:ext cx="1812261" cy="24163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086513" y="5844229"/>
              <a:ext cx="109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000" b="1" dirty="0" smtClean="0"/>
                <a:t>джинс</a:t>
              </a:r>
              <a:r>
                <a:rPr lang="ru-RU" sz="2000" b="1" dirty="0" smtClean="0"/>
                <a:t>ы</a:t>
              </a:r>
              <a:endParaRPr lang="en-US" sz="2000" b="1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4813300" y="491038"/>
            <a:ext cx="2578100" cy="523220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rgbClr val="000000"/>
                </a:solidFill>
              </a:rPr>
              <a:t>ОБ</a:t>
            </a:r>
            <a:r>
              <a:rPr lang="ru-RU" sz="2400" b="1" dirty="0" smtClean="0">
                <a:solidFill>
                  <a:srgbClr val="000000"/>
                </a:solidFill>
              </a:rPr>
              <a:t>ЩАЯ</a:t>
            </a:r>
            <a:r>
              <a:rPr lang="bs-Cyrl-BA" sz="2400" b="1" dirty="0" smtClean="0">
                <a:solidFill>
                  <a:srgbClr val="000000"/>
                </a:solidFill>
              </a:rPr>
              <a:t> ОДЕЖДА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9400" y="1374412"/>
            <a:ext cx="11582400" cy="5470371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9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5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15478" y="1646521"/>
            <a:ext cx="9761045" cy="3017407"/>
            <a:chOff x="1975910" y="1646521"/>
            <a:chExt cx="9761045" cy="3017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087" y1="31273" x2="51087" y2="31273"/>
                          <a14:foregroundMark x1="27717" y1="45818" x2="27717" y2="45818"/>
                          <a14:foregroundMark x1="58696" y1="41455" x2="58696" y2="41455"/>
                          <a14:foregroundMark x1="71196" y1="45818" x2="71196" y2="45818"/>
                          <a14:foregroundMark x1="45109" y1="60000" x2="45109" y2="60000"/>
                          <a14:foregroundMark x1="19565" y1="67273" x2="19565" y2="67273"/>
                          <a14:foregroundMark x1="20652" y1="77091" x2="20652" y2="77091"/>
                          <a14:foregroundMark x1="21739" y1="74182" x2="10870" y2="62545"/>
                          <a14:foregroundMark x1="22826" y1="17818" x2="14130" y2="22182"/>
                          <a14:foregroundMark x1="12500" y1="25455" x2="5978" y2="34182"/>
                          <a14:foregroundMark x1="5435" y1="57091" x2="11413" y2="61455"/>
                          <a14:foregroundMark x1="5435" y1="55636" x2="3261" y2="53818"/>
                          <a14:foregroundMark x1="3804" y1="37455" x2="3261" y2="53091"/>
                          <a14:foregroundMark x1="29348" y1="73091" x2="32065" y2="73818"/>
                          <a14:foregroundMark x1="67935" y1="73818" x2="58152" y2="74909"/>
                          <a14:foregroundMark x1="78261" y1="72000" x2="76630" y2="74182"/>
                          <a14:foregroundMark x1="84783" y1="67273" x2="84239" y2="67273"/>
                          <a14:foregroundMark x1="88587" y1="62182" x2="88587" y2="62182"/>
                          <a14:foregroundMark x1="93478" y1="56000" x2="93478" y2="56000"/>
                          <a14:foregroundMark x1="92935" y1="52000" x2="92935" y2="52000"/>
                          <a14:foregroundMark x1="94565" y1="53455" x2="93478" y2="54545"/>
                          <a14:foregroundMark x1="95109" y1="52727" x2="94565" y2="52000"/>
                          <a14:foregroundMark x1="92935" y1="42909" x2="96196" y2="48000"/>
                          <a14:foregroundMark x1="94565" y1="38545" x2="92391" y2="35273"/>
                          <a14:foregroundMark x1="90217" y1="33455" x2="85326" y2="26909"/>
                          <a14:foregroundMark x1="82609" y1="25091" x2="75000" y2="17091"/>
                          <a14:foregroundMark x1="77174" y1="16364" x2="79891" y2="20000"/>
                          <a14:foregroundMark x1="89674" y1="28364" x2="91304" y2="31273"/>
                          <a14:foregroundMark x1="93478" y1="34909" x2="94565" y2="36000"/>
                          <a14:backgroundMark x1="1630" y1="40000" x2="1087" y2="56727"/>
                          <a14:backgroundMark x1="97283" y1="30545" x2="99457" y2="35636"/>
                          <a14:backgroundMark x1="98370" y1="34909" x2="98913" y2="51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910" y="1646521"/>
              <a:ext cx="1752600" cy="23625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65513" y="4201375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dirty="0" smtClean="0"/>
                <a:t>час</a:t>
              </a:r>
              <a:r>
                <a:rPr lang="ru-RU" sz="2400" dirty="0" smtClean="0"/>
                <a:t>ы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85" y="1865932"/>
              <a:ext cx="2143125" cy="21431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0941" y="420137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очки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5000" y1="70000" x2="19643" y2="71667"/>
                          <a14:foregroundMark x1="22024" y1="65333" x2="26786" y2="38667"/>
                          <a14:foregroundMark x1="72619" y1="28000" x2="77381" y2="66333"/>
                          <a14:foregroundMark x1="38690" y1="33333" x2="25000" y2="28667"/>
                          <a14:foregroundMark x1="19048" y1="31000" x2="20833" y2="33000"/>
                          <a14:backgroundMark x1="40476" y1="13667" x2="55357" y2="94333"/>
                          <a14:backgroundMark x1="5952" y1="23000" x2="10119" y2="66667"/>
                          <a14:backgroundMark x1="88095" y1="33000" x2="99405" y2="81000"/>
                          <a14:backgroundMark x1="95238" y1="76667" x2="58333" y2="76000"/>
                          <a14:backgroundMark x1="22024" y1="30000" x2="28571" y2="32333"/>
                          <a14:backgroundMark x1="70238" y1="22333" x2="80357" y2="31667"/>
                          <a14:backgroundMark x1="22619" y1="52667" x2="20833" y2="63000"/>
                          <a14:backgroundMark x1="77381" y1="51000" x2="76786" y2="5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01" y="1646521"/>
              <a:ext cx="1600200" cy="23625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05147" y="4201375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dirty="0" smtClean="0"/>
                <a:t>серги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3188" y1="78841" x2="35582" y2="82464"/>
                          <a14:backgroundMark x1="40696" y1="21449" x2="47008" y2="40435"/>
                          <a14:backgroundMark x1="12187" y1="13333" x2="15343" y2="37971"/>
                          <a14:backgroundMark x1="17737" y1="4058" x2="9032" y2="83043"/>
                          <a14:backgroundMark x1="40696" y1="23478" x2="51795" y2="56522"/>
                          <a14:backgroundMark x1="41132" y1="12899" x2="58542" y2="33913"/>
                          <a14:backgroundMark x1="54951" y1="20145" x2="48966" y2="62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818" y="1646521"/>
              <a:ext cx="2406137" cy="23625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5090" y="4202263"/>
              <a:ext cx="819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dirty="0" smtClean="0"/>
                <a:t>бус</a:t>
              </a:r>
              <a:r>
                <a:rPr lang="ru-RU" sz="2400" dirty="0" smtClean="0"/>
                <a:t>ы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7397" y="4820896"/>
            <a:ext cx="4477206" cy="1412479"/>
            <a:chOff x="2778768" y="4820896"/>
            <a:chExt cx="4477206" cy="14124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10690" y1="87931" x2="83448" y2="90230"/>
                          <a14:backgroundMark x1="48621" y1="50000" x2="60345" y2="50000"/>
                          <a14:backgroundMark x1="73793" y1="52874" x2="61034" y2="52299"/>
                          <a14:backgroundMark x1="46897" y1="51724" x2="32414" y2="51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68" y="4820896"/>
              <a:ext cx="2762250" cy="14124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40192" y="5422006"/>
              <a:ext cx="12157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dirty="0" smtClean="0"/>
                <a:t>браслет</a:t>
              </a:r>
              <a:endParaRPr lang="en-US" sz="24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887949" y="320876"/>
            <a:ext cx="4416103" cy="523220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rgbClr val="000000"/>
                </a:solidFill>
              </a:rPr>
              <a:t>ДОПОЛНЕНИ</a:t>
            </a:r>
            <a:r>
              <a:rPr lang="ru-RU" sz="2400" b="1" dirty="0">
                <a:solidFill>
                  <a:srgbClr val="000000"/>
                </a:solidFill>
              </a:rPr>
              <a:t>Я</a:t>
            </a:r>
            <a:r>
              <a:rPr lang="bs-Cyrl-BA" sz="2400" b="1" dirty="0">
                <a:solidFill>
                  <a:srgbClr val="000000"/>
                </a:solidFill>
              </a:rPr>
              <a:t> </a:t>
            </a:r>
            <a:r>
              <a:rPr lang="bs-Cyrl-BA" sz="2400" b="1" dirty="0" smtClean="0">
                <a:solidFill>
                  <a:srgbClr val="000000"/>
                </a:solidFill>
              </a:rPr>
              <a:t>И </a:t>
            </a:r>
            <a:r>
              <a:rPr lang="bs-Cyrl-BA" sz="2400" b="1" dirty="0">
                <a:solidFill>
                  <a:srgbClr val="000000"/>
                </a:solidFill>
              </a:rPr>
              <a:t>УКРАШЕНИ</a:t>
            </a:r>
            <a:r>
              <a:rPr lang="ru-RU" sz="2400" b="1" dirty="0">
                <a:solidFill>
                  <a:srgbClr val="000000"/>
                </a:solidFill>
              </a:rPr>
              <a:t>Я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1374412"/>
            <a:ext cx="9724913" cy="5176995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3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031" y="-61022"/>
            <a:ext cx="13928142" cy="70642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84784" y="774544"/>
            <a:ext cx="5678604" cy="1209788"/>
            <a:chOff x="923049" y="153008"/>
            <a:chExt cx="4080321" cy="1209788"/>
          </a:xfrm>
        </p:grpSpPr>
        <p:sp>
          <p:nvSpPr>
            <p:cNvPr id="5" name="TextBox 4"/>
            <p:cNvSpPr txBox="1"/>
            <p:nvPr/>
          </p:nvSpPr>
          <p:spPr>
            <a:xfrm>
              <a:off x="923049" y="153008"/>
              <a:ext cx="24954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Cyrl-BA" sz="2400" b="1" dirty="0">
                  <a:latin typeface="Bahnschrift" panose="020B0502040204020203" pitchFamily="34" charset="0"/>
                </a:rPr>
                <a:t>о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деват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ься</a:t>
              </a:r>
            </a:p>
            <a:p>
              <a:endParaRPr lang="ru-RU" sz="2400" b="1" dirty="0">
                <a:latin typeface="Bahnschrift" panose="020B0502040204020203" pitchFamily="34" charset="0"/>
              </a:endParaRPr>
            </a:p>
            <a:p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9225" y="162467"/>
              <a:ext cx="23741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 / одет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ься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   →    как ?</a:t>
              </a:r>
            </a:p>
            <a:p>
              <a:endParaRPr lang="bs-Cyrl-BA" sz="2400" b="1" dirty="0">
                <a:latin typeface="Bahnschrift" panose="020B0502040204020203" pitchFamily="34" charset="0"/>
              </a:endParaRPr>
            </a:p>
            <a:p>
              <a:r>
                <a:rPr lang="bs-Cyrl-BA" sz="2400" b="1" dirty="0" smtClean="0">
                  <a:latin typeface="Bahnschrift" panose="020B0502040204020203" pitchFamily="34" charset="0"/>
                </a:rPr>
                <a:t> 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8969" y="2683630"/>
            <a:ext cx="94740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м</a:t>
            </a:r>
            <a:r>
              <a:rPr lang="bs-Cyrl-BA" sz="2400" b="1" dirty="0" smtClean="0">
                <a:latin typeface="Bahnschrift" panose="020B0502040204020203" pitchFamily="34" charset="0"/>
              </a:rPr>
              <a:t>одно                             Лара  одеваетс</a:t>
            </a:r>
            <a:r>
              <a:rPr lang="ru-RU" sz="2400" b="1" dirty="0" smtClean="0">
                <a:latin typeface="Bahnschrift" panose="020B0502040204020203" pitchFamily="34" charset="0"/>
              </a:rPr>
              <a:t>я</a:t>
            </a:r>
            <a:r>
              <a:rPr lang="bs-Cyrl-BA" sz="2400" b="1" dirty="0" smtClean="0">
                <a:latin typeface="Bahnschrift" panose="020B0502040204020203" pitchFamily="34" charset="0"/>
              </a:rPr>
              <a:t> модно.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с</a:t>
            </a:r>
            <a:r>
              <a:rPr lang="bs-Cyrl-BA" sz="2400" b="1" dirty="0" smtClean="0">
                <a:latin typeface="Bahnschrift" panose="020B0502040204020203" pitchFamily="34" charset="0"/>
              </a:rPr>
              <a:t>таромодно                   Наша  соседка одеваетс</a:t>
            </a:r>
            <a:r>
              <a:rPr lang="ru-RU" sz="2400" b="1" dirty="0" smtClean="0">
                <a:latin typeface="Bahnschrift" panose="020B0502040204020203" pitchFamily="34" charset="0"/>
              </a:rPr>
              <a:t>я</a:t>
            </a:r>
            <a:r>
              <a:rPr lang="bs-Cyrl-BA" sz="2400" b="1" dirty="0" smtClean="0">
                <a:latin typeface="Bahnschrift" panose="020B0502040204020203" pitchFamily="34" charset="0"/>
              </a:rPr>
              <a:t>  старомодно.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с</a:t>
            </a:r>
            <a:r>
              <a:rPr lang="bs-Cyrl-BA" sz="2400" b="1" dirty="0" smtClean="0">
                <a:latin typeface="Bahnschrift" panose="020B0502040204020203" pitchFamily="34" charset="0"/>
              </a:rPr>
              <a:t>о вкусом                       Т</a:t>
            </a:r>
            <a:r>
              <a:rPr lang="ru-RU" sz="2400" b="1" dirty="0" smtClean="0">
                <a:latin typeface="Bahnschrift" panose="020B0502040204020203" pitchFamily="34" charset="0"/>
              </a:rPr>
              <a:t>ы</a:t>
            </a:r>
            <a:r>
              <a:rPr lang="bs-Cyrl-BA" sz="2400" b="1" dirty="0" smtClean="0">
                <a:latin typeface="Bahnschrift" panose="020B0502040204020203" pitchFamily="34" charset="0"/>
              </a:rPr>
              <a:t> одеваеш</a:t>
            </a:r>
            <a:r>
              <a:rPr lang="ru-RU" sz="2400" b="1" dirty="0" smtClean="0">
                <a:latin typeface="Bahnschrift" panose="020B0502040204020203" pitchFamily="34" charset="0"/>
              </a:rPr>
              <a:t>ься</a:t>
            </a:r>
            <a:r>
              <a:rPr lang="bs-Cyrl-BA" sz="2400" b="1" dirty="0" smtClean="0">
                <a:latin typeface="Bahnschrift" panose="020B0502040204020203" pitchFamily="34" charset="0"/>
              </a:rPr>
              <a:t> со вкусом.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б</a:t>
            </a:r>
            <a:r>
              <a:rPr lang="bs-Cyrl-BA" sz="2400" b="1" dirty="0" smtClean="0">
                <a:latin typeface="Bahnschrift" panose="020B0502040204020203" pitchFamily="34" charset="0"/>
              </a:rPr>
              <a:t>ез вкуса                       </a:t>
            </a:r>
            <a:r>
              <a:rPr lang="ru-RU" sz="2400" b="1" dirty="0" smtClean="0">
                <a:latin typeface="Bahnschrift" panose="020B0502040204020203" pitchFamily="34" charset="0"/>
              </a:rPr>
              <a:t>Э</a:t>
            </a:r>
            <a:r>
              <a:rPr lang="bs-Cyrl-BA" sz="2400" b="1" dirty="0" smtClean="0">
                <a:latin typeface="Bahnschrift" panose="020B0502040204020203" pitchFamily="34" charset="0"/>
              </a:rPr>
              <a:t>та певица  одета без вкуса.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с</a:t>
            </a:r>
            <a:r>
              <a:rPr lang="bs-Cyrl-BA" sz="2400" b="1" dirty="0" smtClean="0">
                <a:latin typeface="Bahnschrift" panose="020B0502040204020203" pitchFamily="34" charset="0"/>
              </a:rPr>
              <a:t>овременно                   Игор</a:t>
            </a:r>
            <a:r>
              <a:rPr lang="ru-RU" sz="2400" b="1" dirty="0" smtClean="0">
                <a:latin typeface="Bahnschrift" panose="020B0502040204020203" pitchFamily="34" charset="0"/>
              </a:rPr>
              <a:t>ь</a:t>
            </a:r>
            <a:r>
              <a:rPr lang="bs-Cyrl-BA" sz="2400" b="1" dirty="0" smtClean="0">
                <a:latin typeface="Bahnschrift" panose="020B0502040204020203" pitchFamily="34" charset="0"/>
              </a:rPr>
              <a:t> всегда  современно одет.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Cyrl-BA" sz="2400" b="1" dirty="0">
                <a:latin typeface="Bahnschrift" panose="020B0502040204020203" pitchFamily="34" charset="0"/>
              </a:rPr>
              <a:t>х</a:t>
            </a:r>
            <a:r>
              <a:rPr lang="bs-Cyrl-BA" sz="2400" b="1" dirty="0" smtClean="0">
                <a:latin typeface="Bahnschrift" panose="020B0502040204020203" pitchFamily="34" charset="0"/>
              </a:rPr>
              <a:t>орошо                           Ол</a:t>
            </a:r>
            <a:r>
              <a:rPr lang="ru-RU" sz="2400" b="1" dirty="0" smtClean="0">
                <a:latin typeface="Bahnschrift" panose="020B0502040204020203" pitchFamily="34" charset="0"/>
              </a:rPr>
              <a:t>я</a:t>
            </a:r>
            <a:r>
              <a:rPr lang="bs-Cyrl-BA" sz="2400" b="1" dirty="0" smtClean="0">
                <a:latin typeface="Bahnschrift" panose="020B0502040204020203" pitchFamily="34" charset="0"/>
              </a:rPr>
              <a:t> тоже одеваетс</a:t>
            </a:r>
            <a:r>
              <a:rPr lang="ru-RU" sz="2400" b="1" dirty="0" smtClean="0">
                <a:latin typeface="Bahnschrift" panose="020B0502040204020203" pitchFamily="34" charset="0"/>
              </a:rPr>
              <a:t>я</a:t>
            </a:r>
            <a:r>
              <a:rPr lang="bs-Cyrl-BA" sz="2400" b="1" dirty="0" smtClean="0">
                <a:latin typeface="Bahnschrift" panose="020B0502040204020203" pitchFamily="34" charset="0"/>
              </a:rPr>
              <a:t> хорошо.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679" y="1148606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>
                <a:latin typeface="Bahnschrift" panose="020B0502040204020203" pitchFamily="34" charset="0"/>
              </a:rPr>
              <a:t>о</a:t>
            </a:r>
            <a:r>
              <a:rPr lang="bs-Cyrl-BA" sz="2400" b="1" dirty="0" smtClean="0">
                <a:latin typeface="Bahnschrift" panose="020B0502040204020203" pitchFamily="34" charset="0"/>
              </a:rPr>
              <a:t>дет / одета / одет</a:t>
            </a:r>
            <a:r>
              <a:rPr lang="ru-RU" sz="2400" b="1" dirty="0" smtClean="0">
                <a:latin typeface="Bahnschrift" panose="020B0502040204020203" pitchFamily="34" charset="0"/>
              </a:rPr>
              <a:t>ы</a:t>
            </a:r>
            <a:r>
              <a:rPr lang="bs-Cyrl-BA" sz="2400" b="1" dirty="0" smtClean="0">
                <a:latin typeface="Bahnschrift" panose="020B0502040204020203" pitchFamily="34" charset="0"/>
              </a:rPr>
              <a:t>     →    как ?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7579" y="771302"/>
            <a:ext cx="4927709" cy="969494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42739" y="2348935"/>
            <a:ext cx="9570298" cy="2943827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306" y="449866"/>
            <a:ext cx="633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Что  говорим когда делаем комплимент</a:t>
            </a:r>
            <a:r>
              <a:rPr lang="ru-RU" sz="2400" b="1" dirty="0" smtClean="0">
                <a:latin typeface="Bahnschrift" panose="020B0502040204020203" pitchFamily="34" charset="0"/>
              </a:rPr>
              <a:t>ы</a:t>
            </a:r>
            <a:r>
              <a:rPr lang="bs-Cyrl-BA" sz="2400" b="1" dirty="0" smtClean="0">
                <a:latin typeface="Bahnschrift" panose="020B0502040204020203" pitchFamily="34" charset="0"/>
              </a:rPr>
              <a:t> ?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9246" y="1784106"/>
            <a:ext cx="10465927" cy="1640078"/>
            <a:chOff x="2631180" y="920506"/>
            <a:chExt cx="10465927" cy="1640078"/>
          </a:xfrm>
        </p:grpSpPr>
        <p:sp>
          <p:nvSpPr>
            <p:cNvPr id="4" name="TextBox 3"/>
            <p:cNvSpPr txBox="1"/>
            <p:nvPr/>
          </p:nvSpPr>
          <p:spPr>
            <a:xfrm>
              <a:off x="2631180" y="990924"/>
              <a:ext cx="84029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>
                  <a:latin typeface="Bahnschrift" panose="020B0502040204020203" pitchFamily="34" charset="0"/>
                </a:rPr>
                <a:t>т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ебе</a:t>
              </a:r>
            </a:p>
            <a:p>
              <a:r>
                <a:rPr lang="bs-Cyrl-BA" sz="2400" b="1" dirty="0">
                  <a:latin typeface="Bahnschrift" panose="020B0502040204020203" pitchFamily="34" charset="0"/>
                </a:rPr>
                <a:t>е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му</a:t>
              </a:r>
            </a:p>
            <a:p>
              <a:r>
                <a:rPr lang="bs-Cyrl-BA" sz="2400" b="1" dirty="0">
                  <a:latin typeface="Bahnschrift" panose="020B0502040204020203" pitchFamily="34" charset="0"/>
                </a:rPr>
                <a:t>е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й</a:t>
              </a:r>
            </a:p>
            <a:p>
              <a:r>
                <a:rPr lang="ru-RU" sz="2400" b="1" dirty="0" smtClean="0">
                  <a:latin typeface="Bahnschrift" panose="020B0502040204020203" pitchFamily="34" charset="0"/>
                </a:rPr>
                <a:t>мне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47752" y="1234397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Bahnschrift" panose="020B0502040204020203" pitchFamily="34" charset="0"/>
                </a:rPr>
                <a:t>идёт</a:t>
              </a:r>
            </a:p>
            <a:p>
              <a:r>
                <a:rPr lang="ru-RU" sz="2400" b="1" dirty="0" smtClean="0">
                  <a:latin typeface="Bahnschrift" panose="020B0502040204020203" pitchFamily="34" charset="0"/>
                </a:rPr>
                <a:t>идут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8259" y="920506"/>
              <a:ext cx="796884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Тебе ид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ёт э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тот цвет. (Теби стоји та боја.)</a:t>
              </a:r>
            </a:p>
            <a:p>
              <a:r>
                <a:rPr lang="bs-Cyrl-BA" sz="2400" b="1" dirty="0" smtClean="0">
                  <a:latin typeface="Bahnschrift" panose="020B0502040204020203" pitchFamily="34" charset="0"/>
                </a:rPr>
                <a:t>Е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й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ид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ёт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нова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я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стрижка.</a:t>
              </a:r>
              <a:r>
                <a:rPr lang="sr-Latn-BA" sz="2400" b="1" dirty="0" smtClean="0"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(Њој стоји нова фризура.</a:t>
              </a:r>
              <a:r>
                <a:rPr lang="sr-Latn-BA" sz="2400" b="1" dirty="0" smtClean="0">
                  <a:latin typeface="Bahnschrift" panose="020B0502040204020203" pitchFamily="34" charset="0"/>
                </a:rPr>
                <a:t>)</a:t>
              </a:r>
              <a:endParaRPr lang="bs-Cyrl-BA" sz="2400" b="1" dirty="0" smtClean="0">
                <a:latin typeface="Bahnschrift" panose="020B0502040204020203" pitchFamily="34" charset="0"/>
              </a:endParaRPr>
            </a:p>
            <a:p>
              <a:r>
                <a:rPr lang="bs-Cyrl-BA" sz="2400" b="1" dirty="0" smtClean="0">
                  <a:latin typeface="Bahnschrift" panose="020B0502040204020203" pitchFamily="34" charset="0"/>
                </a:rPr>
                <a:t>Ему  идут широкие бр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ю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ки.(Њему  стоје широке хлаче.)</a:t>
              </a:r>
            </a:p>
            <a:p>
              <a:r>
                <a:rPr lang="bs-Cyrl-BA" sz="2400" b="1" dirty="0" smtClean="0">
                  <a:latin typeface="Bahnschrift" panose="020B0502040204020203" pitchFamily="34" charset="0"/>
                </a:rPr>
                <a:t>Мне ид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ёт жёлтый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цвет. (Мени  стоји жута боја.)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721" y="4265769"/>
            <a:ext cx="11123558" cy="1844970"/>
            <a:chOff x="2185179" y="3554569"/>
            <a:chExt cx="11123558" cy="1844970"/>
          </a:xfrm>
        </p:grpSpPr>
        <p:sp>
          <p:nvSpPr>
            <p:cNvPr id="7" name="TextBox 6"/>
            <p:cNvSpPr txBox="1"/>
            <p:nvPr/>
          </p:nvSpPr>
          <p:spPr>
            <a:xfrm>
              <a:off x="2185179" y="3554569"/>
              <a:ext cx="11123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Классно на тебе сид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я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т нов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ые джинсы</a:t>
              </a:r>
              <a:r>
                <a:rPr lang="bs-Cyrl-BA" sz="2400" b="1" dirty="0">
                  <a:latin typeface="Bahnschrift" panose="020B0502040204020203" pitchFamily="34" charset="0"/>
                </a:rPr>
                <a:t>!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 </a:t>
              </a:r>
              <a:r>
                <a:rPr lang="sr-Latn-BA" sz="2400" b="1" dirty="0" smtClean="0">
                  <a:latin typeface="Bahnschrift" panose="020B0502040204020203" pitchFamily="34" charset="0"/>
                </a:rPr>
                <a:t>  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- Супер ти  стоје  нове  фармерке!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5179" y="4199210"/>
              <a:ext cx="110674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На тебе 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это</a:t>
              </a:r>
              <a:r>
                <a:rPr lang="sr-Latn-BA" sz="2400" b="1" dirty="0" smtClean="0">
                  <a:latin typeface="Bahnschrift" panose="020B0502040204020203" pitchFamily="34" charset="0"/>
                </a:rPr>
                <a:t> 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платье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 как влитое!                 - Хаљина ти стоји као саливена!</a:t>
              </a:r>
            </a:p>
            <a:p>
              <a:endParaRPr lang="bs-Cyrl-BA" sz="2400" b="1" dirty="0">
                <a:latin typeface="Bahnschrift" panose="020B0502040204020203" pitchFamily="34" charset="0"/>
              </a:endParaRPr>
            </a:p>
            <a:p>
              <a:r>
                <a:rPr lang="bs-Cyrl-BA" sz="2400" b="1" dirty="0" smtClean="0">
                  <a:latin typeface="Bahnschrift" panose="020B0502040204020203" pitchFamily="34" charset="0"/>
                </a:rPr>
                <a:t>Как тебе ид</a:t>
              </a:r>
              <a:r>
                <a:rPr lang="ru-RU" sz="2400" b="1" dirty="0" smtClean="0">
                  <a:latin typeface="Bahnschrift" panose="020B0502040204020203" pitchFamily="34" charset="0"/>
                </a:rPr>
                <a:t>ёт эта юбка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!                             - Како ти  стоји  та  сукња! 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97721" y="1740477"/>
            <a:ext cx="11123558" cy="1891723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4220" y="4227932"/>
            <a:ext cx="11130953" cy="1891723"/>
          </a:xfrm>
          <a:prstGeom prst="roundRect">
            <a:avLst/>
          </a:prstGeom>
          <a:noFill/>
          <a:ln w="38100">
            <a:solidFill>
              <a:srgbClr val="23A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84501" y="436844"/>
            <a:ext cx="6279194" cy="512788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4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0287"/>
            <a:ext cx="12192000" cy="7025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8050" y="708338"/>
            <a:ext cx="498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/>
              <a:t>Что  говорим  когда  критикуем, как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10778" y="708337"/>
            <a:ext cx="233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b="1" dirty="0"/>
              <a:t>л</a:t>
            </a:r>
            <a:r>
              <a:rPr lang="bs-Cyrl-BA" b="1" dirty="0" smtClean="0"/>
              <a:t> </a:t>
            </a:r>
            <a:r>
              <a:rPr lang="bs-Cyrl-BA" sz="2400" b="1" dirty="0" smtClean="0"/>
              <a:t>человек  одет?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82592" y="1481376"/>
            <a:ext cx="771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/>
              <a:t>е</a:t>
            </a:r>
            <a:r>
              <a:rPr lang="bs-Cyrl-BA" sz="2400" b="1" dirty="0" smtClean="0"/>
              <a:t>му</a:t>
            </a:r>
          </a:p>
          <a:p>
            <a:r>
              <a:rPr lang="bs-Cyrl-BA" sz="2400" b="1" dirty="0"/>
              <a:t>е</a:t>
            </a:r>
            <a:r>
              <a:rPr lang="ru-RU" sz="2400" b="1" dirty="0" smtClean="0"/>
              <a:t>й</a:t>
            </a:r>
            <a:endParaRPr lang="bs-Cyrl-BA" sz="2400" b="1" dirty="0" smtClean="0"/>
          </a:p>
          <a:p>
            <a:r>
              <a:rPr lang="bs-Cyrl-BA" sz="2400" b="1" dirty="0" smtClean="0"/>
              <a:t>тебе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42789" y="1635266"/>
            <a:ext cx="1200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s-Cyrl-BA" sz="2400" b="1" dirty="0"/>
              <a:t>н</a:t>
            </a:r>
            <a:r>
              <a:rPr lang="bs-Cyrl-BA" sz="2400" b="1" dirty="0" smtClean="0"/>
              <a:t>е ид</a:t>
            </a:r>
            <a:r>
              <a:rPr lang="ru-RU" sz="2400" b="1" dirty="0" smtClean="0"/>
              <a:t>ёт</a:t>
            </a:r>
          </a:p>
          <a:p>
            <a:pPr algn="just"/>
            <a:r>
              <a:rPr lang="ru-RU" sz="2400" b="1" dirty="0"/>
              <a:t>н</a:t>
            </a:r>
            <a:r>
              <a:rPr lang="ru-RU" sz="2400" b="1" dirty="0" smtClean="0"/>
              <a:t>е идут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1237" y="1433266"/>
            <a:ext cx="5947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s-Cyrl-BA" sz="2400" b="1" dirty="0" smtClean="0"/>
              <a:t>Ему не ид</a:t>
            </a:r>
            <a:r>
              <a:rPr lang="ru-RU" sz="2400" b="1" dirty="0" smtClean="0"/>
              <a:t>ёт зелёный </a:t>
            </a:r>
            <a:r>
              <a:rPr lang="bs-Cyrl-BA" sz="2400" b="1" dirty="0" smtClean="0"/>
              <a:t>цвет.</a:t>
            </a:r>
          </a:p>
          <a:p>
            <a:pPr algn="just"/>
            <a:r>
              <a:rPr lang="bs-Cyrl-BA" sz="2400" b="1" dirty="0" smtClean="0"/>
              <a:t>Е</a:t>
            </a:r>
            <a:r>
              <a:rPr lang="ru-RU" sz="2400" b="1" dirty="0" smtClean="0"/>
              <a:t>й</a:t>
            </a:r>
            <a:r>
              <a:rPr lang="bs-Cyrl-BA" sz="2400" b="1" dirty="0" smtClean="0"/>
              <a:t> не идут узкие плат</a:t>
            </a:r>
            <a:r>
              <a:rPr lang="ru-RU" sz="2400" b="1" dirty="0" smtClean="0"/>
              <a:t>ья</a:t>
            </a:r>
            <a:r>
              <a:rPr lang="bs-Cyrl-BA" sz="2400" b="1" dirty="0" smtClean="0"/>
              <a:t>.</a:t>
            </a:r>
          </a:p>
          <a:p>
            <a:pPr algn="just"/>
            <a:r>
              <a:rPr lang="bs-Cyrl-BA" sz="2400" b="1" dirty="0" smtClean="0"/>
              <a:t>Тебе не ид</a:t>
            </a:r>
            <a:r>
              <a:rPr lang="ru-RU" sz="2400" b="1" dirty="0" smtClean="0"/>
              <a:t>ёт</a:t>
            </a:r>
            <a:r>
              <a:rPr lang="bs-Cyrl-BA" sz="2400" b="1" dirty="0" smtClean="0"/>
              <a:t> слишком широка</a:t>
            </a:r>
            <a:r>
              <a:rPr lang="ru-RU" sz="2400" b="1" dirty="0" smtClean="0"/>
              <a:t>я</a:t>
            </a:r>
            <a:r>
              <a:rPr lang="bs-Cyrl-BA" sz="2400" b="1" dirty="0" smtClean="0"/>
              <a:t> рубашка.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98028" y="3492840"/>
            <a:ext cx="735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b="1" dirty="0" smtClean="0"/>
              <a:t> </a:t>
            </a:r>
            <a:r>
              <a:rPr lang="bs-Cyrl-BA" sz="2400" b="1" dirty="0" smtClean="0"/>
              <a:t>Е</a:t>
            </a:r>
            <a:r>
              <a:rPr lang="ru-RU" sz="2400" b="1" dirty="0" smtClean="0"/>
              <a:t>й       </a:t>
            </a:r>
            <a:endParaRPr lang="sr-Latn-BA" sz="2400" b="1" dirty="0"/>
          </a:p>
          <a:p>
            <a:pPr algn="just"/>
            <a:endParaRPr lang="bs-Cyrl-BA" b="1" dirty="0"/>
          </a:p>
          <a:p>
            <a:pPr algn="just"/>
            <a:r>
              <a:rPr lang="bs-Cyrl-BA" sz="2400" b="1" dirty="0" smtClean="0"/>
              <a:t>Ему</a:t>
            </a:r>
            <a:r>
              <a:rPr lang="bs-Cyrl-BA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16769" y="3709475"/>
            <a:ext cx="2146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/>
              <a:t>н</a:t>
            </a:r>
            <a:r>
              <a:rPr lang="bs-Cyrl-BA" sz="2400" b="1" dirty="0" smtClean="0"/>
              <a:t>ел</a:t>
            </a:r>
            <a:r>
              <a:rPr lang="ru-RU" sz="2400" b="1" dirty="0" smtClean="0"/>
              <a:t>ьзя  носить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3020" y="3333858"/>
            <a:ext cx="243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s-Cyrl-BA" sz="2400" b="1" dirty="0" smtClean="0"/>
              <a:t>короткие ма</a:t>
            </a:r>
            <a:r>
              <a:rPr lang="ru-RU" sz="2400" b="1" dirty="0" smtClean="0"/>
              <a:t>йки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9093" y="4050442"/>
            <a:ext cx="273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s-Cyrl-BA" sz="2400" b="1" dirty="0"/>
              <a:t>д</a:t>
            </a:r>
            <a:r>
              <a:rPr lang="bs-Cyrl-BA" sz="2400" b="1" dirty="0" smtClean="0"/>
              <a:t>линн</a:t>
            </a:r>
            <a:r>
              <a:rPr lang="ru-RU" sz="2400" b="1" dirty="0" smtClean="0"/>
              <a:t>ые</a:t>
            </a:r>
            <a:r>
              <a:rPr lang="bs-Cyrl-BA" sz="2400" b="1" dirty="0" smtClean="0"/>
              <a:t> рубашки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56876" y="3391709"/>
            <a:ext cx="57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/>
              <a:t>- Она не би смјела носити кратке мајице</a:t>
            </a:r>
            <a:r>
              <a:rPr lang="bs-Cyrl-BA" b="1" dirty="0" smtClean="0"/>
              <a:t>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46970" y="4075841"/>
            <a:ext cx="576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/>
              <a:t>-</a:t>
            </a:r>
            <a:r>
              <a:rPr lang="sr-Latn-BA" sz="2400" b="1" dirty="0" smtClean="0"/>
              <a:t> </a:t>
            </a:r>
            <a:r>
              <a:rPr lang="bs-Cyrl-BA" sz="2400" b="1" dirty="0" smtClean="0"/>
              <a:t>Он не би смио  носити  дугачке кошуље.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078050" y="614797"/>
            <a:ext cx="6848463" cy="575050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1457" y="1341614"/>
            <a:ext cx="9038043" cy="1465086"/>
          </a:xfrm>
          <a:prstGeom prst="roundRect">
            <a:avLst/>
          </a:prstGeom>
          <a:noFill/>
          <a:ln w="38100">
            <a:solidFill>
              <a:srgbClr val="B30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398027" y="3333858"/>
            <a:ext cx="10793973" cy="1360067"/>
          </a:xfrm>
          <a:prstGeom prst="roundRect">
            <a:avLst/>
          </a:prstGeom>
          <a:noFill/>
          <a:ln w="38100">
            <a:solidFill>
              <a:srgbClr val="23A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3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8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32146" y="331271"/>
            <a:ext cx="4927709" cy="969494"/>
          </a:xfrm>
          <a:prstGeom prst="roundRect">
            <a:avLst/>
          </a:prstGeom>
          <a:noFill/>
          <a:ln w="38100">
            <a:solidFill>
              <a:srgbClr val="FD2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rgbClr val="000000"/>
                </a:solidFill>
                <a:latin typeface="Bahnschrift" panose="020B0502040204020203" pitchFamily="34" charset="0"/>
              </a:rPr>
              <a:t>Задание </a:t>
            </a:r>
            <a:r>
              <a:rPr lang="bs-Cyrl-BA" sz="24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на дом</a:t>
            </a:r>
            <a:r>
              <a:rPr lang="bs-Cyrl-BA" sz="2400" b="1" dirty="0">
                <a:solidFill>
                  <a:srgbClr val="000000"/>
                </a:solidFill>
                <a:latin typeface="Bahnschrift" panose="020B0502040204020203" pitchFamily="34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90553" y="2179814"/>
            <a:ext cx="8874394" cy="957086"/>
            <a:chOff x="1790718" y="2179814"/>
            <a:chExt cx="8874394" cy="957086"/>
          </a:xfrm>
        </p:grpSpPr>
        <p:sp>
          <p:nvSpPr>
            <p:cNvPr id="3" name="TextBox 2"/>
            <p:cNvSpPr txBox="1"/>
            <p:nvPr/>
          </p:nvSpPr>
          <p:spPr>
            <a:xfrm>
              <a:off x="1883862" y="2440224"/>
              <a:ext cx="8781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/>
                <a:t>В рабоче</a:t>
              </a:r>
              <a:r>
                <a:rPr lang="ru-RU" sz="2400" b="1" dirty="0" smtClean="0"/>
                <a:t>й</a:t>
              </a:r>
              <a:r>
                <a:rPr lang="bs-Cyrl-BA" sz="2400" b="1" dirty="0" smtClean="0"/>
                <a:t> тетради сдела</a:t>
              </a:r>
              <a:r>
                <a:rPr lang="ru-RU" sz="2400" b="1" dirty="0" smtClean="0"/>
                <a:t>й</a:t>
              </a:r>
              <a:r>
                <a:rPr lang="bs-Cyrl-BA" sz="2400" b="1" dirty="0" smtClean="0"/>
                <a:t>те упражнени</a:t>
              </a:r>
              <a:r>
                <a:rPr lang="ru-RU" sz="2400" b="1" dirty="0" smtClean="0"/>
                <a:t>я</a:t>
              </a:r>
              <a:r>
                <a:rPr lang="bs-Cyrl-BA" sz="2400" b="1" dirty="0" smtClean="0"/>
                <a:t> 1,</a:t>
              </a:r>
              <a:r>
                <a:rPr lang="sr-Latn-BA" sz="2400" b="1" dirty="0" smtClean="0"/>
                <a:t> </a:t>
              </a:r>
              <a:r>
                <a:rPr lang="bs-Cyrl-BA" sz="2400" b="1" dirty="0" smtClean="0"/>
                <a:t>2 и 3 на стр.</a:t>
              </a:r>
              <a:r>
                <a:rPr lang="sr-Latn-BA" sz="2400" b="1" dirty="0" smtClean="0"/>
                <a:t> </a:t>
              </a:r>
              <a:r>
                <a:rPr lang="bs-Cyrl-BA" sz="2400" b="1" dirty="0" smtClean="0"/>
                <a:t>22,</a:t>
              </a:r>
              <a:r>
                <a:rPr lang="sr-Latn-BA" sz="2400" b="1" dirty="0" smtClean="0"/>
                <a:t> </a:t>
              </a:r>
              <a:r>
                <a:rPr lang="bs-Cyrl-BA" sz="2400" b="1" dirty="0" smtClean="0"/>
                <a:t>23. </a:t>
              </a:r>
              <a:endParaRPr lang="en-US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90718" y="2179814"/>
              <a:ext cx="8648681" cy="957086"/>
            </a:xfrm>
            <a:prstGeom prst="roundRect">
              <a:avLst/>
            </a:prstGeom>
            <a:noFill/>
            <a:ln w="38100">
              <a:solidFill>
                <a:srgbClr val="B30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663980"/>
            <a:ext cx="5562600" cy="3028950"/>
          </a:xfrm>
          <a:prstGeom prst="rect">
            <a:avLst/>
          </a:prstGeom>
          <a:ln w="19050">
            <a:solidFill>
              <a:srgbClr val="FD293D"/>
            </a:solidFill>
          </a:ln>
        </p:spPr>
      </p:pic>
    </p:spTree>
    <p:extLst>
      <p:ext uri="{BB962C8B-B14F-4D97-AF65-F5344CB8AC3E}">
        <p14:creationId xmlns:p14="http://schemas.microsoft.com/office/powerpoint/2010/main" val="1777619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444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Wingdings</vt:lpstr>
      <vt:lpstr>Office Theme</vt:lpstr>
      <vt:lpstr>Drag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11. Kristina Mataruga</cp:lastModifiedBy>
  <cp:revision>56</cp:revision>
  <dcterms:created xsi:type="dcterms:W3CDTF">2020-11-06T14:41:35Z</dcterms:created>
  <dcterms:modified xsi:type="dcterms:W3CDTF">2020-11-10T07:36:02Z</dcterms:modified>
</cp:coreProperties>
</file>