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6E9-4033-4974-99C2-A41706E33BE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9F9B-216B-47D7-B2E2-31F1D13B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6E9-4033-4974-99C2-A41706E33BE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9F9B-216B-47D7-B2E2-31F1D13B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6E9-4033-4974-99C2-A41706E33BE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9F9B-216B-47D7-B2E2-31F1D13B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6E9-4033-4974-99C2-A41706E33BE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9F9B-216B-47D7-B2E2-31F1D13B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6E9-4033-4974-99C2-A41706E33BE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9F9B-216B-47D7-B2E2-31F1D13B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6E9-4033-4974-99C2-A41706E33BE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9F9B-216B-47D7-B2E2-31F1D13B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6E9-4033-4974-99C2-A41706E33BE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9F9B-216B-47D7-B2E2-31F1D13B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6E9-4033-4974-99C2-A41706E33BE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9F9B-216B-47D7-B2E2-31F1D13B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6E9-4033-4974-99C2-A41706E33BE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9F9B-216B-47D7-B2E2-31F1D13B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6E9-4033-4974-99C2-A41706E33BE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9F9B-216B-47D7-B2E2-31F1D13B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6E9-4033-4974-99C2-A41706E33BE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9F9B-216B-47D7-B2E2-31F1D13B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ED6E9-4033-4974-99C2-A41706E33BE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F9F9B-216B-47D7-B2E2-31F1D13B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6093791_3529590520407689_631544950662930429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7624" y="1844824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4800" dirty="0" smtClean="0">
                <a:solidFill>
                  <a:schemeClr val="bg1"/>
                </a:solidFill>
              </a:rPr>
              <a:t>ВЕЛИКО СЛОВО У ПИСАЊУ ГЕОГРАФСКИХ ПОЈМОВА</a:t>
            </a:r>
          </a:p>
          <a:p>
            <a:pPr algn="ctr"/>
            <a:r>
              <a:rPr lang="sr-Cyrl-BA" sz="4800" dirty="0" smtClean="0">
                <a:solidFill>
                  <a:schemeClr val="bg1"/>
                </a:solidFill>
              </a:rPr>
              <a:t>(понављање)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6093791_3529590520407689_631544950662930429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56" y="0"/>
            <a:ext cx="9123044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347864" y="2204864"/>
            <a:ext cx="2880320" cy="158417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 smtClean="0">
                <a:solidFill>
                  <a:schemeClr val="tx1"/>
                </a:solidFill>
              </a:rPr>
              <a:t>Велико слово у </a:t>
            </a:r>
          </a:p>
          <a:p>
            <a:pPr algn="ctr"/>
            <a:r>
              <a:rPr lang="sr-Cyrl-BA" sz="2000" dirty="0">
                <a:solidFill>
                  <a:schemeClr val="tx1"/>
                </a:solidFill>
              </a:rPr>
              <a:t>п</a:t>
            </a:r>
            <a:r>
              <a:rPr lang="sr-Cyrl-BA" sz="2000" dirty="0" smtClean="0">
                <a:solidFill>
                  <a:schemeClr val="tx1"/>
                </a:solidFill>
              </a:rPr>
              <a:t>исању географских појмова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915816" y="1844824"/>
            <a:ext cx="792088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79512" y="404664"/>
            <a:ext cx="2916832" cy="19442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b="1" dirty="0" smtClean="0">
                <a:solidFill>
                  <a:srgbClr val="FF0000"/>
                </a:solidFill>
              </a:rPr>
              <a:t>НАСЕЉА:</a:t>
            </a:r>
          </a:p>
          <a:p>
            <a:r>
              <a:rPr lang="sr-Cyrl-BA" dirty="0" smtClean="0"/>
              <a:t>Градови: Приједор, Бања Лука</a:t>
            </a:r>
          </a:p>
          <a:p>
            <a:r>
              <a:rPr lang="sr-Cyrl-BA" dirty="0"/>
              <a:t>С</a:t>
            </a:r>
            <a:r>
              <a:rPr lang="sr-Cyrl-BA" dirty="0" smtClean="0"/>
              <a:t>ела:  Стричићи,    Горња Слатина 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788024" y="148478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419872" y="0"/>
            <a:ext cx="2664296" cy="14847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b="1" dirty="0" smtClean="0">
                <a:solidFill>
                  <a:srgbClr val="FF0000"/>
                </a:solidFill>
              </a:rPr>
              <a:t>ПЛАНИНЕ:</a:t>
            </a:r>
          </a:p>
          <a:p>
            <a:pPr algn="ctr"/>
            <a:r>
              <a:rPr lang="sr-Cyrl-BA" dirty="0" smtClean="0"/>
              <a:t>Козара, Јахорина, Романија, Грмеч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3" idx="7"/>
          </p:cNvCxnSpPr>
          <p:nvPr/>
        </p:nvCxnSpPr>
        <p:spPr>
          <a:xfrm flipV="1">
            <a:off x="5806371" y="1844824"/>
            <a:ext cx="1069885" cy="5920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695728" y="548680"/>
            <a:ext cx="2448272" cy="16561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b="1" dirty="0" smtClean="0">
                <a:solidFill>
                  <a:srgbClr val="FF0000"/>
                </a:solidFill>
              </a:rPr>
              <a:t>БРДА:</a:t>
            </a:r>
          </a:p>
          <a:p>
            <a:pPr algn="ctr"/>
            <a:r>
              <a:rPr lang="sr-Cyrl-BA" dirty="0" smtClean="0"/>
              <a:t>Црквина, </a:t>
            </a:r>
            <a:r>
              <a:rPr lang="sr-Cyrl-BA" dirty="0" smtClean="0"/>
              <a:t>Дебело брдо,</a:t>
            </a:r>
          </a:p>
          <a:p>
            <a:pPr algn="ctr"/>
            <a:r>
              <a:rPr lang="sr-Cyrl-BA" dirty="0" smtClean="0"/>
              <a:t> </a:t>
            </a:r>
            <a:r>
              <a:rPr lang="sr-Cyrl-BA" dirty="0" smtClean="0"/>
              <a:t>Бањ брдо 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940152" y="3501008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479704" y="3645024"/>
            <a:ext cx="2664296" cy="1800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b="1" dirty="0" smtClean="0">
                <a:solidFill>
                  <a:srgbClr val="FF0000"/>
                </a:solidFill>
              </a:rPr>
              <a:t>ПОЉА:</a:t>
            </a:r>
          </a:p>
          <a:p>
            <a:pPr algn="ctr"/>
            <a:r>
              <a:rPr lang="sr-Cyrl-BA" dirty="0" smtClean="0"/>
              <a:t>Добро поље, Лијевче поље, </a:t>
            </a:r>
          </a:p>
          <a:p>
            <a:pPr algn="ctr"/>
            <a:r>
              <a:rPr lang="sr-Cyrl-BA" dirty="0" smtClean="0"/>
              <a:t>Билећко поље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3" idx="4"/>
          </p:cNvCxnSpPr>
          <p:nvPr/>
        </p:nvCxnSpPr>
        <p:spPr>
          <a:xfrm>
            <a:off x="4788024" y="378904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563888" y="4797152"/>
            <a:ext cx="2664296" cy="16561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b="1" dirty="0" smtClean="0">
                <a:solidFill>
                  <a:srgbClr val="FF0000"/>
                </a:solidFill>
              </a:rPr>
              <a:t>РИЈЕКЕ:</a:t>
            </a:r>
          </a:p>
          <a:p>
            <a:pPr algn="ctr"/>
            <a:r>
              <a:rPr lang="sr-Cyrl-BA" dirty="0" smtClean="0"/>
              <a:t>Врбас, Сана, Уна, </a:t>
            </a:r>
            <a:r>
              <a:rPr lang="sr-Cyrl-BA" dirty="0" smtClean="0"/>
              <a:t>Мала Укрина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555776" y="3356992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67544" y="3645024"/>
            <a:ext cx="2592288" cy="172819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b="1" dirty="0" smtClean="0">
                <a:solidFill>
                  <a:srgbClr val="FF0000"/>
                </a:solidFill>
              </a:rPr>
              <a:t>ЈЕЗЕРА:</a:t>
            </a:r>
          </a:p>
          <a:p>
            <a:pPr algn="ctr"/>
            <a:r>
              <a:rPr lang="sr-Cyrl-BA" dirty="0" smtClean="0"/>
              <a:t>Балкана, Бардача, Вишеградско језеро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2" grpId="0" animBg="1"/>
      <p:bldP spid="15" grpId="0" animBg="1"/>
      <p:bldP spid="18" grpId="0" animBg="1"/>
      <p:bldP spid="21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6093791_3529590520407689_631544950662930429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1cb6c40182aa1e1decce6a13df5802f9_preview_rev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764704"/>
            <a:ext cx="2808312" cy="33859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75856" y="620688"/>
            <a:ext cx="55446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</a:rPr>
              <a:t>д</a:t>
            </a:r>
            <a:r>
              <a:rPr lang="sr-Cyrl-BA" sz="2400" dirty="0" smtClean="0">
                <a:solidFill>
                  <a:schemeClr val="bg1"/>
                </a:solidFill>
              </a:rPr>
              <a:t>ушан и жељко су рођаци. </a:t>
            </a:r>
            <a:r>
              <a:rPr lang="sr-Cyrl-BA" sz="2400" dirty="0">
                <a:solidFill>
                  <a:schemeClr val="bg1"/>
                </a:solidFill>
              </a:rPr>
              <a:t>д</a:t>
            </a:r>
            <a:r>
              <a:rPr lang="sr-Cyrl-BA" sz="2400" dirty="0" smtClean="0">
                <a:solidFill>
                  <a:schemeClr val="bg1"/>
                </a:solidFill>
              </a:rPr>
              <a:t>ушан живи у добоју, а жељко у бањој луци. на зимском распусту, заједно ће ићи на јахорину. посјетиће своју баку олгу, која живи у селу чађавица. </a:t>
            </a:r>
            <a:r>
              <a:rPr lang="sr-Cyrl-BA" sz="2400" dirty="0">
                <a:solidFill>
                  <a:schemeClr val="bg1"/>
                </a:solidFill>
              </a:rPr>
              <a:t>к</a:t>
            </a:r>
            <a:r>
              <a:rPr lang="sr-Cyrl-BA" sz="2400" dirty="0" smtClean="0">
                <a:solidFill>
                  <a:schemeClr val="bg1"/>
                </a:solidFill>
              </a:rPr>
              <a:t>ада се врате у бања луку,  посјетиће бањ брдо и шетаће поред ријеке врбас.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3275856" y="620688"/>
            <a:ext cx="360040" cy="504056"/>
          </a:xfrm>
          <a:prstGeom prst="arc">
            <a:avLst>
              <a:gd name="adj1" fmla="val 474723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Arc 10"/>
          <p:cNvSpPr/>
          <p:nvPr/>
        </p:nvSpPr>
        <p:spPr>
          <a:xfrm>
            <a:off x="4427984" y="620688"/>
            <a:ext cx="288032" cy="432048"/>
          </a:xfrm>
          <a:prstGeom prst="arc">
            <a:avLst>
              <a:gd name="adj1" fmla="val 474723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19872" y="3717032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Душан и Жељко су рођаци.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Arc 12"/>
          <p:cNvSpPr/>
          <p:nvPr/>
        </p:nvSpPr>
        <p:spPr>
          <a:xfrm>
            <a:off x="6804248" y="692696"/>
            <a:ext cx="288032" cy="432048"/>
          </a:xfrm>
          <a:prstGeom prst="arc">
            <a:avLst>
              <a:gd name="adj1" fmla="val 474723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>
            <a:off x="3275856" y="980728"/>
            <a:ext cx="288032" cy="432048"/>
          </a:xfrm>
          <a:prstGeom prst="arc">
            <a:avLst>
              <a:gd name="adj1" fmla="val 474723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>
            <a:off x="4499992" y="1052736"/>
            <a:ext cx="216024" cy="360040"/>
          </a:xfrm>
          <a:prstGeom prst="arc">
            <a:avLst>
              <a:gd name="adj1" fmla="val 474723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>
            <a:off x="5652120" y="980728"/>
            <a:ext cx="216024" cy="432048"/>
          </a:xfrm>
          <a:prstGeom prst="arc">
            <a:avLst>
              <a:gd name="adj1" fmla="val 474723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>
            <a:off x="6516216" y="980728"/>
            <a:ext cx="288032" cy="432048"/>
          </a:xfrm>
          <a:prstGeom prst="arc">
            <a:avLst>
              <a:gd name="adj1" fmla="val 474723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59832" y="3717033"/>
            <a:ext cx="6084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                                                          Душан живи у Добоју, а Жељко у Бањој Луци.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>
            <a:off x="7308304" y="980728"/>
            <a:ext cx="216024" cy="432048"/>
          </a:xfrm>
          <a:prstGeom prst="arc">
            <a:avLst>
              <a:gd name="adj1" fmla="val 474723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>
            <a:off x="3275856" y="1772816"/>
            <a:ext cx="288032" cy="432048"/>
          </a:xfrm>
          <a:prstGeom prst="arc">
            <a:avLst>
              <a:gd name="adj1" fmla="val 474723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059832" y="4077072"/>
            <a:ext cx="6084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                                                                            </a:t>
            </a:r>
            <a:r>
              <a:rPr lang="sr-Cyrl-BA" sz="2400" dirty="0" smtClean="0">
                <a:solidFill>
                  <a:schemeClr val="bg1"/>
                </a:solidFill>
              </a:rPr>
              <a:t> На зимском распусту, заједно ће ићи на Јахорину.</a:t>
            </a:r>
            <a:endParaRPr lang="en-US" dirty="0"/>
          </a:p>
        </p:txBody>
      </p:sp>
      <p:sp>
        <p:nvSpPr>
          <p:cNvPr id="22" name="Arc 21"/>
          <p:cNvSpPr/>
          <p:nvPr/>
        </p:nvSpPr>
        <p:spPr>
          <a:xfrm>
            <a:off x="4644008" y="1772816"/>
            <a:ext cx="288032" cy="432048"/>
          </a:xfrm>
          <a:prstGeom prst="arc">
            <a:avLst>
              <a:gd name="adj1" fmla="val 474723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>
            <a:off x="7308304" y="1700808"/>
            <a:ext cx="288032" cy="432048"/>
          </a:xfrm>
          <a:prstGeom prst="arc">
            <a:avLst>
              <a:gd name="adj1" fmla="val 474723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>
            <a:off x="4860032" y="2132856"/>
            <a:ext cx="288032" cy="432048"/>
          </a:xfrm>
          <a:prstGeom prst="arc">
            <a:avLst>
              <a:gd name="adj1" fmla="val 474723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131840" y="4797152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Посјетиће своју баку Олгу, која живи у селу Чађавица.</a:t>
            </a:r>
            <a:endParaRPr lang="en-US" dirty="0"/>
          </a:p>
        </p:txBody>
      </p:sp>
      <p:sp>
        <p:nvSpPr>
          <p:cNvPr id="26" name="Arc 25"/>
          <p:cNvSpPr/>
          <p:nvPr/>
        </p:nvSpPr>
        <p:spPr>
          <a:xfrm>
            <a:off x="6228184" y="2132856"/>
            <a:ext cx="288032" cy="432048"/>
          </a:xfrm>
          <a:prstGeom prst="arc">
            <a:avLst>
              <a:gd name="adj1" fmla="val 474723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>
            <a:off x="3275856" y="2420888"/>
            <a:ext cx="288032" cy="432048"/>
          </a:xfrm>
          <a:prstGeom prst="arc">
            <a:avLst>
              <a:gd name="adj1" fmla="val 474723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>
            <a:off x="3995936" y="2492896"/>
            <a:ext cx="288032" cy="432048"/>
          </a:xfrm>
          <a:prstGeom prst="arc">
            <a:avLst>
              <a:gd name="adj1" fmla="val 474723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>
            <a:off x="6156176" y="2492896"/>
            <a:ext cx="288032" cy="432048"/>
          </a:xfrm>
          <a:prstGeom prst="arc">
            <a:avLst>
              <a:gd name="adj1" fmla="val 474723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6084168" y="2852936"/>
            <a:ext cx="288032" cy="432048"/>
          </a:xfrm>
          <a:prstGeom prst="arc">
            <a:avLst>
              <a:gd name="adj1" fmla="val 474723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131840" y="5157192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                               Када се врате у Бања Луку, посјетиће Бањ брдо и шетаће поред ријеке Врбас.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 animBg="1"/>
      <p:bldP spid="21" grpId="0"/>
      <p:bldP spid="22" grpId="0" animBg="1"/>
      <p:bldP spid="23" grpId="0" animBg="1"/>
      <p:bldP spid="24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6093791_3529590520407689_631544950662930429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9634" y="1"/>
            <a:ext cx="9173634" cy="68477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1680" y="1268760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dirty="0" smtClean="0">
                <a:solidFill>
                  <a:schemeClr val="bg1"/>
                </a:solidFill>
              </a:rPr>
              <a:t>ЗАДАЦИ ЗА САМОСТАЛАН РАД: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2636912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dirty="0" smtClean="0">
                <a:solidFill>
                  <a:schemeClr val="bg1"/>
                </a:solidFill>
              </a:rPr>
              <a:t>У Радном листу на 64. страни урадити први задатак.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203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Comm</dc:creator>
  <cp:lastModifiedBy>Comm</cp:lastModifiedBy>
  <cp:revision>19</cp:revision>
  <dcterms:created xsi:type="dcterms:W3CDTF">2020-11-08T10:32:27Z</dcterms:created>
  <dcterms:modified xsi:type="dcterms:W3CDTF">2020-11-09T21:28:22Z</dcterms:modified>
</cp:coreProperties>
</file>