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69" r:id="rId5"/>
    <p:sldId id="257" r:id="rId6"/>
    <p:sldId id="258" r:id="rId7"/>
    <p:sldId id="267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484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432" y="-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74" y="9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pPr/>
              <a:t>6/2/2020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pPr/>
              <a:t>6/2/2020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222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975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6/2/2020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76963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6/2/2020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12076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6/2/2020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44592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6/2/2020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8687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7394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6/2/2020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0267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6/2/2020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2779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6/2/2020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7101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6/2/2020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58111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6/2/2020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241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pPr/>
              <a:t>6/2/2020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6976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/>
          <a:p>
            <a:r>
              <a:rPr lang="sr-Cyrl-BA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ШТА СМО ТО НАУЧИЛИ?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VIII </a:t>
            </a:r>
            <a:r>
              <a:rPr lang="sr-Cyrl-BA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разред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1" t="25122" r="6133" b="21681"/>
          <a:stretch/>
        </p:blipFill>
        <p:spPr/>
      </p:pic>
    </p:spTree>
    <p:extLst>
      <p:ext uri="{BB962C8B-B14F-4D97-AF65-F5344CB8AC3E}">
        <p14:creationId xmlns:p14="http://schemas.microsoft.com/office/powerpoint/2010/main" xmlns="" val="189607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4000" dirty="0" smtClean="0"/>
              <a:t>Топлотни мотори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1600200"/>
            <a:ext cx="5536494" cy="478695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ru-RU" b="1" dirty="0">
                <a:latin typeface="Arial" pitchFamily="34" charset="0"/>
                <a:cs typeface="Arial" pitchFamily="34" charset="0"/>
              </a:rPr>
              <a:t>Топлотни мотори </a:t>
            </a:r>
            <a:r>
              <a:rPr lang="ru-RU" dirty="0">
                <a:latin typeface="Arial" pitchFamily="34" charset="0"/>
                <a:cs typeface="Arial" pitchFamily="34" charset="0"/>
              </a:rPr>
              <a:t>су машине које производе механички рад кориштењем топлотне енергије и процеса сагоријевања горива.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Сагоријевањем горива топлотна енергија се може ослободити у самом мотору или ван њега, па према томе их дијелимо на: 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‒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моторе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са спољашњим сагоријевањем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(парне машине 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турбине),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‒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моторе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са унутрашњим сагоријевањем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(клипни – ОТО и дизел, гасотурбински, млазни и ракетни мотори).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9931" y="4066447"/>
            <a:ext cx="2479430" cy="827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9931" y="5154093"/>
            <a:ext cx="2737679" cy="1007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4840" y="1506711"/>
            <a:ext cx="1872331" cy="242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91056" y="3685225"/>
            <a:ext cx="1779495" cy="27376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4773" y="1849492"/>
            <a:ext cx="2722155" cy="177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5283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5091" y="4089483"/>
            <a:ext cx="2250418" cy="1750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4825" y="3507475"/>
            <a:ext cx="1340647" cy="2914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4800" dirty="0" smtClean="0"/>
              <a:t>РОБОТИКА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r-Cyrl-BA" b="1" dirty="0" smtClean="0"/>
              <a:t>Роботика</a:t>
            </a:r>
            <a:r>
              <a:rPr lang="sr-Cyrl-BA" dirty="0" smtClean="0"/>
              <a:t> је наука која се бави проучавањем начина рада, конструисањем и примјеном робота у различитим подручјима људске дјелатности.</a:t>
            </a:r>
          </a:p>
          <a:p>
            <a:pPr>
              <a:lnSpc>
                <a:spcPct val="100000"/>
              </a:lnSpc>
            </a:pPr>
            <a:r>
              <a:rPr lang="sr-Cyrl-BA" b="1" dirty="0" smtClean="0"/>
              <a:t>Робот</a:t>
            </a:r>
            <a:r>
              <a:rPr lang="sr-Cyrl-BA" dirty="0" smtClean="0"/>
              <a:t> је машина која се може програмирати: имитирати понашање или изглед интелигентног створења – обично човјека.</a:t>
            </a:r>
          </a:p>
          <a:p>
            <a:pPr>
              <a:lnSpc>
                <a:spcPct val="100000"/>
              </a:lnSpc>
            </a:pPr>
            <a:r>
              <a:rPr lang="sr-Cyrl-BA" dirty="0" smtClean="0"/>
              <a:t>Да би се машина могла назвати роботом мора да испуни сљедеће услове:</a:t>
            </a:r>
          </a:p>
          <a:p>
            <a:pPr lvl="1">
              <a:lnSpc>
                <a:spcPct val="100000"/>
              </a:lnSpc>
              <a:buFontTx/>
              <a:buChar char="‒"/>
            </a:pPr>
            <a:r>
              <a:rPr lang="sr-Cyrl-BA" sz="2000" dirty="0"/>
              <a:t>д</a:t>
            </a:r>
            <a:r>
              <a:rPr lang="sr-Cyrl-BA" sz="2000" dirty="0" smtClean="0"/>
              <a:t>а прима и тумачи информације из окружења,</a:t>
            </a:r>
          </a:p>
          <a:p>
            <a:pPr lvl="1">
              <a:lnSpc>
                <a:spcPct val="100000"/>
              </a:lnSpc>
              <a:buFontTx/>
              <a:buChar char="‒"/>
            </a:pPr>
            <a:r>
              <a:rPr lang="sr-Cyrl-BA" sz="2000" dirty="0"/>
              <a:t>д</a:t>
            </a:r>
            <a:r>
              <a:rPr lang="sr-Cyrl-BA" sz="2000" dirty="0" smtClean="0"/>
              <a:t>а помјера или манипулише објектима.</a:t>
            </a:r>
          </a:p>
          <a:p>
            <a:pPr>
              <a:lnSpc>
                <a:spcPct val="100000"/>
              </a:lnSpc>
            </a:pPr>
            <a:r>
              <a:rPr lang="sr-Cyrl-BA" b="1" dirty="0" smtClean="0"/>
              <a:t>Врсте робота</a:t>
            </a:r>
            <a:r>
              <a:rPr lang="sr-Cyrl-BA" dirty="0" smtClean="0"/>
              <a:t>:</a:t>
            </a:r>
          </a:p>
          <a:p>
            <a:pPr lvl="1">
              <a:lnSpc>
                <a:spcPct val="100000"/>
              </a:lnSpc>
              <a:buFontTx/>
              <a:buChar char="‒"/>
            </a:pPr>
            <a:r>
              <a:rPr lang="ru-RU" sz="2000" dirty="0" smtClean="0"/>
              <a:t>хуманоидне робот,</a:t>
            </a:r>
            <a:r>
              <a:rPr lang="ru-RU" sz="2000" dirty="0"/>
              <a:t> </a:t>
            </a:r>
            <a:endParaRPr lang="ru-RU" sz="2000" dirty="0" smtClean="0"/>
          </a:p>
          <a:p>
            <a:pPr lvl="1">
              <a:lnSpc>
                <a:spcPct val="100000"/>
              </a:lnSpc>
              <a:buFontTx/>
              <a:buChar char="‒"/>
            </a:pPr>
            <a:r>
              <a:rPr lang="ru-RU" sz="2000" dirty="0" smtClean="0"/>
              <a:t>индустријске роботе,</a:t>
            </a:r>
          </a:p>
          <a:p>
            <a:pPr lvl="1">
              <a:lnSpc>
                <a:spcPct val="100000"/>
              </a:lnSpc>
              <a:buFontTx/>
              <a:buChar char="‒"/>
            </a:pPr>
            <a:r>
              <a:rPr lang="ru-RU" sz="2000" dirty="0" smtClean="0"/>
              <a:t>роботизоване машине.</a:t>
            </a:r>
            <a:endParaRPr lang="sr-Cyrl-BA" sz="2000" dirty="0" smtClean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6023" y="4638497"/>
            <a:ext cx="2662237" cy="195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82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82" y="3354738"/>
            <a:ext cx="8395169" cy="1684150"/>
          </a:xfrm>
        </p:spPr>
        <p:txBody>
          <a:bodyPr>
            <a:normAutofit fontScale="90000"/>
          </a:bodyPr>
          <a:lstStyle/>
          <a:p>
            <a:pPr algn="ctr"/>
            <a:r>
              <a:rPr lang="sr-Cyrl-BA" sz="5400" dirty="0" smtClean="0"/>
              <a:t>Што љепше провести </a:t>
            </a:r>
            <a:br>
              <a:rPr lang="sr-Cyrl-BA" sz="5400" dirty="0" smtClean="0"/>
            </a:br>
            <a:r>
              <a:rPr lang="sr-Cyrl-BA" sz="5400" dirty="0" smtClean="0"/>
              <a:t>љетњи распуст</a:t>
            </a:r>
            <a:endParaRPr lang="en-US" sz="54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3193007" y="438797"/>
            <a:ext cx="8480377" cy="1690254"/>
          </a:xfrm>
        </p:spPr>
        <p:txBody>
          <a:bodyPr>
            <a:noAutofit/>
          </a:bodyPr>
          <a:lstStyle/>
          <a:p>
            <a:pPr algn="ctr"/>
            <a:r>
              <a:rPr lang="sr-Cyrl-BA" sz="5400" dirty="0" smtClean="0">
                <a:solidFill>
                  <a:srgbClr val="514843"/>
                </a:solidFill>
              </a:rPr>
              <a:t>Задатак за </a:t>
            </a:r>
          </a:p>
          <a:p>
            <a:pPr algn="ctr"/>
            <a:r>
              <a:rPr lang="sr-Cyrl-BA" sz="5400" dirty="0" smtClean="0">
                <a:solidFill>
                  <a:srgbClr val="514843"/>
                </a:solidFill>
              </a:rPr>
              <a:t>самостални рад:</a:t>
            </a:r>
            <a:endParaRPr lang="en-US" sz="5400" dirty="0">
              <a:solidFill>
                <a:srgbClr val="51484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7964" y="2821004"/>
            <a:ext cx="3525671" cy="258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159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МАШИНЕ И МЕХАНИЗМИ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4900" y="1600199"/>
            <a:ext cx="9982200" cy="473236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Човјек је одувијек тежио да себи олакша рад, а у неким посебно тешким условима, чак, и да свој рад замијени радом машина.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Свака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машина је направљена од много дијелова и механизама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су елементи који врше пренос кретања или претварање једне врсте кретања у друго (кружно у праволинијско и обрнуто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Машина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је практичан механизам (или више њих) који остварују механичко кретање, трансформише енергију, материју и информације.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sr-Cyrl-BA" dirty="0" smtClean="0">
                <a:latin typeface="Arial" panose="020B0604020202020204" pitchFamily="34" charset="0"/>
                <a:cs typeface="Arial" panose="020B0604020202020204" pitchFamily="34" charset="0"/>
              </a:rPr>
              <a:t>Машине су се кроз историју, од оних најпростијих до најсавременијих усавршавале и то нарочито њихов погон и аутоматизација, али основни принципи су остали непромјењени, само се реализују у новим условима.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Основни принципи на којима је заснован рад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сваке машине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су: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принципу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полуге,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косе равни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, клина и точка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425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Принципи рада машина и механизама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1600199"/>
            <a:ext cx="6219787" cy="504626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Принцип полуге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омогућава да коришћењем релативно мале силе на једном њеном крају, променом растојања између ослонца и крајева, добијете вишеструко већу силу на другом крају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Cyrl-B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Принцип косе равни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користимо да подигнемо терет знатно мањом силом од тежине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терета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то тако што се терет вуче по стрмој равни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Принцип клина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нам омогућава да се са мањом силом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савладају отпори приликом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продирања клина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Точак, ваљак и кугла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су механизми који због мале додирне површине са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подлогом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омогућавају кретање са малим коефицијентом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трења.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2055" y="1565055"/>
            <a:ext cx="2100347" cy="1751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1517" y="3026456"/>
            <a:ext cx="1734265" cy="2503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8332" y="4442229"/>
            <a:ext cx="2415771" cy="24157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62672" y="2640995"/>
            <a:ext cx="1957715" cy="163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0278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Елементи машина и механизама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1600199"/>
            <a:ext cx="9982200" cy="49507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r-Cyrl-BA" dirty="0" smtClean="0">
                <a:latin typeface="Arial" panose="020B0604020202020204" pitchFamily="34" charset="0"/>
                <a:cs typeface="Arial" panose="020B0604020202020204" pitchFamily="34" charset="0"/>
              </a:rPr>
              <a:t>У зависности од функције коју обављају, елементи механизама и машине се дијеле на: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‒"/>
            </a:pP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елементе за везу,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‒"/>
            </a:pP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елементе за пренос снаге и кретања и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‒"/>
            </a:pP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специјалне машине.</a:t>
            </a:r>
          </a:p>
          <a:p>
            <a:pPr>
              <a:lnSpc>
                <a:spcPct val="10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Елементи за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везу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служе за спајање два или више дијелова у једну цјелину. Везе могу бити раздвојиве и нераздвојиве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Да би се остварило жељено кретање радног елемента машине одређене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снаге,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неопходно је пренијети кретања и оптерећење од погонске до радне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машине. То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 изводи помоћу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елемената и склопова за преношење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снаге 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кретања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специјалне машине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спадају: елементи клипних машина (цилиндар, клип и клипњача) и елементи за регулацију и вођење гасова, течности и паре (вентил, славине, цијеви).</a:t>
            </a:r>
            <a:endParaRPr lang="sr-Cyrl-BA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94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Транспортне машине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899" y="1600200"/>
            <a:ext cx="9980683" cy="4572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 преношење (транспорт) материјала, производа и путника користе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се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различите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транспортне машине које се, у зависности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гдје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 транспорт изводи, могу </a:t>
            </a:r>
            <a:r>
              <a:rPr lang="sr-Cyrl-BA" dirty="0" smtClean="0">
                <a:latin typeface="Arial" panose="020B0604020202020204" pitchFamily="34" charset="0"/>
                <a:cs typeface="Arial" panose="020B0604020202020204" pitchFamily="34" charset="0"/>
              </a:rPr>
              <a:t>подијелити на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0100" lvl="2" indent="-342900">
              <a:lnSpc>
                <a:spcPct val="100000"/>
              </a:lnSpc>
              <a:buFont typeface="Arial" panose="020B0604020202020204" pitchFamily="34" charset="0"/>
              <a:buChar char="‒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машине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спољашњег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транспорта, </a:t>
            </a:r>
          </a:p>
          <a:p>
            <a:pPr marL="800100" lvl="2" indent="-342900">
              <a:lnSpc>
                <a:spcPct val="100000"/>
              </a:lnSpc>
              <a:buFont typeface="Arial" panose="020B0604020202020204" pitchFamily="34" charset="0"/>
              <a:buChar char="‒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машине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унутрашњег транспорта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1" indent="0">
              <a:lnSpc>
                <a:spcPct val="100000"/>
              </a:lnSpc>
              <a:buNone/>
            </a:pPr>
            <a:endParaRPr lang="sr-Cyrl-B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lnSpc>
                <a:spcPct val="100000"/>
              </a:lnSpc>
            </a:pPr>
            <a:r>
              <a:rPr lang="sr-Cyrl-B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Машине унутрашњег транспорта </a:t>
            </a: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се користе за премјештање терета у производним и магацинским халама, предузећима као и другим објектима са мањим растојањима.</a:t>
            </a:r>
          </a:p>
          <a:p>
            <a:pPr marL="342900" lvl="1" indent="-342900">
              <a:lnSpc>
                <a:spcPct val="100000"/>
              </a:lnSpc>
            </a:pP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Дијеле се на: </a:t>
            </a:r>
          </a:p>
          <a:p>
            <a:pPr marL="800100" lvl="2" indent="-342900">
              <a:lnSpc>
                <a:spcPct val="100000"/>
              </a:lnSpc>
              <a:buFontTx/>
              <a:buChar char="‒"/>
            </a:pP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машине непрекидног транспорта (транспортери),</a:t>
            </a:r>
          </a:p>
          <a:p>
            <a:pPr marL="800100" lvl="2" indent="-342900">
              <a:lnSpc>
                <a:spcPct val="100000"/>
              </a:lnSpc>
              <a:buFontTx/>
              <a:buChar char="‒"/>
            </a:pP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машине прекидног транспорта (подизачи и дизалице).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695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Транспортне машине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899" y="1600200"/>
            <a:ext cx="4749991" cy="4572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r-Cyrl-BA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Машинама за спољашњи транспорт </a:t>
            </a:r>
            <a:r>
              <a:rPr lang="sr-Cyrl-BA" dirty="0" smtClean="0">
                <a:latin typeface="Arial" panose="020B0604020202020204" pitchFamily="34" charset="0"/>
                <a:cs typeface="Arial" panose="020B0604020202020204" pitchFamily="34" charset="0"/>
              </a:rPr>
              <a:t>превозе се роба и путници на већим растојањима.</a:t>
            </a:r>
          </a:p>
          <a:p>
            <a:pPr>
              <a:lnSpc>
                <a:spcPct val="100000"/>
              </a:lnSpc>
            </a:pPr>
            <a:r>
              <a:rPr lang="ru-RU" dirty="0"/>
              <a:t>Одлика </a:t>
            </a:r>
            <a:r>
              <a:rPr lang="ru-RU" dirty="0" smtClean="0"/>
              <a:t>машина </a:t>
            </a:r>
            <a:r>
              <a:rPr lang="ru-RU" dirty="0"/>
              <a:t>спољашњег транспорта је покретљивост</a:t>
            </a:r>
            <a:r>
              <a:rPr lang="ru-RU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ru-RU" dirty="0" smtClean="0"/>
              <a:t>Можемо их подијелити на:</a:t>
            </a:r>
          </a:p>
          <a:p>
            <a:pPr lvl="1">
              <a:lnSpc>
                <a:spcPct val="100000"/>
              </a:lnSpc>
              <a:buFontTx/>
              <a:buChar char="‒"/>
            </a:pPr>
            <a:r>
              <a:rPr lang="ru-RU" sz="2000" b="1" dirty="0" smtClean="0"/>
              <a:t>копенени транспорт </a:t>
            </a:r>
            <a:r>
              <a:rPr lang="ru-RU" sz="2000" dirty="0" smtClean="0"/>
              <a:t>(моторна и жељезничка возила),</a:t>
            </a:r>
          </a:p>
          <a:p>
            <a:pPr lvl="1">
              <a:lnSpc>
                <a:spcPct val="100000"/>
              </a:lnSpc>
              <a:buFontTx/>
              <a:buChar char="‒"/>
            </a:pPr>
            <a:r>
              <a:rPr lang="ru-RU" sz="2000" b="1" dirty="0" smtClean="0"/>
              <a:t>водени транспорт</a:t>
            </a:r>
            <a:r>
              <a:rPr lang="ru-RU" sz="2000" dirty="0" smtClean="0"/>
              <a:t>,</a:t>
            </a:r>
          </a:p>
          <a:p>
            <a:pPr lvl="1">
              <a:lnSpc>
                <a:spcPct val="100000"/>
              </a:lnSpc>
              <a:buFontTx/>
              <a:buChar char="‒"/>
            </a:pPr>
            <a:r>
              <a:rPr lang="ru-RU" sz="2000" b="1" dirty="0" smtClean="0"/>
              <a:t>ваздушни транспорт</a:t>
            </a:r>
            <a:r>
              <a:rPr lang="ru-RU" sz="2000" dirty="0" smtClean="0"/>
              <a:t>.</a:t>
            </a:r>
          </a:p>
          <a:p>
            <a:pPr>
              <a:lnSpc>
                <a:spcPct val="100000"/>
              </a:lnSpc>
            </a:pPr>
            <a:endParaRPr lang="ru-RU" dirty="0" smtClean="0"/>
          </a:p>
          <a:p>
            <a:pPr>
              <a:lnSpc>
                <a:spcPct val="100000"/>
              </a:lnSpc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6095241" y="1405718"/>
            <a:ext cx="4820896" cy="52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2552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r-Cyrl-BA" sz="4800" dirty="0" smtClean="0"/>
              <a:t>ЕНЕРГЕТИКА - МОТОРИ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sr-Cyrl-BA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Енергија </a:t>
            </a:r>
            <a:r>
              <a:rPr lang="sr-Cyrl-BA" dirty="0" smtClean="0">
                <a:latin typeface="Arial" panose="020B0604020202020204" pitchFamily="34" charset="0"/>
                <a:cs typeface="Arial" panose="020B0604020202020204" pitchFamily="34" charset="0"/>
              </a:rPr>
              <a:t>је способност неког тијела да врши рад.</a:t>
            </a:r>
          </a:p>
          <a:p>
            <a:pPr>
              <a:lnSpc>
                <a:spcPct val="100000"/>
              </a:lnSpc>
            </a:pPr>
            <a:r>
              <a:rPr lang="sr-Cyrl-BA" dirty="0">
                <a:latin typeface="Arial" panose="020B0604020202020204" pitchFamily="34" charset="0"/>
                <a:cs typeface="Arial" panose="020B0604020202020204" pitchFamily="34" charset="0"/>
              </a:rPr>
              <a:t>Постоје </a:t>
            </a:r>
            <a:r>
              <a:rPr lang="sr-Cyrl-BA" dirty="0" smtClean="0">
                <a:latin typeface="Arial" panose="020B0604020202020204" pitchFamily="34" charset="0"/>
                <a:cs typeface="Arial" panose="020B0604020202020204" pitchFamily="34" charset="0"/>
              </a:rPr>
              <a:t>сљедећи </a:t>
            </a:r>
            <a:r>
              <a:rPr lang="sr-Cyrl-BA" b="1" dirty="0">
                <a:latin typeface="Arial" panose="020B0604020202020204" pitchFamily="34" charset="0"/>
                <a:cs typeface="Arial" panose="020B0604020202020204" pitchFamily="34" charset="0"/>
              </a:rPr>
              <a:t>облици енергије</a:t>
            </a:r>
            <a:r>
              <a:rPr lang="sr-Cyrl-BA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sr-Cyrl-B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Tx/>
              <a:buChar char="‒"/>
            </a:pP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механичка (кинетичка и потенцијална),</a:t>
            </a:r>
          </a:p>
          <a:p>
            <a:pPr lvl="1">
              <a:lnSpc>
                <a:spcPct val="100000"/>
              </a:lnSpc>
              <a:buFontTx/>
              <a:buChar char="‒"/>
            </a:pP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топлотна,</a:t>
            </a:r>
            <a:endParaRPr lang="sr-Cyrl-B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Tx/>
              <a:buChar char="‒"/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вјетлосна,</a:t>
            </a:r>
            <a:endParaRPr lang="sr-Cyrl-B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Tx/>
              <a:buChar char="‒"/>
            </a:pP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хемијска,</a:t>
            </a:r>
            <a:endParaRPr lang="sr-Cyrl-B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Tx/>
              <a:buChar char="‒"/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лектрична,</a:t>
            </a:r>
            <a:endParaRPr lang="sr-Cyrl-B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Tx/>
              <a:buChar char="‒"/>
            </a:pPr>
            <a:r>
              <a:rPr lang="sr-Cyrl-BA" sz="2000" dirty="0">
                <a:latin typeface="Arial" panose="020B0604020202020204" pitchFamily="34" charset="0"/>
                <a:cs typeface="Arial" panose="020B0604020202020204" pitchFamily="34" charset="0"/>
              </a:rPr>
              <a:t>нуклеарна</a:t>
            </a:r>
            <a:r>
              <a:rPr lang="sr-Cyrl-B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1" indent="0">
              <a:lnSpc>
                <a:spcPct val="100000"/>
              </a:lnSpc>
              <a:buNone/>
            </a:pPr>
            <a:endParaRPr lang="sr-Cyrl-B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Извори енергије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могу бити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Tx/>
              <a:buChar char="‒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необновљиви (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фосилна и нуклеарна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горива): угаљ, нафта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земни гас,</a:t>
            </a:r>
          </a:p>
          <a:p>
            <a:pPr lvl="1">
              <a:lnSpc>
                <a:spcPct val="100000"/>
              </a:lnSpc>
              <a:buFontTx/>
              <a:buChar char="‒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обновљиви: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вода, вјетар, сунце,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биомаса, геотермална.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sr-Cyrl-B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7113" y="1792907"/>
            <a:ext cx="3368469" cy="317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0925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4000" dirty="0" smtClean="0"/>
              <a:t>Погонске машине - мотори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1" y="1600200"/>
            <a:ext cx="3521690" cy="4572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r-Cyrl-BA" dirty="0" smtClean="0">
                <a:latin typeface="Arial" panose="020B0604020202020204" pitchFamily="34" charset="0"/>
                <a:cs typeface="Arial" panose="020B0604020202020204" pitchFamily="34" charset="0"/>
              </a:rPr>
              <a:t>За покретање радних машина и механизама користе се </a:t>
            </a:r>
            <a:r>
              <a:rPr lang="sr-Cyrl-BA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погонске машине или мотори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Мотори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користе различите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врсте енергије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коју претварају у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механички рад.</a:t>
            </a:r>
          </a:p>
          <a:p>
            <a:pPr>
              <a:lnSpc>
                <a:spcPct val="10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Подјела погонских машина – мотора је извршена у зависности од извора енергија коју користе.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lum bright="-20000" contrast="50000"/>
          </a:blip>
          <a:stretch>
            <a:fillRect/>
          </a:stretch>
        </p:blipFill>
        <p:spPr>
          <a:xfrm>
            <a:off x="4626591" y="1653342"/>
            <a:ext cx="6794368" cy="446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806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Хидраулични мотори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1600199"/>
            <a:ext cx="9982200" cy="48688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dirty="0"/>
              <a:t>Мотори који користе енергију воде или неке друге течности за претварање у механичку енергију или механички рад називају се </a:t>
            </a:r>
            <a:r>
              <a:rPr lang="ru-RU" b="1" dirty="0"/>
              <a:t>хидраулични </a:t>
            </a:r>
            <a:r>
              <a:rPr lang="ru-RU" b="1" dirty="0" smtClean="0"/>
              <a:t>мотори. </a:t>
            </a:r>
            <a:endParaRPr lang="ru-RU" dirty="0"/>
          </a:p>
          <a:p>
            <a:pPr>
              <a:lnSpc>
                <a:spcPct val="100000"/>
              </a:lnSpc>
            </a:pPr>
            <a:r>
              <a:rPr lang="ru-RU" dirty="0" smtClean="0"/>
              <a:t>Дијелимо их на:</a:t>
            </a:r>
          </a:p>
          <a:p>
            <a:pPr lvl="1">
              <a:lnSpc>
                <a:spcPct val="100000"/>
              </a:lnSpc>
              <a:buFontTx/>
              <a:buChar char="‒"/>
            </a:pPr>
            <a:r>
              <a:rPr lang="ru-RU" sz="2000" dirty="0" smtClean="0"/>
              <a:t>хидрауличне цилиндре,</a:t>
            </a:r>
            <a:endParaRPr lang="ru-RU" sz="2000" dirty="0"/>
          </a:p>
          <a:p>
            <a:pPr lvl="1">
              <a:lnSpc>
                <a:spcPct val="100000"/>
              </a:lnSpc>
              <a:buFontTx/>
              <a:buChar char="‒"/>
            </a:pPr>
            <a:r>
              <a:rPr lang="ru-RU" sz="2000" dirty="0"/>
              <a:t>в</a:t>
            </a:r>
            <a:r>
              <a:rPr lang="ru-RU" sz="2000" dirty="0" smtClean="0"/>
              <a:t>одене турбине.</a:t>
            </a:r>
          </a:p>
          <a:p>
            <a:pPr marL="231775" lvl="1" indent="-231775">
              <a:lnSpc>
                <a:spcPct val="100000"/>
              </a:lnSpc>
            </a:pPr>
            <a:r>
              <a:rPr lang="ru-RU" sz="2000" b="1" dirty="0" smtClean="0"/>
              <a:t>Хидраулични цилиндри </a:t>
            </a:r>
            <a:r>
              <a:rPr lang="ru-RU" sz="2000" dirty="0" smtClean="0"/>
              <a:t>(линеарни мотор) преноси притисак кроз течност и на тај начин савладавају већу силу.</a:t>
            </a:r>
          </a:p>
          <a:p>
            <a:pPr>
              <a:lnSpc>
                <a:spcPct val="100000"/>
              </a:lnSpc>
            </a:pPr>
            <a:r>
              <a:rPr lang="ru-RU" b="1" dirty="0"/>
              <a:t>Хидрауличне турбине </a:t>
            </a:r>
            <a:r>
              <a:rPr lang="ru-RU" dirty="0"/>
              <a:t>се обично користе за покретање генератора за производњу електричне струје.</a:t>
            </a:r>
          </a:p>
          <a:p>
            <a:pPr>
              <a:lnSpc>
                <a:spcPct val="100000"/>
              </a:lnSpc>
            </a:pPr>
            <a:r>
              <a:rPr lang="ru-RU" dirty="0"/>
              <a:t>У зависности од  количине и висине воде </a:t>
            </a:r>
            <a:r>
              <a:rPr lang="ru-RU" dirty="0" smtClean="0"/>
              <a:t>користе се: </a:t>
            </a:r>
            <a:r>
              <a:rPr lang="ru-RU" sz="2000" dirty="0" smtClean="0"/>
              <a:t>Пелтонова  </a:t>
            </a:r>
            <a:r>
              <a:rPr lang="ru-RU" sz="2000" dirty="0"/>
              <a:t>(за веће падове </a:t>
            </a:r>
            <a:r>
              <a:rPr lang="ru-RU" sz="2000" dirty="0" smtClean="0"/>
              <a:t>воде), Франсисова </a:t>
            </a:r>
            <a:r>
              <a:rPr lang="ru-RU" sz="2000" dirty="0"/>
              <a:t>(за средње падове </a:t>
            </a:r>
            <a:r>
              <a:rPr lang="ru-RU" sz="2000" dirty="0" smtClean="0"/>
              <a:t>воде) и Капланова </a:t>
            </a:r>
            <a:r>
              <a:rPr lang="ru-RU" sz="2000" dirty="0"/>
              <a:t>(за мале падове и велике протоке воде</a:t>
            </a:r>
            <a:r>
              <a:rPr lang="ru-RU" sz="2000" dirty="0" smtClean="0"/>
              <a:t>)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79288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F03431380.potx" id="{B573BD99-E105-4D2A-964B-B901A176567A}" vid="{B1D363B9-18DE-4874-9E2B-FD69B5C6548D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DDBB83-77C1-4099-A0AA-289882E745E2}">
  <ds:schemaRefs>
    <ds:schemaRef ds:uri="4873beb7-5857-4685-be1f-d57550cc96cc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tf03431380</Template>
  <TotalTime>1571</TotalTime>
  <Words>785</Words>
  <Application>Microsoft Office PowerPoint</Application>
  <PresentationFormat>Custom</PresentationFormat>
  <Paragraphs>84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Academic Literature 16x9</vt:lpstr>
      <vt:lpstr>ШТА СМО ТО НАУЧИЛИ?</vt:lpstr>
      <vt:lpstr>МАШИНЕ И МЕХАНИЗМИ</vt:lpstr>
      <vt:lpstr>Принципи рада машина и механизама</vt:lpstr>
      <vt:lpstr>Елементи машина и механизама</vt:lpstr>
      <vt:lpstr>Транспортне машине </vt:lpstr>
      <vt:lpstr>Транспортне машине </vt:lpstr>
      <vt:lpstr>ЕНЕРГЕТИКА - МОТОРИ</vt:lpstr>
      <vt:lpstr>Погонске машине - мотори</vt:lpstr>
      <vt:lpstr>Хидраулични мотори</vt:lpstr>
      <vt:lpstr>Топлотни мотори</vt:lpstr>
      <vt:lpstr>РОБОТИКА</vt:lpstr>
      <vt:lpstr>Што љепше провести  љетњи распуст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ШТА СМО ТО НАУЧИЛИ?</dc:title>
  <dc:creator>Tatjana Kitić</dc:creator>
  <cp:lastModifiedBy>Aleksandra Stankovic</cp:lastModifiedBy>
  <cp:revision>34</cp:revision>
  <dcterms:created xsi:type="dcterms:W3CDTF">2020-05-31T16:44:00Z</dcterms:created>
  <dcterms:modified xsi:type="dcterms:W3CDTF">2020-06-02T06:08:21Z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