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8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initials="J" lastIdx="1" clrIdx="0">
    <p:extLst>
      <p:ext uri="{19B8F6BF-5375-455C-9EA6-DF929625EA0E}">
        <p15:presenceInfo xmlns="" xmlns:p15="http://schemas.microsoft.com/office/powerpoint/2012/main" userId="J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80" autoAdjust="0"/>
    <p:restoredTop sz="86458" autoAdjust="0"/>
  </p:normalViewPr>
  <p:slideViewPr>
    <p:cSldViewPr snapToGrid="0">
      <p:cViewPr>
        <p:scale>
          <a:sx n="68" d="100"/>
          <a:sy n="68" d="100"/>
        </p:scale>
        <p:origin x="-564"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6/1/2020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randomBar dir="vert"/>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444F68-3700-439B-B142-24A710CF44CD}"/>
              </a:ext>
            </a:extLst>
          </p:cNvPr>
          <p:cNvSpPr>
            <a:spLocks noGrp="1"/>
          </p:cNvSpPr>
          <p:nvPr>
            <p:ph type="ctrTitle"/>
          </p:nvPr>
        </p:nvSpPr>
        <p:spPr>
          <a:xfrm>
            <a:off x="718856" y="1505244"/>
            <a:ext cx="10619704" cy="4270944"/>
          </a:xfrm>
        </p:spPr>
        <p:txBody>
          <a:bodyPr/>
          <a:lstStyle/>
          <a:p>
            <a:pPr algn="ctr"/>
            <a:r>
              <a:rPr lang="sr-Cyrl-BA" sz="4400" dirty="0">
                <a:latin typeface="Arial" panose="020B0604020202020204" pitchFamily="34" charset="0"/>
                <a:cs typeface="Arial" panose="020B0604020202020204" pitchFamily="34" charset="0"/>
              </a:rPr>
              <a:t>ВЈЕЖБА УСМЕНОГ ИЗРАЖАВАЊА</a:t>
            </a:r>
            <a:br>
              <a:rPr lang="sr-Cyrl-BA" sz="4400" dirty="0">
                <a:latin typeface="Arial" panose="020B0604020202020204" pitchFamily="34" charset="0"/>
                <a:cs typeface="Arial" panose="020B0604020202020204" pitchFamily="34" charset="0"/>
              </a:rPr>
            </a:br>
            <a:r>
              <a:rPr lang="sr-Cyrl-BA" sz="4800" dirty="0">
                <a:latin typeface="Arial" panose="020B0604020202020204" pitchFamily="34" charset="0"/>
                <a:cs typeface="Arial" panose="020B0604020202020204" pitchFamily="34" charset="0"/>
              </a:rPr>
              <a:t/>
            </a:r>
            <a:br>
              <a:rPr lang="sr-Cyrl-BA" sz="4800" dirty="0">
                <a:latin typeface="Arial" panose="020B0604020202020204" pitchFamily="34" charset="0"/>
                <a:cs typeface="Arial" panose="020B0604020202020204" pitchFamily="34" charset="0"/>
              </a:rPr>
            </a:br>
            <a:r>
              <a:rPr lang="sr-Cyrl-BA" sz="4400" dirty="0">
                <a:latin typeface="Arial" panose="020B0604020202020204" pitchFamily="34" charset="0"/>
                <a:cs typeface="Arial" panose="020B0604020202020204" pitchFamily="34" charset="0"/>
              </a:rPr>
              <a:t>Описивање личности</a:t>
            </a:r>
            <a:br>
              <a:rPr lang="sr-Cyrl-BA" sz="4400" dirty="0">
                <a:latin typeface="Arial" panose="020B0604020202020204" pitchFamily="34" charset="0"/>
                <a:cs typeface="Arial" panose="020B0604020202020204" pitchFamily="34" charset="0"/>
              </a:rPr>
            </a:br>
            <a:r>
              <a:rPr lang="sr-Cyrl-BA" sz="4800" dirty="0">
                <a:latin typeface="Arial" panose="020B0604020202020204" pitchFamily="34" charset="0"/>
                <a:cs typeface="Arial" panose="020B0604020202020204" pitchFamily="34" charset="0"/>
              </a:rPr>
              <a:t/>
            </a:r>
            <a:br>
              <a:rPr lang="sr-Cyrl-BA" sz="4800" dirty="0">
                <a:latin typeface="Arial" panose="020B0604020202020204" pitchFamily="34" charset="0"/>
                <a:cs typeface="Arial" panose="020B0604020202020204" pitchFamily="34" charset="0"/>
              </a:rPr>
            </a:br>
            <a:endParaRPr lang="sr-Cyrl-BA" sz="4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9875861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3292E79-05C9-4F6B-B62A-739BB840F1F0}"/>
              </a:ext>
            </a:extLst>
          </p:cNvPr>
          <p:cNvPicPr>
            <a:picLocks noChangeAspect="1"/>
          </p:cNvPicPr>
          <p:nvPr/>
        </p:nvPicPr>
        <p:blipFill>
          <a:blip r:embed="rId2"/>
          <a:stretch>
            <a:fillRect/>
          </a:stretch>
        </p:blipFill>
        <p:spPr>
          <a:xfrm>
            <a:off x="4314092" y="2317127"/>
            <a:ext cx="2968369" cy="4540873"/>
          </a:xfrm>
          <a:prstGeom prst="rect">
            <a:avLst/>
          </a:prstGeom>
        </p:spPr>
      </p:pic>
      <p:sp>
        <p:nvSpPr>
          <p:cNvPr id="5" name="Speech Bubble: Rectangle 4">
            <a:extLst>
              <a:ext uri="{FF2B5EF4-FFF2-40B4-BE49-F238E27FC236}">
                <a16:creationId xmlns="" xmlns:a16="http://schemas.microsoft.com/office/drawing/2014/main" id="{0C37D736-B48F-4F33-9DFA-4540FFF8BCAB}"/>
              </a:ext>
            </a:extLst>
          </p:cNvPr>
          <p:cNvSpPr/>
          <p:nvPr/>
        </p:nvSpPr>
        <p:spPr>
          <a:xfrm>
            <a:off x="6715063" y="1252796"/>
            <a:ext cx="2433711" cy="998806"/>
          </a:xfrm>
          <a:prstGeom prst="wedgeRectCallout">
            <a:avLst>
              <a:gd name="adj1" fmla="val -38174"/>
              <a:gd name="adj2" fmla="val 723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Често носи хаљине...</a:t>
            </a:r>
          </a:p>
        </p:txBody>
      </p:sp>
      <p:sp>
        <p:nvSpPr>
          <p:cNvPr id="6" name="Speech Bubble: Rectangle 5">
            <a:extLst>
              <a:ext uri="{FF2B5EF4-FFF2-40B4-BE49-F238E27FC236}">
                <a16:creationId xmlns="" xmlns:a16="http://schemas.microsoft.com/office/drawing/2014/main" id="{13D42590-D6F5-4E46-A4B3-08A9FC1F151F}"/>
              </a:ext>
            </a:extLst>
          </p:cNvPr>
          <p:cNvSpPr/>
          <p:nvPr/>
        </p:nvSpPr>
        <p:spPr>
          <a:xfrm>
            <a:off x="7981157" y="2862303"/>
            <a:ext cx="2433711" cy="1104785"/>
          </a:xfrm>
          <a:prstGeom prst="wedgeRectCallout">
            <a:avLst>
              <a:gd name="adj1" fmla="val -67654"/>
              <a:gd name="adj2" fmla="val -13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Паметна је, вриједна и весела.</a:t>
            </a:r>
          </a:p>
        </p:txBody>
      </p:sp>
      <p:sp>
        <p:nvSpPr>
          <p:cNvPr id="7" name="Speech Bubble: Rectangle 6">
            <a:extLst>
              <a:ext uri="{FF2B5EF4-FFF2-40B4-BE49-F238E27FC236}">
                <a16:creationId xmlns="" xmlns:a16="http://schemas.microsoft.com/office/drawing/2014/main" id="{CAC86D4A-4982-490F-BBAB-C0F22AC80F18}"/>
              </a:ext>
            </a:extLst>
          </p:cNvPr>
          <p:cNvSpPr/>
          <p:nvPr/>
        </p:nvSpPr>
        <p:spPr>
          <a:xfrm>
            <a:off x="2330629" y="1252796"/>
            <a:ext cx="2433711" cy="998806"/>
          </a:xfrm>
          <a:prstGeom prst="wedgeRectCallout">
            <a:avLst>
              <a:gd name="adj1" fmla="val 38127"/>
              <a:gd name="adj2" fmla="val 70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Коса јој је </a:t>
            </a:r>
            <a:r>
              <a:rPr lang="sr-Cyrl-BA" sz="2400" dirty="0" smtClean="0">
                <a:latin typeface="Arial" panose="020B0604020202020204" pitchFamily="34" charset="0"/>
                <a:cs typeface="Arial" panose="020B0604020202020204" pitchFamily="34" charset="0"/>
              </a:rPr>
              <a:t>смеђа </a:t>
            </a:r>
            <a:r>
              <a:rPr lang="sr-Cyrl-BA" sz="2400" dirty="0">
                <a:latin typeface="Arial" panose="020B0604020202020204" pitchFamily="34" charset="0"/>
                <a:cs typeface="Arial" panose="020B0604020202020204" pitchFamily="34" charset="0"/>
              </a:rPr>
              <a:t>и </a:t>
            </a:r>
            <a:r>
              <a:rPr lang="sr-Cyrl-BA" sz="2400" dirty="0" smtClean="0">
                <a:latin typeface="Arial" panose="020B0604020202020204" pitchFamily="34" charset="0"/>
                <a:cs typeface="Arial" panose="020B0604020202020204" pitchFamily="34" charset="0"/>
              </a:rPr>
              <a:t>права.</a:t>
            </a:r>
            <a:endParaRPr lang="sr-Cyrl-BA" sz="2400" dirty="0">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 xmlns:a16="http://schemas.microsoft.com/office/drawing/2014/main" id="{9371C27B-49F4-49D9-BFDE-AAF59A77CC07}"/>
              </a:ext>
            </a:extLst>
          </p:cNvPr>
          <p:cNvSpPr/>
          <p:nvPr/>
        </p:nvSpPr>
        <p:spPr>
          <a:xfrm>
            <a:off x="947223" y="2862304"/>
            <a:ext cx="2433711" cy="998806"/>
          </a:xfrm>
          <a:prstGeom prst="wedgeRectCallout">
            <a:avLst>
              <a:gd name="adj1" fmla="val 68762"/>
              <a:gd name="adj2" fmla="val -121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...има </a:t>
            </a:r>
            <a:r>
              <a:rPr lang="sr-Cyrl-BA" sz="2400" dirty="0" smtClean="0">
                <a:latin typeface="Arial" panose="020B0604020202020204" pitchFamily="34" charset="0"/>
                <a:cs typeface="Arial" panose="020B0604020202020204" pitchFamily="34" charset="0"/>
              </a:rPr>
              <a:t>крупне плаве </a:t>
            </a:r>
            <a:r>
              <a:rPr lang="sr-Cyrl-BA" sz="2400" dirty="0">
                <a:latin typeface="Arial" panose="020B0604020202020204" pitchFamily="34" charset="0"/>
                <a:cs typeface="Arial" panose="020B0604020202020204" pitchFamily="34" charset="0"/>
              </a:rPr>
              <a:t>очи.</a:t>
            </a:r>
          </a:p>
        </p:txBody>
      </p:sp>
      <p:sp>
        <p:nvSpPr>
          <p:cNvPr id="9" name="Speech Bubble: Rectangle 8">
            <a:extLst>
              <a:ext uri="{FF2B5EF4-FFF2-40B4-BE49-F238E27FC236}">
                <a16:creationId xmlns="" xmlns:a16="http://schemas.microsoft.com/office/drawing/2014/main" id="{018990A9-B663-4B9E-935B-F23CAB2E2512}"/>
              </a:ext>
            </a:extLst>
          </p:cNvPr>
          <p:cNvSpPr/>
          <p:nvPr/>
        </p:nvSpPr>
        <p:spPr>
          <a:xfrm>
            <a:off x="1303688" y="4880317"/>
            <a:ext cx="2433711" cy="998806"/>
          </a:xfrm>
          <a:prstGeom prst="wedgeRectCallout">
            <a:avLst>
              <a:gd name="adj1" fmla="val 53733"/>
              <a:gd name="adj2" fmla="val -811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Зове се Лана.</a:t>
            </a:r>
          </a:p>
        </p:txBody>
      </p:sp>
      <p:sp>
        <p:nvSpPr>
          <p:cNvPr id="10" name="Speech Bubble: Rectangle 9">
            <a:extLst>
              <a:ext uri="{FF2B5EF4-FFF2-40B4-BE49-F238E27FC236}">
                <a16:creationId xmlns="" xmlns:a16="http://schemas.microsoft.com/office/drawing/2014/main" id="{2B6B36FF-E9F7-41D5-8728-4F5FBED8CAD1}"/>
              </a:ext>
            </a:extLst>
          </p:cNvPr>
          <p:cNvSpPr/>
          <p:nvPr/>
        </p:nvSpPr>
        <p:spPr>
          <a:xfrm>
            <a:off x="7533249" y="4880317"/>
            <a:ext cx="2433711" cy="998806"/>
          </a:xfrm>
          <a:prstGeom prst="wedgeRectCallout">
            <a:avLst>
              <a:gd name="adj1" fmla="val -54360"/>
              <a:gd name="adj2" fmla="val -825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...одличан је ученик.</a:t>
            </a:r>
          </a:p>
        </p:txBody>
      </p:sp>
      <p:sp>
        <p:nvSpPr>
          <p:cNvPr id="11" name="TextBox 10">
            <a:extLst>
              <a:ext uri="{FF2B5EF4-FFF2-40B4-BE49-F238E27FC236}">
                <a16:creationId xmlns="" xmlns:a16="http://schemas.microsoft.com/office/drawing/2014/main" id="{3B5D35F6-315C-41F2-810B-41937D667602}"/>
              </a:ext>
            </a:extLst>
          </p:cNvPr>
          <p:cNvSpPr txBox="1"/>
          <p:nvPr/>
        </p:nvSpPr>
        <p:spPr>
          <a:xfrm>
            <a:off x="2377439" y="98474"/>
            <a:ext cx="6625883"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sr-Cyrl-BA" sz="28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МАШИНА НАЈБОЉА </a:t>
            </a:r>
            <a:r>
              <a:rPr lang="sr-Cyrl-BA"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ПРИЈАТЕЉИЦА</a:t>
            </a:r>
          </a:p>
        </p:txBody>
      </p:sp>
    </p:spTree>
    <p:extLst>
      <p:ext uri="{BB962C8B-B14F-4D97-AF65-F5344CB8AC3E}">
        <p14:creationId xmlns="" xmlns:p14="http://schemas.microsoft.com/office/powerpoint/2010/main" val="59545032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7D57B-1620-4AAA-87AA-21045B08603E}"/>
              </a:ext>
            </a:extLst>
          </p:cNvPr>
          <p:cNvSpPr>
            <a:spLocks noGrp="1"/>
          </p:cNvSpPr>
          <p:nvPr>
            <p:ph type="title"/>
          </p:nvPr>
        </p:nvSpPr>
        <p:spPr>
          <a:xfrm>
            <a:off x="1393638" y="211015"/>
            <a:ext cx="9404723" cy="1051390"/>
          </a:xfrm>
        </p:spPr>
        <p:txBody>
          <a:bodyPr/>
          <a:lstStyle/>
          <a:p>
            <a:pPr algn="ctr"/>
            <a:r>
              <a:rPr lang="sr-Cyrl-BA" sz="3600" dirty="0">
                <a:latin typeface="Arial" panose="020B0604020202020204" pitchFamily="34" charset="0"/>
                <a:cs typeface="Arial" panose="020B0604020202020204" pitchFamily="34" charset="0"/>
              </a:rPr>
              <a:t>Описивање бића – Моја мама</a:t>
            </a:r>
          </a:p>
        </p:txBody>
      </p:sp>
      <p:sp>
        <p:nvSpPr>
          <p:cNvPr id="3" name="Content Placeholder 2">
            <a:extLst>
              <a:ext uri="{FF2B5EF4-FFF2-40B4-BE49-F238E27FC236}">
                <a16:creationId xmlns="" xmlns:a16="http://schemas.microsoft.com/office/drawing/2014/main" id="{9B5A9BF7-BD7F-4C63-8ED2-6ACC5FA6A7AA}"/>
              </a:ext>
            </a:extLst>
          </p:cNvPr>
          <p:cNvSpPr>
            <a:spLocks noGrp="1"/>
          </p:cNvSpPr>
          <p:nvPr>
            <p:ph idx="1"/>
          </p:nvPr>
        </p:nvSpPr>
        <p:spPr>
          <a:xfrm>
            <a:off x="633046" y="1262405"/>
            <a:ext cx="10283483" cy="4985994"/>
          </a:xfrm>
        </p:spPr>
        <p:txBody>
          <a:bodyPr>
            <a:normAutofit/>
          </a:bodyPr>
          <a:lstStyle/>
          <a:p>
            <a:pPr marL="0" indent="457200">
              <a:buNone/>
            </a:pPr>
            <a:r>
              <a:rPr lang="sr-Cyrl-BA" sz="2800" dirty="0">
                <a:latin typeface="Arial" panose="020B0604020202020204" pitchFamily="34" charset="0"/>
                <a:cs typeface="Arial" panose="020B0604020202020204" pitchFamily="34" charset="0"/>
              </a:rPr>
              <a:t>Моја мама се зове Оља. Волим је највише на свијету.</a:t>
            </a:r>
          </a:p>
          <a:p>
            <a:pPr marL="0" indent="457200" algn="just">
              <a:buNone/>
            </a:pPr>
            <a:r>
              <a:rPr lang="sr-Cyrl-BA" sz="2800" dirty="0">
                <a:latin typeface="Arial" panose="020B0604020202020204" pitchFamily="34" charset="0"/>
                <a:cs typeface="Arial" panose="020B0604020202020204" pitchFamily="34" charset="0"/>
              </a:rPr>
              <a:t>Она има тридесет година. Има плаве очи. Њено лице краси дуга црна коса. Средње је висине. Воли да се шали. Када је ја не слушам љути се на мене. Али љутња кратко траје. Заједно гледамо филмове, идемо на кошарку и тенис. Сваку моју бригу </a:t>
            </a:r>
            <a:r>
              <a:rPr lang="sr-Cyrl-BA" sz="2800" dirty="0" smtClean="0">
                <a:latin typeface="Arial" panose="020B0604020202020204" pitchFamily="34" charset="0"/>
                <a:cs typeface="Arial" panose="020B0604020202020204" pitchFamily="34" charset="0"/>
              </a:rPr>
              <a:t>претвори </a:t>
            </a:r>
            <a:r>
              <a:rPr lang="sr-Cyrl-BA" sz="2800" dirty="0">
                <a:latin typeface="Arial" panose="020B0604020202020204" pitchFamily="34" charset="0"/>
                <a:cs typeface="Arial" panose="020B0604020202020204" pitchFamily="34" charset="0"/>
              </a:rPr>
              <a:t>у игру. Праведна је и врло карактерна особа. Она ради у болници као медицинска сестра. </a:t>
            </a:r>
          </a:p>
          <a:p>
            <a:pPr marL="0" indent="457200" algn="just">
              <a:buNone/>
            </a:pPr>
            <a:r>
              <a:rPr lang="sr-Cyrl-BA" sz="2800" dirty="0">
                <a:latin typeface="Arial" panose="020B0604020202020204" pitchFamily="34" charset="0"/>
                <a:cs typeface="Arial" panose="020B0604020202020204" pitchFamily="34" charset="0"/>
              </a:rPr>
              <a:t>Ето </a:t>
            </a:r>
            <a:r>
              <a:rPr lang="sr-Cyrl-BA" sz="2800" dirty="0" smtClean="0">
                <a:latin typeface="Arial" panose="020B0604020202020204" pitchFamily="34" charset="0"/>
                <a:cs typeface="Arial" panose="020B0604020202020204" pitchFamily="34" charset="0"/>
              </a:rPr>
              <a:t>зато </a:t>
            </a:r>
            <a:r>
              <a:rPr lang="sr-Cyrl-BA" sz="2800" dirty="0">
                <a:latin typeface="Arial" panose="020B0604020202020204" pitchFamily="34" charset="0"/>
                <a:cs typeface="Arial" panose="020B0604020202020204" pitchFamily="34" charset="0"/>
              </a:rPr>
              <a:t>је моја мама најбоља мама на свијету! </a:t>
            </a:r>
          </a:p>
          <a:p>
            <a:pPr marL="0" indent="0" algn="r">
              <a:buNone/>
            </a:pPr>
            <a:r>
              <a:rPr lang="sr-Cyrl-BA" sz="2800" dirty="0">
                <a:latin typeface="Arial" panose="020B0604020202020204" pitchFamily="34" charset="0"/>
                <a:cs typeface="Arial" panose="020B0604020202020204" pitchFamily="34" charset="0"/>
              </a:rPr>
              <a:t>(Из ученичког састава)</a:t>
            </a:r>
          </a:p>
        </p:txBody>
      </p:sp>
    </p:spTree>
    <p:extLst>
      <p:ext uri="{BB962C8B-B14F-4D97-AF65-F5344CB8AC3E}">
        <p14:creationId xmlns="" xmlns:p14="http://schemas.microsoft.com/office/powerpoint/2010/main" val="115512426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 xmlns:a16="http://schemas.microsoft.com/office/drawing/2014/main" id="{A6EE7E0E-0EA7-4CB7-B046-F96162D22E4E}"/>
              </a:ext>
            </a:extLst>
          </p:cNvPr>
          <p:cNvSpPr/>
          <p:nvPr/>
        </p:nvSpPr>
        <p:spPr>
          <a:xfrm>
            <a:off x="822347" y="557161"/>
            <a:ext cx="2757268" cy="1083212"/>
          </a:xfrm>
          <a:prstGeom prst="wedgeRectCallout">
            <a:avLst>
              <a:gd name="adj1" fmla="val 43321"/>
              <a:gd name="adj2" fmla="val 8777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BA" sz="2000" dirty="0" smtClean="0">
                <a:latin typeface="Arial" panose="020B0604020202020204" pitchFamily="34" charset="0"/>
                <a:cs typeface="Arial" panose="020B0604020202020204" pitchFamily="34" charset="0"/>
              </a:rPr>
              <a:t>Ирена, </a:t>
            </a:r>
            <a:r>
              <a:rPr lang="sr-Cyrl-BA" sz="2000" dirty="0">
                <a:latin typeface="Arial" panose="020B0604020202020204" pitchFamily="34" charset="0"/>
                <a:cs typeface="Arial" panose="020B0604020202020204" pitchFamily="34" charset="0"/>
              </a:rPr>
              <a:t>шта је то описивање бића?</a:t>
            </a:r>
          </a:p>
        </p:txBody>
      </p:sp>
      <p:sp>
        <p:nvSpPr>
          <p:cNvPr id="6" name="Speech Bubble: Rectangle 5">
            <a:extLst>
              <a:ext uri="{FF2B5EF4-FFF2-40B4-BE49-F238E27FC236}">
                <a16:creationId xmlns="" xmlns:a16="http://schemas.microsoft.com/office/drawing/2014/main" id="{357ED465-C765-465F-B355-C4411B0D3B60}"/>
              </a:ext>
            </a:extLst>
          </p:cNvPr>
          <p:cNvSpPr/>
          <p:nvPr/>
        </p:nvSpPr>
        <p:spPr>
          <a:xfrm>
            <a:off x="7478103" y="3052689"/>
            <a:ext cx="4063318" cy="2451296"/>
          </a:xfrm>
          <a:prstGeom prst="wedgeRectCallout">
            <a:avLst>
              <a:gd name="adj1" fmla="val -62965"/>
              <a:gd name="adj2" fmla="val -39188"/>
            </a:avLst>
          </a:prstGeom>
        </p:spPr>
        <p:style>
          <a:lnRef idx="0">
            <a:schemeClr val="accent6"/>
          </a:lnRef>
          <a:fillRef idx="3">
            <a:schemeClr val="accent6"/>
          </a:fillRef>
          <a:effectRef idx="3">
            <a:schemeClr val="accent6"/>
          </a:effectRef>
          <a:fontRef idx="minor">
            <a:schemeClr val="lt1"/>
          </a:fontRef>
        </p:style>
        <p:txBody>
          <a:bodyPr rtlCol="0" anchor="ctr"/>
          <a:lstStyle/>
          <a:p>
            <a:r>
              <a:rPr lang="sr-Cyrl-BA" sz="2000" dirty="0">
                <a:latin typeface="Arial" panose="020B0604020202020204" pitchFamily="34" charset="0"/>
                <a:cs typeface="Arial" panose="020B0604020202020204" pitchFamily="34" charset="0"/>
              </a:rPr>
              <a:t>Описивање бића је врста усменог или писменог изражавања којим се приказују особине бића. Да би се биће могло описати потребно је уочити његове унутрашње особине и спољашњи изглед. </a:t>
            </a:r>
          </a:p>
        </p:txBody>
      </p:sp>
      <p:pic>
        <p:nvPicPr>
          <p:cNvPr id="9" name="Picture 8">
            <a:extLst>
              <a:ext uri="{FF2B5EF4-FFF2-40B4-BE49-F238E27FC236}">
                <a16:creationId xmlns="" xmlns:a16="http://schemas.microsoft.com/office/drawing/2014/main" id="{322F3893-AA32-45DC-9FAB-4DD55F437377}"/>
              </a:ext>
            </a:extLst>
          </p:cNvPr>
          <p:cNvPicPr>
            <a:picLocks noChangeAspect="1"/>
          </p:cNvPicPr>
          <p:nvPr/>
        </p:nvPicPr>
        <p:blipFill>
          <a:blip r:embed="rId2"/>
          <a:stretch>
            <a:fillRect/>
          </a:stretch>
        </p:blipFill>
        <p:spPr>
          <a:xfrm>
            <a:off x="3502856" y="1981516"/>
            <a:ext cx="3319976" cy="4319323"/>
          </a:xfrm>
          <a:prstGeom prst="rect">
            <a:avLst/>
          </a:prstGeom>
        </p:spPr>
      </p:pic>
    </p:spTree>
    <p:extLst>
      <p:ext uri="{BB962C8B-B14F-4D97-AF65-F5344CB8AC3E}">
        <p14:creationId xmlns="" xmlns:p14="http://schemas.microsoft.com/office/powerpoint/2010/main" val="152294960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F1913C-A70D-4B8A-8C82-A4C6C2863FAC}"/>
              </a:ext>
            </a:extLst>
          </p:cNvPr>
          <p:cNvSpPr>
            <a:spLocks noGrp="1"/>
          </p:cNvSpPr>
          <p:nvPr>
            <p:ph type="title"/>
          </p:nvPr>
        </p:nvSpPr>
        <p:spPr>
          <a:xfrm>
            <a:off x="744584" y="188846"/>
            <a:ext cx="9404723" cy="841510"/>
          </a:xfrm>
        </p:spPr>
        <p:txBody>
          <a:bodyPr/>
          <a:lstStyle/>
          <a:p>
            <a:pPr algn="ctr"/>
            <a:r>
              <a:rPr lang="sr-Cyrl-BA" sz="4000" dirty="0">
                <a:latin typeface="Arial" panose="020B0604020202020204" pitchFamily="34" charset="0"/>
                <a:cs typeface="Arial" panose="020B0604020202020204" pitchFamily="34" charset="0"/>
              </a:rPr>
              <a:t>Описивање најбољег друга</a:t>
            </a:r>
          </a:p>
        </p:txBody>
      </p:sp>
      <p:sp>
        <p:nvSpPr>
          <p:cNvPr id="3" name="Content Placeholder 2">
            <a:extLst>
              <a:ext uri="{FF2B5EF4-FFF2-40B4-BE49-F238E27FC236}">
                <a16:creationId xmlns="" xmlns:a16="http://schemas.microsoft.com/office/drawing/2014/main" id="{A74A696F-D2C7-4E26-B150-83A4624BBFFC}"/>
              </a:ext>
            </a:extLst>
          </p:cNvPr>
          <p:cNvSpPr>
            <a:spLocks noGrp="1"/>
          </p:cNvSpPr>
          <p:nvPr>
            <p:ph idx="1"/>
          </p:nvPr>
        </p:nvSpPr>
        <p:spPr>
          <a:xfrm>
            <a:off x="645130" y="1322364"/>
            <a:ext cx="10060384" cy="4926036"/>
          </a:xfrm>
        </p:spPr>
        <p:txBody>
          <a:bodyPr>
            <a:normAutofit/>
          </a:bodyPr>
          <a:lstStyle/>
          <a:p>
            <a:r>
              <a:rPr lang="sr-Cyrl-BA" sz="2800" dirty="0">
                <a:latin typeface="Arial" panose="020B0604020202020204" pitchFamily="34" charset="0"/>
                <a:cs typeface="Arial" panose="020B0604020202020204" pitchFamily="34" charset="0"/>
              </a:rPr>
              <a:t>Мој најбољи пријатељ се зове ___________.</a:t>
            </a:r>
          </a:p>
          <a:p>
            <a:r>
              <a:rPr lang="sr-Cyrl-BA" sz="2800" dirty="0">
                <a:latin typeface="Arial" panose="020B0604020202020204" pitchFamily="34" charset="0"/>
                <a:cs typeface="Arial" panose="020B0604020202020204" pitchFamily="34" charset="0"/>
              </a:rPr>
              <a:t>Он има _________ година. </a:t>
            </a:r>
          </a:p>
          <a:p>
            <a:r>
              <a:rPr lang="sr-Cyrl-BA" sz="2800" dirty="0">
                <a:latin typeface="Arial" panose="020B0604020202020204" pitchFamily="34" charset="0"/>
                <a:cs typeface="Arial" panose="020B0604020202020204" pitchFamily="34" charset="0"/>
              </a:rPr>
              <a:t>Иде у _________ разред.</a:t>
            </a:r>
          </a:p>
          <a:p>
            <a:r>
              <a:rPr lang="sr-Cyrl-BA" sz="2800" dirty="0">
                <a:latin typeface="Arial" panose="020B0604020202020204" pitchFamily="34" charset="0"/>
                <a:cs typeface="Arial" panose="020B0604020202020204" pitchFamily="34" charset="0"/>
              </a:rPr>
              <a:t>Има _________ косу и _________ очи. </a:t>
            </a:r>
          </a:p>
          <a:p>
            <a:r>
              <a:rPr lang="sr-Cyrl-BA" sz="2800" dirty="0">
                <a:latin typeface="Arial" panose="020B0604020202020204" pitchFamily="34" charset="0"/>
                <a:cs typeface="Arial" panose="020B0604020202020204" pitchFamily="34" charset="0"/>
              </a:rPr>
              <a:t>У слободно вријеме тренира _________.</a:t>
            </a:r>
          </a:p>
          <a:p>
            <a:r>
              <a:rPr lang="sr-Cyrl-BA" sz="2800" dirty="0">
                <a:latin typeface="Arial" panose="020B0604020202020204" pitchFamily="34" charset="0"/>
                <a:cs typeface="Arial" panose="020B0604020202020204" pitchFamily="34" charset="0"/>
              </a:rPr>
              <a:t>Волим га зато што _____________. </a:t>
            </a:r>
          </a:p>
          <a:p>
            <a:endParaRPr lang="sr-Cyrl-BA"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7133850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altLang="en-US" sz="4400" dirty="0">
                <a:latin typeface="Arial" panose="020B0604020202020204" pitchFamily="34" charset="0"/>
                <a:cs typeface="Arial" panose="020B0604020202020204" pitchFamily="34" charset="0"/>
              </a:rPr>
              <a:t>ЗАДАТАК ЗА САМОСТАЛАН РАД</a:t>
            </a:r>
            <a:endParaRPr lang="en-US" dirty="0"/>
          </a:p>
        </p:txBody>
      </p:sp>
      <p:sp>
        <p:nvSpPr>
          <p:cNvPr id="3" name="Content Placeholder 2"/>
          <p:cNvSpPr>
            <a:spLocks noGrp="1"/>
          </p:cNvSpPr>
          <p:nvPr>
            <p:ph idx="1"/>
          </p:nvPr>
        </p:nvSpPr>
        <p:spPr/>
        <p:txBody>
          <a:bodyPr>
            <a:normAutofit/>
          </a:bodyPr>
          <a:lstStyle/>
          <a:p>
            <a:pPr marL="0" indent="0">
              <a:buNone/>
            </a:pPr>
            <a:r>
              <a:rPr lang="sr-Cyrl-BA" sz="2800" dirty="0" smtClean="0">
                <a:latin typeface="Arial" panose="020B0604020202020204" pitchFamily="34" charset="0"/>
                <a:cs typeface="Arial" panose="020B0604020202020204" pitchFamily="34" charset="0"/>
              </a:rPr>
              <a:t>Усмено опиши свог најбољег друга или другарицу неком члану своје породице.</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424205" y="2657606"/>
            <a:ext cx="3164098" cy="3910248"/>
          </a:xfrm>
          <a:prstGeom prst="rect">
            <a:avLst/>
          </a:prstGeom>
        </p:spPr>
      </p:pic>
    </p:spTree>
    <p:extLst>
      <p:ext uri="{BB962C8B-B14F-4D97-AF65-F5344CB8AC3E}">
        <p14:creationId xmlns="" xmlns:p14="http://schemas.microsoft.com/office/powerpoint/2010/main" val="95605670"/>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304</TotalTime>
  <Words>233</Words>
  <Application>Microsoft Office PowerPoint</Application>
  <PresentationFormat>Custom</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ВЈЕЖБА УСМЕНОГ ИЗРАЖАВАЊА  Описивање личности  </vt:lpstr>
      <vt:lpstr>Slide 2</vt:lpstr>
      <vt:lpstr>Описивање бића – Моја мама</vt:lpstr>
      <vt:lpstr>Slide 4</vt:lpstr>
      <vt:lpstr>Описивање најбољег друга</vt:lpstr>
      <vt:lpstr>ЗАДАТАК ЗА САМОСТАЛАН РАД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ВЈЕЖБА УСМЕНОГ ИЗРАЖАВАЊА  Описивање личности</dc:title>
  <dc:creator>Jelena</dc:creator>
  <cp:lastModifiedBy>PC</cp:lastModifiedBy>
  <cp:revision>21</cp:revision>
  <dcterms:created xsi:type="dcterms:W3CDTF">2020-05-24T07:56:18Z</dcterms:created>
  <dcterms:modified xsi:type="dcterms:W3CDTF">2020-06-01T06:15:31Z</dcterms:modified>
</cp:coreProperties>
</file>