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60" r:id="rId6"/>
    <p:sldId id="261" r:id="rId7"/>
    <p:sldId id="262" r:id="rId8"/>
    <p:sldId id="272" r:id="rId9"/>
    <p:sldId id="263" r:id="rId10"/>
    <p:sldId id="264" r:id="rId11"/>
    <p:sldId id="265" r:id="rId1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006600"/>
    <a:srgbClr val="008000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92" autoAdjust="0"/>
    <p:restoredTop sz="94660"/>
  </p:normalViewPr>
  <p:slideViewPr>
    <p:cSldViewPr>
      <p:cViewPr varScale="1">
        <p:scale>
          <a:sx n="91" d="100"/>
          <a:sy n="91" d="100"/>
        </p:scale>
        <p:origin x="-87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225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3"/>
            <a:ext cx="403860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3"/>
            <a:ext cx="4038600" cy="3394472"/>
          </a:xfr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12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3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E0C3B-AB8C-4C48-B348-87B7F6BB2F19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652F3-256B-4C93-8252-CB1ADA3683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350" rtl="0" eaLnBrk="1" latinLnBrk="0" hangingPunct="1"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524078"/>
          </a:xfrm>
          <a:solidFill>
            <a:srgbClr val="0033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BA" sz="4000" dirty="0" smtClean="0"/>
              <a:t>ИЗРАЗИ СА МНОЖЕЊЕМ И ДИЈЕЉЕЊЕМ КОЈИ САДРЖЕ ПРОМЈЕНЉИВУ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(утврђивање)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3950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solidFill>
                  <a:schemeClr val="bg1"/>
                </a:solidFill>
              </a:rPr>
              <a:t>Математика</a:t>
            </a:r>
            <a:endParaRPr lang="sr-Cyrl-BA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92546"/>
            <a:ext cx="9144000" cy="5328591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BA" sz="2400" dirty="0" smtClean="0">
                <a:solidFill>
                  <a:schemeClr val="bg1"/>
                </a:solidFill>
              </a:rPr>
              <a:t>     4. Израчунај </a:t>
            </a:r>
            <a:r>
              <a:rPr lang="sr-Cyrl-BA" sz="2400" dirty="0">
                <a:solidFill>
                  <a:schemeClr val="bg1"/>
                </a:solidFill>
              </a:rPr>
              <a:t>вриједност израза: </a:t>
            </a:r>
            <a:r>
              <a:rPr lang="sr-Latn-BA" sz="2400" dirty="0">
                <a:solidFill>
                  <a:schemeClr val="bg1"/>
                </a:solidFill>
              </a:rPr>
              <a:t/>
            </a:r>
            <a:br>
              <a:rPr lang="sr-Latn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>         </a:t>
            </a:r>
            <a:r>
              <a:rPr lang="sr-Cyrl-BA" sz="2400" dirty="0" smtClean="0">
                <a:solidFill>
                  <a:schemeClr val="bg1"/>
                </a:solidFill>
              </a:rPr>
              <a:t>Х</a:t>
            </a:r>
            <a:r>
              <a:rPr lang="sr-Cyrl-BA" sz="2400" dirty="0">
                <a:solidFill>
                  <a:schemeClr val="bg1"/>
                </a:solidFill>
              </a:rPr>
              <a:t>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Cyrl-BA" sz="2400" dirty="0">
                <a:solidFill>
                  <a:schemeClr val="bg1"/>
                </a:solidFill>
              </a:rPr>
              <a:t>25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Latn-BA" sz="2400" dirty="0">
                <a:solidFill>
                  <a:schemeClr val="bg1"/>
                </a:solidFill>
              </a:rPr>
              <a:t>y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Latn-BA" sz="2400" dirty="0" smtClean="0">
                <a:solidFill>
                  <a:schemeClr val="bg1"/>
                </a:solidFill>
              </a:rPr>
              <a:t> </a:t>
            </a:r>
            <a:r>
              <a:rPr lang="sr-Latn-BA" sz="2400" dirty="0">
                <a:solidFill>
                  <a:schemeClr val="bg1"/>
                </a:solidFill>
              </a:rPr>
              <a:t>4,           </a:t>
            </a:r>
            <a:r>
              <a:rPr lang="sr-Cyrl-BA" sz="2400" dirty="0" smtClean="0">
                <a:solidFill>
                  <a:schemeClr val="bg1"/>
                </a:solidFill>
              </a:rPr>
              <a:t>ако </a:t>
            </a:r>
            <a:r>
              <a:rPr lang="sr-Cyrl-BA" sz="2400" dirty="0">
                <a:solidFill>
                  <a:schemeClr val="bg1"/>
                </a:solidFill>
              </a:rPr>
              <a:t>је  </a:t>
            </a:r>
            <a:r>
              <a:rPr lang="sr-Latn-BA" sz="2400" dirty="0">
                <a:solidFill>
                  <a:schemeClr val="bg1"/>
                </a:solidFill>
              </a:rPr>
              <a:t>  </a:t>
            </a:r>
            <a:r>
              <a:rPr lang="sr-Cyrl-BA" sz="2400" dirty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Х </a:t>
            </a:r>
            <a:r>
              <a:rPr lang="sr-Cyrl-BA" sz="2400" dirty="0">
                <a:solidFill>
                  <a:schemeClr val="bg1"/>
                </a:solidFill>
              </a:rPr>
              <a:t>= 8, </a:t>
            </a:r>
            <a:r>
              <a:rPr lang="sr-Latn-BA" sz="2400" dirty="0">
                <a:solidFill>
                  <a:schemeClr val="bg1"/>
                </a:solidFill>
              </a:rPr>
              <a:t>   </a:t>
            </a:r>
            <a:r>
              <a:rPr lang="sr-Cyrl-BA" sz="2400" dirty="0">
                <a:solidFill>
                  <a:schemeClr val="bg1"/>
                </a:solidFill>
              </a:rPr>
              <a:t>      </a:t>
            </a:r>
            <a:r>
              <a:rPr lang="sr-Latn-BA" sz="2400" dirty="0" smtClean="0">
                <a:solidFill>
                  <a:schemeClr val="bg1"/>
                </a:solidFill>
              </a:rPr>
              <a:t>y</a:t>
            </a:r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</a:rPr>
              <a:t>= </a:t>
            </a:r>
            <a:r>
              <a:rPr lang="sr-Latn-BA" sz="2400" dirty="0">
                <a:solidFill>
                  <a:schemeClr val="bg1"/>
                </a:solidFill>
              </a:rPr>
              <a:t>125</a:t>
            </a: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/>
              <a:t/>
            </a:r>
            <a:br>
              <a:rPr lang="sr-Cyrl-BA" sz="2400" dirty="0"/>
            </a:br>
            <a:r>
              <a:rPr lang="sr-Latn-BA" sz="2400" dirty="0"/>
              <a:t>         </a:t>
            </a:r>
            <a:r>
              <a:rPr lang="sr-Cyrl-BA" sz="2400" dirty="0" smtClean="0">
                <a:solidFill>
                  <a:schemeClr val="bg1"/>
                </a:solidFill>
              </a:rPr>
              <a:t>8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25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125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4 = (8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125)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(25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4) = 1 000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100 = 100 000</a:t>
            </a:r>
            <a:r>
              <a:rPr lang="sr-Latn-BA" sz="2400" dirty="0" smtClean="0">
                <a:solidFill>
                  <a:schemeClr val="bg1"/>
                </a:solidFill>
              </a:rPr>
              <a:t>                                    </a:t>
            </a: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Latn-BA" sz="2400" dirty="0">
                <a:solidFill>
                  <a:schemeClr val="bg1"/>
                </a:solidFill>
              </a:rPr>
              <a:t>                                     </a:t>
            </a: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> </a:t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324528" cy="5143500"/>
          </a:xfrm>
          <a:solidFill>
            <a:srgbClr val="003300"/>
          </a:solidFill>
        </p:spPr>
        <p:txBody>
          <a:bodyPr>
            <a:normAutofit fontScale="90000"/>
          </a:bodyPr>
          <a:lstStyle/>
          <a:p>
            <a:pPr algn="l"/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700" dirty="0" smtClean="0">
                <a:solidFill>
                  <a:schemeClr val="bg1"/>
                </a:solidFill>
              </a:rPr>
              <a:t>1.</a:t>
            </a:r>
            <a:r>
              <a:rPr lang="sr-Latn-BA" sz="2700" dirty="0" smtClean="0">
                <a:solidFill>
                  <a:schemeClr val="bg1"/>
                </a:solidFill>
              </a:rPr>
              <a:t>  </a:t>
            </a:r>
            <a:r>
              <a:rPr lang="sr-Cyrl-BA" sz="2700" dirty="0">
                <a:solidFill>
                  <a:schemeClr val="bg1"/>
                </a:solidFill>
              </a:rPr>
              <a:t>Попуни </a:t>
            </a:r>
            <a:r>
              <a:rPr lang="sr-Cyrl-BA" sz="2700" dirty="0" smtClean="0">
                <a:solidFill>
                  <a:schemeClr val="bg1"/>
                </a:solidFill>
              </a:rPr>
              <a:t>таб</a:t>
            </a:r>
            <a:r>
              <a:rPr lang="sr-Cyrl-RS" sz="2700" dirty="0" smtClean="0">
                <a:solidFill>
                  <a:schemeClr val="bg1"/>
                </a:solidFill>
              </a:rPr>
              <a:t>елу</a:t>
            </a:r>
            <a:r>
              <a:rPr lang="sr-Cyrl-BA" sz="2700" dirty="0" smtClean="0">
                <a:solidFill>
                  <a:schemeClr val="bg1"/>
                </a:solidFill>
              </a:rPr>
              <a:t>: </a:t>
            </a: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 smtClean="0"/>
              <a:t>  </a:t>
            </a:r>
            <a:r>
              <a:rPr lang="sr-Cyrl-BA" sz="2700" dirty="0" smtClean="0">
                <a:solidFill>
                  <a:schemeClr val="bg1"/>
                </a:solidFill>
              </a:rPr>
              <a:t>2. Израчунај вриједност израза ако је:</a:t>
            </a: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700" dirty="0">
                <a:solidFill>
                  <a:schemeClr val="bg1"/>
                </a:solidFill>
              </a:rPr>
              <a:t> </a:t>
            </a:r>
            <a:r>
              <a:rPr lang="sr-Cyrl-BA" sz="2700" dirty="0" smtClean="0">
                <a:solidFill>
                  <a:schemeClr val="bg1"/>
                </a:solidFill>
              </a:rPr>
              <a:t>     456 321 </a:t>
            </a:r>
            <a:r>
              <a:rPr lang="sr-Latn-CS" sz="2700" dirty="0">
                <a:solidFill>
                  <a:schemeClr val="bg1"/>
                </a:solidFill>
              </a:rPr>
              <a:t>· </a:t>
            </a:r>
            <a:r>
              <a:rPr lang="sr-Cyrl-BA" sz="2700" dirty="0" smtClean="0">
                <a:solidFill>
                  <a:schemeClr val="bg1"/>
                </a:solidFill>
              </a:rPr>
              <a:t>(Х </a:t>
            </a:r>
            <a:r>
              <a:rPr lang="sr-Latn-CS" sz="2700" dirty="0">
                <a:solidFill>
                  <a:schemeClr val="bg1"/>
                </a:solidFill>
              </a:rPr>
              <a:t>· </a:t>
            </a:r>
            <a:r>
              <a:rPr lang="sr-Cyrl-BA" sz="2700" dirty="0" smtClean="0">
                <a:solidFill>
                  <a:schemeClr val="bg1"/>
                </a:solidFill>
              </a:rPr>
              <a:t>13), ако је Х = 20</a:t>
            </a:r>
            <a:br>
              <a:rPr lang="sr-Cyrl-BA" sz="2700" dirty="0" smtClean="0">
                <a:solidFill>
                  <a:schemeClr val="bg1"/>
                </a:solidFill>
              </a:rPr>
            </a:br>
            <a:r>
              <a:rPr lang="sr-Cyrl-BA" sz="2700" dirty="0" smtClean="0">
                <a:solidFill>
                  <a:schemeClr val="bg1"/>
                </a:solidFill>
              </a:rPr>
              <a:t/>
            </a:r>
            <a:br>
              <a:rPr lang="sr-Cyrl-BA" sz="2700" dirty="0" smtClean="0">
                <a:solidFill>
                  <a:schemeClr val="bg1"/>
                </a:solidFill>
              </a:rPr>
            </a:br>
            <a:r>
              <a:rPr lang="sr-Cyrl-BA" sz="2700" dirty="0" smtClean="0">
                <a:solidFill>
                  <a:schemeClr val="bg1"/>
                </a:solidFill>
              </a:rPr>
              <a:t>3. У изразу 48 : у одреди све природне вриједности промјенљиве у </a:t>
            </a:r>
            <a:r>
              <a:rPr lang="sr-Cyrl-BA" sz="2700" dirty="0" smtClean="0">
                <a:solidFill>
                  <a:schemeClr val="bg1"/>
                </a:solidFill>
              </a:rPr>
              <a:t>за</a:t>
            </a:r>
            <a:br>
              <a:rPr lang="sr-Cyrl-BA" sz="2700" dirty="0" smtClean="0">
                <a:solidFill>
                  <a:schemeClr val="bg1"/>
                </a:solidFill>
              </a:rPr>
            </a:br>
            <a:r>
              <a:rPr lang="sr-Cyrl-BA" sz="2700" dirty="0" smtClean="0">
                <a:solidFill>
                  <a:schemeClr val="bg1"/>
                </a:solidFill>
              </a:rPr>
              <a:t> </a:t>
            </a:r>
            <a:r>
              <a:rPr lang="sr-Cyrl-BA" sz="2700" dirty="0" smtClean="0">
                <a:solidFill>
                  <a:schemeClr val="bg1"/>
                </a:solidFill>
              </a:rPr>
              <a:t>   </a:t>
            </a:r>
            <a:r>
              <a:rPr lang="sr-Cyrl-BA" sz="2700" dirty="0" smtClean="0">
                <a:solidFill>
                  <a:schemeClr val="bg1"/>
                </a:solidFill>
              </a:rPr>
              <a:t>које </a:t>
            </a:r>
            <a:r>
              <a:rPr lang="sr-Cyrl-BA" sz="2700" dirty="0" smtClean="0">
                <a:solidFill>
                  <a:schemeClr val="bg1"/>
                </a:solidFill>
              </a:rPr>
              <a:t>је 48 : у природан број.</a:t>
            </a: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endParaRPr lang="en-US" sz="135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9245453"/>
              </p:ext>
            </p:extLst>
          </p:nvPr>
        </p:nvGraphicFramePr>
        <p:xfrm>
          <a:off x="381000" y="1504950"/>
          <a:ext cx="6696744" cy="10687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161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1612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29831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solidFill>
                            <a:schemeClr val="tx1"/>
                          </a:solidFill>
                        </a:rPr>
                        <a:t>       а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        8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       10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      100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   1 000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dirty="0" smtClean="0">
                          <a:solidFill>
                            <a:schemeClr val="tx1"/>
                          </a:solidFill>
                        </a:rPr>
                        <a:t>     60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9831">
                <a:tc>
                  <a:txBody>
                    <a:bodyPr/>
                    <a:lstStyle/>
                    <a:p>
                      <a:r>
                        <a:rPr lang="sr-Cyrl-BA" sz="2000" b="1" dirty="0" smtClean="0"/>
                        <a:t>       </a:t>
                      </a:r>
                      <a:r>
                        <a:rPr lang="sr-Latn-BA" sz="2000" b="1" dirty="0" smtClean="0"/>
                        <a:t>b</a:t>
                      </a:r>
                      <a:endParaRPr lang="en-US" sz="2000" b="1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b="1" dirty="0" smtClean="0"/>
                        <a:t>       10</a:t>
                      </a:r>
                      <a:endParaRPr lang="en-US" sz="2000" b="1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b="1" dirty="0" smtClean="0"/>
                        <a:t>       40</a:t>
                      </a:r>
                      <a:endParaRPr lang="en-US" sz="2000" b="1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b="1" dirty="0" smtClean="0"/>
                        <a:t>      350</a:t>
                      </a:r>
                      <a:endParaRPr lang="en-US" sz="2000" b="1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b="1" dirty="0" smtClean="0"/>
                        <a:t>     520     </a:t>
                      </a:r>
                      <a:endParaRPr lang="en-US" sz="2000" b="1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r>
                        <a:rPr lang="sr-Latn-BA" sz="2000" b="1" dirty="0" smtClean="0"/>
                        <a:t>  1 000</a:t>
                      </a:r>
                      <a:endParaRPr lang="en-US" sz="2000" b="1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9831">
                <a:tc>
                  <a:txBody>
                    <a:bodyPr/>
                    <a:lstStyle/>
                    <a:p>
                      <a:r>
                        <a:rPr lang="sr-Latn-BA" sz="2000" dirty="0" smtClean="0"/>
                        <a:t>     </a:t>
                      </a:r>
                      <a:r>
                        <a:rPr lang="sr-Latn-BA" sz="2000" b="1" dirty="0" smtClean="0"/>
                        <a:t>5</a:t>
                      </a:r>
                      <a:r>
                        <a:rPr lang="sr-Latn-BA" sz="2000" b="1" baseline="0" dirty="0" smtClean="0"/>
                        <a:t>ab</a:t>
                      </a:r>
                      <a:endParaRPr lang="en-US" sz="2000" b="1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5776" y="123478"/>
            <a:ext cx="4259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u="sng" dirty="0" smtClean="0">
                <a:solidFill>
                  <a:schemeClr val="bg1"/>
                </a:solidFill>
              </a:rPr>
              <a:t>Задатак за самосталан рад</a:t>
            </a:r>
            <a:endParaRPr lang="sr-Cyrl-BA" sz="2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80062"/>
          </a:xfrm>
          <a:solidFill>
            <a:srgbClr val="0033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 smtClean="0"/>
              <a:t/>
            </a:r>
            <a:br>
              <a:rPr lang="sr-Cyrl-BA" sz="1125" u="sng" dirty="0" smtClean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 smtClean="0"/>
              <a:t/>
            </a:r>
            <a:br>
              <a:rPr lang="sr-Cyrl-BA" sz="1125" u="sng" dirty="0" smtClean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 smtClean="0"/>
              <a:t/>
            </a:r>
            <a:br>
              <a:rPr lang="sr-Cyrl-BA" sz="1125" u="sng" dirty="0" smtClean="0"/>
            </a:br>
            <a:r>
              <a:rPr lang="sr-Cyrl-BA" sz="2700" u="sng" dirty="0" smtClean="0"/>
              <a:t>Поновимо</a:t>
            </a:r>
            <a:r>
              <a:rPr lang="sr-Cyrl-BA" sz="2700" u="sng" dirty="0"/>
              <a:t>:</a:t>
            </a:r>
            <a:r>
              <a:rPr lang="sr-Cyrl-BA" sz="2700" dirty="0"/>
              <a:t> </a:t>
            </a:r>
            <a:br>
              <a:rPr lang="sr-Cyrl-BA" sz="2700" dirty="0"/>
            </a:br>
            <a:r>
              <a:rPr lang="sr-Latn-BA" sz="2700" dirty="0"/>
              <a:t/>
            </a:r>
            <a:br>
              <a:rPr lang="sr-Latn-BA" sz="2700" dirty="0"/>
            </a:br>
            <a:r>
              <a:rPr lang="sr-Cyrl-BA" sz="2700" dirty="0"/>
              <a:t>     </a:t>
            </a:r>
            <a:r>
              <a:rPr lang="sr-Cyrl-BA" sz="2700" dirty="0" smtClean="0"/>
              <a:t>Израз </a:t>
            </a:r>
            <a:r>
              <a:rPr lang="sr-Cyrl-BA" sz="2700" dirty="0"/>
              <a:t>у којем учествују бројеви, заграде, знаци рачунских операција и </a:t>
            </a:r>
            <a:r>
              <a:rPr lang="sr-Cyrl-BA" sz="2700" dirty="0" smtClean="0"/>
              <a:t>промјенљиве, </a:t>
            </a:r>
            <a:r>
              <a:rPr lang="sr-Cyrl-BA" sz="2700" dirty="0"/>
              <a:t>зове се </a:t>
            </a:r>
            <a:r>
              <a:rPr lang="sr-Cyrl-BA" sz="2700" u="sng" dirty="0"/>
              <a:t>израз са </a:t>
            </a:r>
            <a:r>
              <a:rPr lang="sr-Cyrl-BA" sz="2700" u="sng" dirty="0" smtClean="0"/>
              <a:t>промјенљивом</a:t>
            </a:r>
            <a:r>
              <a:rPr lang="sr-Cyrl-BA" sz="2700" u="sng" dirty="0"/>
              <a:t>.</a:t>
            </a:r>
            <a:r>
              <a:rPr lang="sr-Cyrl-BA" sz="2700" b="1" dirty="0"/>
              <a:t/>
            </a:r>
            <a:br>
              <a:rPr lang="sr-Cyrl-BA" sz="2700" b="1" dirty="0"/>
            </a:br>
            <a:r>
              <a:rPr lang="sr-Cyrl-BA" sz="2700" b="1" dirty="0"/>
              <a:t/>
            </a:r>
            <a:br>
              <a:rPr lang="sr-Cyrl-BA" sz="2700" b="1" dirty="0"/>
            </a:br>
            <a:r>
              <a:rPr lang="sr-Cyrl-BA" sz="2700" b="1" dirty="0"/>
              <a:t>     </a:t>
            </a:r>
            <a:r>
              <a:rPr lang="sr-Cyrl-BA" sz="2700" dirty="0"/>
              <a:t>Уврштавањем вриједности умјесто промјенљиве и извршавањем  свих рачунских </a:t>
            </a:r>
            <a:r>
              <a:rPr lang="sr-Cyrl-BA" sz="2700" dirty="0" smtClean="0"/>
              <a:t>операција, </a:t>
            </a:r>
            <a:r>
              <a:rPr lang="sr-Cyrl-BA" sz="2700" dirty="0"/>
              <a:t>добијамо број који зовемо </a:t>
            </a:r>
            <a:r>
              <a:rPr lang="sr-Cyrl-BA" sz="2700" u="sng" dirty="0"/>
              <a:t>вриједност израза са промјенљивом.</a:t>
            </a:r>
            <a:r>
              <a:rPr lang="sr-Cyrl-BA" sz="2700" b="1" dirty="0"/>
              <a:t/>
            </a:r>
            <a:br>
              <a:rPr lang="sr-Cyrl-BA" sz="2700" b="1" dirty="0"/>
            </a:br>
            <a:r>
              <a:rPr lang="sr-Cyrl-BA" sz="2700" dirty="0"/>
              <a:t>нпр.</a:t>
            </a: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2700" dirty="0"/>
              <a:t>       </a:t>
            </a: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endParaRPr lang="en-US" sz="1125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7396904"/>
              </p:ext>
            </p:extLst>
          </p:nvPr>
        </p:nvGraphicFramePr>
        <p:xfrm>
          <a:off x="1907704" y="3795886"/>
          <a:ext cx="4536504" cy="134761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341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380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   Х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3807"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5 </a:t>
                      </a:r>
                      <a:r>
                        <a:rPr lang="sr-Cyrl-BA" sz="1800" dirty="0" smtClean="0"/>
                        <a:t>•</a:t>
                      </a:r>
                      <a:r>
                        <a:rPr lang="sr-Cyrl-BA" sz="2800" dirty="0" smtClean="0"/>
                        <a:t> Х</a:t>
                      </a:r>
                      <a:endParaRPr lang="en-US" sz="2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100</a:t>
                      </a:r>
                      <a:endParaRPr lang="en-US" sz="2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225</a:t>
                      </a:r>
                      <a:endParaRPr lang="en-US" sz="2800" dirty="0"/>
                    </a:p>
                  </a:txBody>
                  <a:tcPr marL="51435" marR="51435" marT="25718" marB="2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2800" dirty="0" smtClean="0"/>
                        <a:t>5000</a:t>
                      </a:r>
                      <a:endParaRPr lang="en-US" sz="2800" dirty="0"/>
                    </a:p>
                  </a:txBody>
                  <a:tcPr marL="51435" marR="51435" marT="25718" marB="2571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  <a:solidFill>
            <a:srgbClr val="0033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 smtClean="0"/>
              <a:t/>
            </a:r>
            <a:br>
              <a:rPr lang="sr-Cyrl-BA" sz="1125" u="sng" dirty="0" smtClean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sr-Cyrl-BA" sz="1125" u="sng" dirty="0" smtClean="0"/>
              <a:t/>
            </a:r>
            <a:br>
              <a:rPr lang="sr-Cyrl-BA" sz="1125" u="sng" dirty="0" smtClean="0"/>
            </a:br>
            <a:r>
              <a:rPr lang="sr-Cyrl-BA" sz="1125" u="sng" dirty="0"/>
              <a:t/>
            </a:r>
            <a:br>
              <a:rPr lang="sr-Cyrl-BA" sz="1125" u="sng" dirty="0"/>
            </a:br>
            <a:r>
              <a:rPr lang="en-US" sz="1125" u="sng" dirty="0" smtClean="0"/>
              <a:t/>
            </a:r>
            <a:br>
              <a:rPr lang="en-US" sz="1125" u="sng" dirty="0" smtClean="0"/>
            </a:br>
            <a:r>
              <a:rPr lang="sr-Cyrl-BA" sz="2700" u="sng" dirty="0" smtClean="0"/>
              <a:t>Поновимо</a:t>
            </a:r>
            <a:r>
              <a:rPr lang="sr-Cyrl-BA" sz="2700" u="sng" dirty="0"/>
              <a:t>:</a:t>
            </a:r>
            <a:r>
              <a:rPr lang="sr-Cyrl-BA" sz="2700" dirty="0"/>
              <a:t> </a:t>
            </a:r>
            <a:br>
              <a:rPr lang="sr-Cyrl-BA" sz="2700" dirty="0"/>
            </a:br>
            <a:r>
              <a:rPr lang="sr-Latn-BA" sz="2700" dirty="0"/>
              <a:t/>
            </a:r>
            <a:br>
              <a:rPr lang="sr-Latn-BA" sz="2700" dirty="0"/>
            </a:br>
            <a:r>
              <a:rPr lang="sr-Cyrl-BA" sz="2700" dirty="0"/>
              <a:t> </a:t>
            </a:r>
            <a:r>
              <a:rPr lang="sr-Cyrl-BA" sz="2700" dirty="0" smtClean="0"/>
              <a:t>нпр</a:t>
            </a:r>
            <a:r>
              <a:rPr lang="sr-Cyrl-BA" sz="2700" dirty="0"/>
              <a:t>.</a:t>
            </a: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2700" dirty="0"/>
              <a:t>        </a:t>
            </a:r>
            <a:r>
              <a:rPr lang="sr-Cyrl-BA" sz="2700" dirty="0" smtClean="0"/>
              <a:t>а)      </a:t>
            </a:r>
            <a:r>
              <a:rPr lang="sr-Cyrl-BA" sz="2700" dirty="0"/>
              <a:t>451 </a:t>
            </a:r>
            <a:r>
              <a:rPr lang="sr-Latn-CS" sz="2700" dirty="0"/>
              <a:t>·</a:t>
            </a:r>
            <a:r>
              <a:rPr lang="sr-Cyrl-BA" sz="2700" dirty="0" smtClean="0"/>
              <a:t> </a:t>
            </a:r>
            <a:r>
              <a:rPr lang="sr-Latn-BA" sz="2700" dirty="0"/>
              <a:t>y,  </a:t>
            </a:r>
            <a:r>
              <a:rPr lang="sr-Cyrl-BA" sz="2700" dirty="0"/>
              <a:t>    </a:t>
            </a:r>
            <a:r>
              <a:rPr lang="sr-Latn-BA" sz="2700" dirty="0"/>
              <a:t> </a:t>
            </a:r>
            <a:r>
              <a:rPr lang="sr-Cyrl-BA" sz="2700" dirty="0"/>
              <a:t> </a:t>
            </a:r>
            <a:r>
              <a:rPr lang="sr-Cyrl-BA" sz="2700" dirty="0" smtClean="0"/>
              <a:t>за   </a:t>
            </a:r>
            <a:r>
              <a:rPr lang="sr-Latn-BA" sz="2700" dirty="0"/>
              <a:t>y</a:t>
            </a:r>
            <a:r>
              <a:rPr lang="sr-Cyrl-BA" sz="2700" dirty="0"/>
              <a:t> </a:t>
            </a:r>
            <a:r>
              <a:rPr lang="sr-Latn-BA" sz="2700" dirty="0"/>
              <a:t>= </a:t>
            </a:r>
            <a:r>
              <a:rPr lang="sr-Cyrl-BA" sz="2700" dirty="0" smtClean="0"/>
              <a:t>10</a:t>
            </a:r>
            <a:r>
              <a:rPr lang="sr-Cyrl-BA" sz="2700" dirty="0"/>
              <a:t/>
            </a:r>
            <a:br>
              <a:rPr lang="sr-Cyrl-BA" sz="2700" dirty="0"/>
            </a:br>
            <a:r>
              <a:rPr lang="sr-Cyrl-BA" sz="2700" dirty="0"/>
              <a:t>                 </a:t>
            </a:r>
            <a:r>
              <a:rPr lang="sr-Cyrl-BA" sz="2700" dirty="0" smtClean="0"/>
              <a:t>451 </a:t>
            </a:r>
            <a:r>
              <a:rPr lang="sr-Latn-CS" sz="2700" dirty="0"/>
              <a:t>· </a:t>
            </a:r>
            <a:r>
              <a:rPr lang="sr-Cyrl-BA" sz="2700" dirty="0" smtClean="0"/>
              <a:t>10 </a:t>
            </a:r>
            <a:r>
              <a:rPr lang="sr-Cyrl-BA" sz="2700" dirty="0"/>
              <a:t>=  </a:t>
            </a:r>
            <a:r>
              <a:rPr lang="sr-Cyrl-BA" sz="2700" dirty="0" smtClean="0"/>
              <a:t>4 510</a:t>
            </a:r>
            <a:br>
              <a:rPr lang="sr-Cyrl-BA" sz="2700" dirty="0" smtClean="0"/>
            </a:br>
            <a:r>
              <a:rPr lang="sr-Cyrl-BA" sz="2700" b="1" dirty="0"/>
              <a:t/>
            </a:r>
            <a:br>
              <a:rPr lang="sr-Cyrl-BA" sz="2700" b="1" dirty="0"/>
            </a:br>
            <a:r>
              <a:rPr lang="sr-Cyrl-BA" sz="2700" b="1" dirty="0"/>
              <a:t/>
            </a:r>
            <a:br>
              <a:rPr lang="sr-Cyrl-BA" sz="2700" b="1" dirty="0"/>
            </a:br>
            <a:r>
              <a:rPr lang="sr-Cyrl-BA" sz="2700" dirty="0"/>
              <a:t>        </a:t>
            </a:r>
            <a:r>
              <a:rPr lang="sr-Cyrl-BA" sz="2700" dirty="0" smtClean="0"/>
              <a:t>б)      </a:t>
            </a:r>
            <a:r>
              <a:rPr lang="sr-Cyrl-BA" sz="2700" dirty="0"/>
              <a:t>50 </a:t>
            </a:r>
            <a:r>
              <a:rPr lang="sr-Latn-CS" sz="2700" dirty="0"/>
              <a:t>·</a:t>
            </a:r>
            <a:r>
              <a:rPr lang="sr-Cyrl-BA" sz="2700" dirty="0" smtClean="0"/>
              <a:t> </a:t>
            </a:r>
            <a:r>
              <a:rPr lang="sr-Cyrl-BA" sz="2700" dirty="0"/>
              <a:t>а </a:t>
            </a:r>
            <a:r>
              <a:rPr lang="sr-Latn-CS" sz="2700" dirty="0"/>
              <a:t>·</a:t>
            </a:r>
            <a:r>
              <a:rPr lang="sr-Cyrl-BA" sz="2700" dirty="0" smtClean="0"/>
              <a:t> </a:t>
            </a:r>
            <a:r>
              <a:rPr lang="sr-Cyrl-BA" sz="2700" dirty="0"/>
              <a:t>39 </a:t>
            </a:r>
            <a:r>
              <a:rPr lang="sr-Latn-CS" sz="2700" dirty="0"/>
              <a:t>· </a:t>
            </a:r>
            <a:r>
              <a:rPr lang="sr-Cyrl-BA" sz="2700" dirty="0" smtClean="0"/>
              <a:t>2</a:t>
            </a:r>
            <a:r>
              <a:rPr lang="sr-Cyrl-BA" sz="2700" dirty="0"/>
              <a:t>,    </a:t>
            </a:r>
            <a:r>
              <a:rPr lang="sr-Cyrl-BA" sz="2700" dirty="0" smtClean="0"/>
              <a:t>  за  </a:t>
            </a:r>
            <a:r>
              <a:rPr lang="sr-Cyrl-BA" sz="2700" dirty="0"/>
              <a:t>а = 10</a:t>
            </a:r>
            <a:br>
              <a:rPr lang="sr-Cyrl-BA" sz="2700" dirty="0"/>
            </a:br>
            <a:r>
              <a:rPr lang="sr-Cyrl-BA" sz="2700" dirty="0"/>
              <a:t>                  </a:t>
            </a:r>
            <a:r>
              <a:rPr lang="sr-Cyrl-BA" sz="2700" dirty="0" smtClean="0"/>
              <a:t>50 </a:t>
            </a:r>
            <a:r>
              <a:rPr lang="sr-Latn-CS" sz="2700" dirty="0"/>
              <a:t>·</a:t>
            </a:r>
            <a:r>
              <a:rPr lang="sr-Cyrl-BA" sz="2700" dirty="0" smtClean="0"/>
              <a:t> 10 </a:t>
            </a:r>
            <a:r>
              <a:rPr lang="sr-Latn-CS" sz="2700" dirty="0"/>
              <a:t>· </a:t>
            </a:r>
            <a:r>
              <a:rPr lang="sr-Cyrl-BA" sz="2700" dirty="0" smtClean="0"/>
              <a:t>39 </a:t>
            </a:r>
            <a:r>
              <a:rPr lang="sr-Latn-CS" sz="2700" dirty="0"/>
              <a:t>· </a:t>
            </a:r>
            <a:r>
              <a:rPr lang="sr-Cyrl-BA" sz="2700" dirty="0"/>
              <a:t>2</a:t>
            </a:r>
            <a:r>
              <a:rPr lang="sr-Cyrl-BA" sz="2700" dirty="0" smtClean="0"/>
              <a:t> </a:t>
            </a:r>
            <a:r>
              <a:rPr lang="sr-Cyrl-BA" sz="2700" dirty="0"/>
              <a:t>= </a:t>
            </a:r>
            <a:r>
              <a:rPr lang="sr-Cyrl-BA" sz="2700" dirty="0" smtClean="0"/>
              <a:t>(50 </a:t>
            </a:r>
            <a:r>
              <a:rPr lang="sr-Latn-CS" sz="2700" dirty="0" smtClean="0"/>
              <a:t>·</a:t>
            </a:r>
            <a:r>
              <a:rPr lang="sr-Cyrl-BA" sz="2700" dirty="0" smtClean="0"/>
              <a:t> 2) </a:t>
            </a:r>
            <a:r>
              <a:rPr lang="sr-Latn-CS" sz="2700" dirty="0" smtClean="0"/>
              <a:t>·</a:t>
            </a:r>
            <a:r>
              <a:rPr lang="sr-Cyrl-BA" sz="2700" dirty="0" smtClean="0"/>
              <a:t> (10 </a:t>
            </a:r>
            <a:r>
              <a:rPr lang="sr-Latn-CS" sz="2700" dirty="0" smtClean="0"/>
              <a:t>·</a:t>
            </a:r>
            <a:r>
              <a:rPr lang="sr-Cyrl-BA" sz="2700" dirty="0" smtClean="0"/>
              <a:t> 39) = 100 </a:t>
            </a:r>
            <a:r>
              <a:rPr lang="sr-Latn-CS" sz="2700" dirty="0" smtClean="0"/>
              <a:t>·</a:t>
            </a:r>
            <a:r>
              <a:rPr lang="sr-Cyrl-BA" sz="2700" dirty="0" smtClean="0"/>
              <a:t> 390 = 39 000</a:t>
            </a:r>
            <a:r>
              <a:rPr lang="sr-Cyrl-BA" sz="2700" b="1" dirty="0"/>
              <a:t/>
            </a:r>
            <a:br>
              <a:rPr lang="sr-Cyrl-BA" sz="2700" b="1" dirty="0"/>
            </a:br>
            <a:r>
              <a:rPr lang="sr-Cyrl-BA" sz="2700" b="1" dirty="0"/>
              <a:t/>
            </a:r>
            <a:br>
              <a:rPr lang="sr-Cyrl-BA" sz="2700" b="1" dirty="0"/>
            </a:br>
            <a:r>
              <a:rPr lang="sr-Cyrl-BA" sz="2700" b="1" dirty="0"/>
              <a:t>        </a:t>
            </a: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r>
              <a:rPr lang="sr-Cyrl-BA" sz="1125" b="1" dirty="0"/>
              <a:t/>
            </a:r>
            <a:br>
              <a:rPr lang="sr-Cyrl-BA" sz="1125" b="1" dirty="0"/>
            </a:br>
            <a:endParaRPr lang="en-US" sz="1125" b="1" dirty="0"/>
          </a:p>
        </p:txBody>
      </p:sp>
    </p:spTree>
    <p:extLst>
      <p:ext uri="{BB962C8B-B14F-4D97-AF65-F5344CB8AC3E}">
        <p14:creationId xmlns:p14="http://schemas.microsoft.com/office/powerpoint/2010/main" xmlns="" val="15040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-956642"/>
            <a:ext cx="9144000" cy="6336704"/>
          </a:xfrm>
          <a:solidFill>
            <a:srgbClr val="0033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sr-Cyrl-BA" sz="2400" dirty="0"/>
              <a:t> </a:t>
            </a:r>
            <a:r>
              <a:rPr lang="sr-Cyrl-BA" sz="2400" dirty="0" smtClean="0"/>
              <a:t>     1. Израчунај </a:t>
            </a:r>
            <a:r>
              <a:rPr lang="sr-Cyrl-BA" sz="2400" dirty="0"/>
              <a:t>вриједност израза:</a:t>
            </a:r>
            <a:r>
              <a:rPr lang="sr-Latn-BA" sz="2400" dirty="0"/>
              <a:t/>
            </a:r>
            <a:br>
              <a:rPr lang="sr-Latn-BA" sz="2400" dirty="0"/>
            </a:br>
            <a:r>
              <a:rPr lang="sr-Cyrl-BA" sz="2400" dirty="0"/>
              <a:t/>
            </a:r>
            <a:br>
              <a:rPr lang="sr-Cyrl-BA" sz="2400" dirty="0"/>
            </a:br>
            <a:r>
              <a:rPr lang="sr-Cyrl-BA" sz="2400" dirty="0"/>
              <a:t>  </a:t>
            </a:r>
            <a:r>
              <a:rPr lang="sr-Cyrl-BA" sz="2400" dirty="0" smtClean="0"/>
              <a:t>     </a:t>
            </a:r>
            <a:r>
              <a:rPr lang="sr-Cyrl-BA" sz="2400" dirty="0"/>
              <a:t>4 248 : </a:t>
            </a:r>
            <a:r>
              <a:rPr lang="sr-Cyrl-BA" sz="2400" dirty="0" smtClean="0"/>
              <a:t>Х </a:t>
            </a:r>
            <a:r>
              <a:rPr lang="sr-Latn-BA" sz="2400" dirty="0"/>
              <a:t>,   </a:t>
            </a:r>
            <a:r>
              <a:rPr lang="sr-Cyrl-BA" sz="2400" dirty="0"/>
              <a:t>  ако је </a:t>
            </a:r>
            <a:r>
              <a:rPr lang="sr-Cyrl-BA" sz="2400" dirty="0" smtClean="0"/>
              <a:t>Х </a:t>
            </a:r>
            <a:r>
              <a:rPr lang="sr-Cyrl-BA" sz="2400" dirty="0"/>
              <a:t>= 18         </a:t>
            </a:r>
            <a:r>
              <a:rPr lang="sr-Latn-BA" sz="2400" dirty="0"/>
              <a:t>     </a:t>
            </a:r>
            <a:br>
              <a:rPr lang="sr-Latn-BA" sz="2400" dirty="0"/>
            </a:b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122457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524078"/>
          </a:xfrm>
          <a:solidFill>
            <a:srgbClr val="0033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sr-Cyrl-BA" sz="2400" dirty="0" smtClean="0"/>
              <a:t>   </a:t>
            </a:r>
            <a:r>
              <a:rPr lang="en-US" sz="2400" dirty="0" smtClean="0"/>
              <a:t>1</a:t>
            </a:r>
            <a:r>
              <a:rPr lang="sr-Cyrl-BA" sz="2400" dirty="0" smtClean="0"/>
              <a:t>. </a:t>
            </a:r>
            <a:r>
              <a:rPr lang="sr-Cyrl-BA" sz="2400" dirty="0" smtClean="0"/>
              <a:t>Израчунај </a:t>
            </a:r>
            <a:r>
              <a:rPr lang="sr-Cyrl-BA" sz="2400" dirty="0"/>
              <a:t>вриједност израза:</a:t>
            </a:r>
            <a:r>
              <a:rPr lang="sr-Latn-BA" sz="2400" dirty="0"/>
              <a:t/>
            </a:r>
            <a:br>
              <a:rPr lang="sr-Latn-BA" sz="2400" dirty="0"/>
            </a:br>
            <a:r>
              <a:rPr lang="sr-Cyrl-BA" sz="2400" dirty="0"/>
              <a:t/>
            </a:r>
            <a:br>
              <a:rPr lang="sr-Cyrl-BA" sz="2400" dirty="0"/>
            </a:br>
            <a:r>
              <a:rPr lang="sr-Cyrl-BA" sz="2400" dirty="0"/>
              <a:t> </a:t>
            </a:r>
            <a:r>
              <a:rPr lang="sr-Cyrl-BA" sz="2400" dirty="0" smtClean="0"/>
              <a:t>       4 </a:t>
            </a:r>
            <a:r>
              <a:rPr lang="sr-Cyrl-BA" sz="2400" dirty="0"/>
              <a:t>248 : </a:t>
            </a:r>
            <a:r>
              <a:rPr lang="sr-Cyrl-BA" sz="2400" dirty="0" smtClean="0"/>
              <a:t>Х </a:t>
            </a:r>
            <a:r>
              <a:rPr lang="sr-Latn-BA" sz="2400" dirty="0"/>
              <a:t>,   </a:t>
            </a:r>
            <a:r>
              <a:rPr lang="sr-Cyrl-BA" sz="2400" dirty="0"/>
              <a:t>  ако је </a:t>
            </a:r>
            <a:r>
              <a:rPr lang="sr-Cyrl-BA" sz="2400" dirty="0" smtClean="0"/>
              <a:t>Х </a:t>
            </a:r>
            <a:r>
              <a:rPr lang="sr-Cyrl-BA" sz="2400" dirty="0"/>
              <a:t>= 18         </a:t>
            </a:r>
            <a:r>
              <a:rPr lang="sr-Latn-BA" sz="2400" dirty="0"/>
              <a:t>       </a:t>
            </a:r>
            <a:r>
              <a:rPr lang="sr-Cyrl-BA" sz="2400" dirty="0"/>
              <a:t> </a:t>
            </a:r>
            <a:r>
              <a:rPr lang="sr-Latn-BA" sz="2400" dirty="0" smtClean="0"/>
              <a:t>        </a:t>
            </a:r>
            <a:r>
              <a:rPr lang="sr-Latn-BA" sz="2400" dirty="0"/>
              <a:t/>
            </a:r>
            <a:br>
              <a:rPr lang="sr-Latn-BA" sz="2400" dirty="0"/>
            </a:br>
            <a:r>
              <a:rPr lang="sr-Latn-BA" sz="2400" dirty="0"/>
              <a:t/>
            </a:r>
            <a:br>
              <a:rPr lang="sr-Latn-BA" sz="2400" dirty="0"/>
            </a:br>
            <a:r>
              <a:rPr lang="sr-Latn-BA" sz="2400" dirty="0"/>
              <a:t>        4 248 : 18 </a:t>
            </a:r>
            <a:r>
              <a:rPr lang="sr-Latn-BA" sz="2400" dirty="0" smtClean="0"/>
              <a:t>=</a:t>
            </a:r>
            <a:r>
              <a:rPr lang="sr-Cyrl-BA" sz="2400" dirty="0" smtClean="0"/>
              <a:t> 236</a:t>
            </a:r>
            <a:r>
              <a:rPr lang="sr-Latn-BA" sz="2400" dirty="0" smtClean="0"/>
              <a:t>                                   </a:t>
            </a:r>
            <a:r>
              <a:rPr lang="sr-Latn-BA" sz="1350" dirty="0"/>
              <a:t/>
            </a:r>
            <a:br>
              <a:rPr lang="sr-Latn-BA" sz="1350" dirty="0"/>
            </a:br>
            <a:r>
              <a:rPr lang="sr-Latn-BA" sz="1350" dirty="0"/>
              <a:t/>
            </a:r>
            <a:br>
              <a:rPr lang="sr-Latn-BA" sz="1350" dirty="0"/>
            </a:br>
            <a:r>
              <a:rPr lang="sr-Latn-BA" sz="1350" dirty="0"/>
              <a:t/>
            </a:r>
            <a:br>
              <a:rPr lang="sr-Latn-BA" sz="1350" dirty="0"/>
            </a:br>
            <a:r>
              <a:rPr lang="sr-Latn-BA" sz="1350" dirty="0"/>
              <a:t/>
            </a:r>
            <a:br>
              <a:rPr lang="sr-Latn-BA" sz="1350" dirty="0"/>
            </a:br>
            <a:r>
              <a:rPr lang="sr-Latn-BA" sz="2400" dirty="0"/>
              <a:t>       4 248 : 18 = 236                                      </a:t>
            </a:r>
            <a:br>
              <a:rPr lang="sr-Latn-BA" sz="2400" dirty="0"/>
            </a:br>
            <a:r>
              <a:rPr lang="sr-Latn-BA" sz="2400" dirty="0"/>
              <a:t>   </a:t>
            </a:r>
            <a:r>
              <a:rPr lang="sr-Latn-BA" sz="2400" u="sng" dirty="0"/>
              <a:t>-   3 6</a:t>
            </a:r>
            <a:r>
              <a:rPr lang="sr-Latn-BA" sz="2400" dirty="0"/>
              <a:t>                                                            </a:t>
            </a:r>
            <a:br>
              <a:rPr lang="sr-Latn-BA" sz="2400" dirty="0"/>
            </a:br>
            <a:r>
              <a:rPr lang="sr-Latn-BA" sz="2400" dirty="0"/>
              <a:t>           64                                                             </a:t>
            </a:r>
            <a:br>
              <a:rPr lang="sr-Latn-BA" sz="2400" dirty="0"/>
            </a:br>
            <a:r>
              <a:rPr lang="sr-Latn-BA" sz="2400" dirty="0"/>
              <a:t>          -</a:t>
            </a:r>
            <a:r>
              <a:rPr lang="sr-Latn-BA" sz="2400" u="sng" dirty="0"/>
              <a:t>54 </a:t>
            </a:r>
            <a:r>
              <a:rPr lang="sr-Latn-BA" sz="2400" dirty="0"/>
              <a:t>                                                            </a:t>
            </a:r>
            <a:br>
              <a:rPr lang="sr-Latn-BA" sz="2400" dirty="0"/>
            </a:br>
            <a:r>
              <a:rPr lang="sr-Latn-BA" sz="2400" dirty="0"/>
              <a:t>            108                                                          </a:t>
            </a:r>
            <a:br>
              <a:rPr lang="sr-Latn-BA" sz="2400" dirty="0"/>
            </a:br>
            <a:r>
              <a:rPr lang="sr-Latn-BA" sz="2400" dirty="0"/>
              <a:t>           -</a:t>
            </a:r>
            <a:r>
              <a:rPr lang="sr-Latn-BA" sz="2400" u="sng" dirty="0"/>
              <a:t>108 </a:t>
            </a:r>
            <a:r>
              <a:rPr lang="sr-Latn-BA" sz="2400" dirty="0"/>
              <a:t>                                                         </a:t>
            </a:r>
            <a:br>
              <a:rPr lang="sr-Latn-BA" sz="2400" dirty="0"/>
            </a:br>
            <a:r>
              <a:rPr lang="sr-Latn-BA" sz="2400" dirty="0"/>
              <a:t>               (0)                                                        </a:t>
            </a:r>
            <a:r>
              <a:rPr lang="sr-Latn-BA" sz="1350" dirty="0"/>
              <a:t/>
            </a:r>
            <a:br>
              <a:rPr lang="sr-Latn-BA" sz="1350" dirty="0"/>
            </a:br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236046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Latn-BA" sz="2400" dirty="0" smtClean="0">
                <a:solidFill>
                  <a:schemeClr val="bg1"/>
                </a:solidFill>
              </a:rPr>
              <a:t>2</a:t>
            </a:r>
            <a:r>
              <a:rPr lang="sr-Cyrl-BA" sz="2400" dirty="0" smtClean="0">
                <a:solidFill>
                  <a:schemeClr val="bg1"/>
                </a:solidFill>
              </a:rPr>
              <a:t>. Прво </a:t>
            </a:r>
            <a:r>
              <a:rPr lang="sr-Cyrl-BA" sz="2400" dirty="0">
                <a:solidFill>
                  <a:schemeClr val="bg1"/>
                </a:solidFill>
              </a:rPr>
              <a:t>упрости израз</a:t>
            </a:r>
            <a:r>
              <a:rPr lang="sr-Cyrl-BA" sz="2400" dirty="0" smtClean="0">
                <a:solidFill>
                  <a:schemeClr val="bg1"/>
                </a:solidFill>
              </a:rPr>
              <a:t>, а затим </a:t>
            </a:r>
            <a:r>
              <a:rPr lang="sr-Cyrl-BA" sz="2400" dirty="0">
                <a:solidFill>
                  <a:schemeClr val="bg1"/>
                </a:solidFill>
              </a:rPr>
              <a:t>израчунај његову вриједност: </a:t>
            </a:r>
            <a:r>
              <a:rPr lang="sr-Latn-BA" sz="2400" dirty="0">
                <a:solidFill>
                  <a:schemeClr val="bg1"/>
                </a:solidFill>
              </a:rPr>
              <a:t/>
            </a:r>
            <a:br>
              <a:rPr lang="sr-Latn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    </a:t>
            </a:r>
            <a:r>
              <a:rPr lang="sr-Cyrl-BA" sz="2400" dirty="0">
                <a:solidFill>
                  <a:schemeClr val="bg1"/>
                </a:solidFill>
              </a:rPr>
              <a:t>(</a:t>
            </a:r>
            <a:r>
              <a:rPr lang="sr-Latn-BA" sz="2400" dirty="0">
                <a:solidFill>
                  <a:schemeClr val="bg1"/>
                </a:solidFill>
              </a:rPr>
              <a:t>y </a:t>
            </a:r>
            <a:r>
              <a:rPr lang="sr-Latn-CS" sz="3200" dirty="0">
                <a:solidFill>
                  <a:schemeClr val="bg1"/>
                </a:solidFill>
              </a:rPr>
              <a:t>·</a:t>
            </a:r>
            <a:r>
              <a:rPr lang="sr-Latn-CS" sz="2400" dirty="0"/>
              <a:t> </a:t>
            </a:r>
            <a:r>
              <a:rPr lang="sr-Latn-BA" sz="2400" dirty="0" smtClean="0">
                <a:solidFill>
                  <a:schemeClr val="bg1"/>
                </a:solidFill>
              </a:rPr>
              <a:t>852</a:t>
            </a:r>
            <a:r>
              <a:rPr lang="sr-Latn-BA" sz="2400" dirty="0">
                <a:solidFill>
                  <a:schemeClr val="bg1"/>
                </a:solidFill>
              </a:rPr>
              <a:t>) </a:t>
            </a:r>
            <a:r>
              <a:rPr lang="sr-Latn-CS" sz="2800" dirty="0">
                <a:solidFill>
                  <a:schemeClr val="bg1"/>
                </a:solidFill>
              </a:rPr>
              <a:t>·</a:t>
            </a:r>
            <a:r>
              <a:rPr lang="sr-Latn-BA" sz="2400" dirty="0" smtClean="0">
                <a:solidFill>
                  <a:schemeClr val="bg1"/>
                </a:solidFill>
              </a:rPr>
              <a:t> </a:t>
            </a:r>
            <a:r>
              <a:rPr lang="sr-Latn-BA" sz="2400" dirty="0">
                <a:solidFill>
                  <a:schemeClr val="bg1"/>
                </a:solidFill>
              </a:rPr>
              <a:t>100, </a:t>
            </a:r>
            <a:r>
              <a:rPr lang="sr-Cyrl-BA" sz="2400" dirty="0" smtClean="0">
                <a:solidFill>
                  <a:schemeClr val="bg1"/>
                </a:solidFill>
              </a:rPr>
              <a:t>  ако </a:t>
            </a:r>
            <a:r>
              <a:rPr lang="sr-Cyrl-BA" sz="2400" dirty="0">
                <a:solidFill>
                  <a:schemeClr val="bg1"/>
                </a:solidFill>
              </a:rPr>
              <a:t>је</a:t>
            </a:r>
            <a:r>
              <a:rPr lang="sr-Latn-BA" sz="2400" dirty="0">
                <a:solidFill>
                  <a:schemeClr val="bg1"/>
                </a:solidFill>
              </a:rPr>
              <a:t> y = 10</a:t>
            </a:r>
            <a:r>
              <a:rPr lang="sr-Cyrl-BA" sz="2400" dirty="0">
                <a:solidFill>
                  <a:schemeClr val="bg1"/>
                </a:solidFill>
              </a:rPr>
              <a:t>           </a:t>
            </a: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0250" y="642940"/>
            <a:ext cx="5143500" cy="3857624"/>
          </a:xfrm>
        </p:spPr>
        <p:txBody>
          <a:bodyPr/>
          <a:lstStyle/>
          <a:p>
            <a:r>
              <a:rPr lang="sr-Latn-BA" dirty="0" smtClean="0">
                <a:solidFill>
                  <a:schemeClr val="bg1"/>
                </a:solidFill>
              </a:rPr>
              <a:t>2.)</a:t>
            </a:r>
            <a:r>
              <a:rPr lang="sr-Cyrl-BA" dirty="0" smtClean="0">
                <a:solidFill>
                  <a:schemeClr val="bg1"/>
                </a:solidFill>
              </a:rPr>
              <a:t>  </a:t>
            </a:r>
            <a:r>
              <a:rPr lang="sr-Latn-BA" dirty="0" smtClean="0">
                <a:solidFill>
                  <a:schemeClr val="bg1"/>
                </a:solidFill>
              </a:rPr>
              <a:t> </a:t>
            </a:r>
            <a:r>
              <a:rPr lang="sr-Cyrl-BA" dirty="0" smtClean="0">
                <a:solidFill>
                  <a:schemeClr val="bg1"/>
                </a:solidFill>
              </a:rPr>
              <a:t>Прво упрости израз, па онда израчунај његову вриједност: </a:t>
            </a:r>
            <a:br>
              <a:rPr lang="sr-Cyrl-BA" dirty="0" smtClean="0">
                <a:solidFill>
                  <a:schemeClr val="bg1"/>
                </a:solidFill>
              </a:rPr>
            </a:br>
            <a:r>
              <a:rPr lang="sr-Cyrl-BA" dirty="0" smtClean="0">
                <a:solidFill>
                  <a:schemeClr val="bg1"/>
                </a:solidFill>
              </a:rPr>
              <a:t>а.)  (</a:t>
            </a:r>
            <a:r>
              <a:rPr lang="sr-Latn-BA" dirty="0" smtClean="0">
                <a:solidFill>
                  <a:schemeClr val="bg1"/>
                </a:solidFill>
              </a:rPr>
              <a:t>y  2.)</a:t>
            </a:r>
            <a:r>
              <a:rPr lang="sr-Cyrl-BA" dirty="0" smtClean="0">
                <a:solidFill>
                  <a:schemeClr val="bg1"/>
                </a:solidFill>
              </a:rPr>
              <a:t>  </a:t>
            </a:r>
            <a:r>
              <a:rPr lang="sr-Latn-BA" dirty="0" smtClean="0">
                <a:solidFill>
                  <a:schemeClr val="bg1"/>
                </a:solidFill>
              </a:rPr>
              <a:t> </a:t>
            </a:r>
            <a:r>
              <a:rPr lang="sr-Cyrl-BA" dirty="0" smtClean="0">
                <a:solidFill>
                  <a:schemeClr val="bg1"/>
                </a:solidFill>
              </a:rPr>
              <a:t>Прво упрости израз, па онда израчунај његову вриједност: </a:t>
            </a:r>
            <a:br>
              <a:rPr lang="sr-Cyrl-BA" dirty="0" smtClean="0">
                <a:solidFill>
                  <a:schemeClr val="bg1"/>
                </a:solidFill>
              </a:rPr>
            </a:br>
            <a:r>
              <a:rPr lang="sr-Cyrl-BA" dirty="0" smtClean="0">
                <a:solidFill>
                  <a:schemeClr val="bg1"/>
                </a:solidFill>
              </a:rPr>
              <a:t>а.)  (</a:t>
            </a:r>
            <a:r>
              <a:rPr lang="sr-Latn-BA" dirty="0" smtClean="0">
                <a:solidFill>
                  <a:schemeClr val="bg1"/>
                </a:solidFill>
              </a:rPr>
              <a:t>y  ٠ 852) ٠ 100, </a:t>
            </a:r>
            <a:r>
              <a:rPr lang="sr-Cyrl-BA" dirty="0" smtClean="0">
                <a:solidFill>
                  <a:schemeClr val="bg1"/>
                </a:solidFill>
              </a:rPr>
              <a:t>ако је</a:t>
            </a:r>
            <a:r>
              <a:rPr lang="sr-Latn-BA" dirty="0" smtClean="0">
                <a:solidFill>
                  <a:schemeClr val="bg1"/>
                </a:solidFill>
              </a:rPr>
              <a:t> y = 10</a:t>
            </a:r>
            <a:r>
              <a:rPr lang="sr-Cyrl-BA" dirty="0" smtClean="0">
                <a:solidFill>
                  <a:schemeClr val="bg1"/>
                </a:solidFill>
              </a:rPr>
              <a:t>            б.) (8 453٠100)٠ꭓ,   ако је ꭓ=100</a:t>
            </a:r>
            <a:r>
              <a:rPr lang="sr-Cyrl-BA" dirty="0" smtClean="0"/>
              <a:t/>
            </a:r>
            <a:br>
              <a:rPr lang="sr-Cyrl-BA" dirty="0" smtClean="0"/>
            </a:br>
            <a:r>
              <a:rPr lang="sr-Latn-BA" dirty="0" smtClean="0">
                <a:solidFill>
                  <a:schemeClr val="bg1"/>
                </a:solidFill>
              </a:rPr>
              <a:t>٠ 852) ٠ 100, </a:t>
            </a:r>
            <a:r>
              <a:rPr lang="sr-Cyrl-BA" dirty="0" smtClean="0">
                <a:solidFill>
                  <a:schemeClr val="bg1"/>
                </a:solidFill>
              </a:rPr>
              <a:t>ако је</a:t>
            </a:r>
            <a:r>
              <a:rPr lang="sr-Latn-BA" dirty="0" smtClean="0">
                <a:solidFill>
                  <a:schemeClr val="bg1"/>
                </a:solidFill>
              </a:rPr>
              <a:t> y = 10</a:t>
            </a:r>
            <a:r>
              <a:rPr lang="sr-Cyrl-BA" dirty="0" smtClean="0">
                <a:solidFill>
                  <a:schemeClr val="bg1"/>
                </a:solidFill>
              </a:rPr>
              <a:t>            б.) (8 453٠100)٠ꭓ,   ако је ꭓ=100</a:t>
            </a:r>
            <a:r>
              <a:rPr lang="sr-Cyrl-BA" dirty="0" smtClean="0"/>
              <a:t/>
            </a:r>
            <a:br>
              <a:rPr lang="sr-Cyrl-BA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252520" cy="5308054"/>
          </a:xfrm>
          <a:prstGeom prst="rect">
            <a:avLst/>
          </a:prstGeom>
          <a:solidFill>
            <a:srgbClr val="003300"/>
          </a:solidFill>
        </p:spPr>
        <p:txBody>
          <a:bodyPr vert="horz" lIns="51435" tIns="25718" rIns="51435" bIns="25718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  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Прво упрости израз, па онда израчунај његову вриједност: </a:t>
            </a:r>
            <a:endParaRPr lang="sr-Latn-BA" sz="2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defRPr/>
            </a:pP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(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CS" sz="2800" dirty="0" smtClean="0">
                <a:solidFill>
                  <a:schemeClr val="bg1"/>
                </a:solidFill>
              </a:rPr>
              <a:t>·</a:t>
            </a:r>
            <a:r>
              <a:rPr lang="sr-Latn-CS" sz="2400" dirty="0" smtClean="0"/>
              <a:t> 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852</a:t>
            </a:r>
            <a:r>
              <a:rPr lang="sr-Latn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 </a:t>
            </a:r>
            <a:r>
              <a:rPr lang="sr-Latn-CS" sz="2400" dirty="0" smtClean="0">
                <a:solidFill>
                  <a:schemeClr val="bg1"/>
                </a:solidFill>
              </a:rPr>
              <a:t>·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100,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ако је</a:t>
            </a:r>
            <a:r>
              <a:rPr lang="sr-Latn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y = 10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    </a:t>
            </a:r>
            <a:r>
              <a:rPr lang="sr-Cyrl-BA" sz="2400" dirty="0">
                <a:latin typeface="+mj-lt"/>
                <a:ea typeface="+mj-ea"/>
                <a:cs typeface="+mj-cs"/>
              </a:rPr>
              <a:t/>
            </a:r>
            <a:br>
              <a:rPr lang="sr-Cyrl-BA" sz="2400" dirty="0">
                <a:latin typeface="+mj-lt"/>
                <a:ea typeface="+mj-ea"/>
                <a:cs typeface="+mj-cs"/>
              </a:rPr>
            </a:br>
            <a:r>
              <a:rPr lang="sr-Cyrl-BA" sz="2400" dirty="0">
                <a:latin typeface="+mj-lt"/>
                <a:ea typeface="+mj-ea"/>
                <a:cs typeface="+mj-cs"/>
              </a:rPr>
              <a:t/>
            </a:r>
            <a:br>
              <a:rPr lang="sr-Cyrl-BA" sz="2400" dirty="0">
                <a:latin typeface="+mj-lt"/>
                <a:ea typeface="+mj-ea"/>
                <a:cs typeface="+mj-cs"/>
              </a:rPr>
            </a:br>
            <a:r>
              <a:rPr lang="sr-Cyrl-BA" sz="2400" dirty="0">
                <a:latin typeface="+mj-lt"/>
                <a:ea typeface="+mj-ea"/>
                <a:cs typeface="+mj-cs"/>
              </a:rPr>
              <a:t>  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sr-Latn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852)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100 = 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(10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Latn-CS" sz="2000" dirty="0"/>
              <a:t> 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852)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100 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= 8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520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10</a:t>
            </a:r>
            <a:r>
              <a:rPr lang="sr-Cyrl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0</a:t>
            </a:r>
            <a:r>
              <a:rPr lang="sr-Latn-BA" sz="2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= 852 000</a:t>
            </a: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sr-Cyrl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sr-Latn-BA" sz="2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      </a:t>
            </a: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r>
              <a:rPr lang="sr-Cyrl-BA" sz="1013" dirty="0">
                <a:latin typeface="+mj-lt"/>
                <a:ea typeface="+mj-ea"/>
                <a:cs typeface="+mj-cs"/>
              </a:rPr>
              <a:t/>
            </a:r>
            <a:br>
              <a:rPr lang="sr-Cyrl-BA" sz="1013" dirty="0">
                <a:latin typeface="+mj-lt"/>
                <a:ea typeface="+mj-ea"/>
                <a:cs typeface="+mj-cs"/>
              </a:rPr>
            </a:br>
            <a:endParaRPr lang="en-US" sz="1013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0988" y="0"/>
            <a:ext cx="9335516" cy="5236046"/>
          </a:xfrm>
          <a:solidFill>
            <a:srgbClr val="003300"/>
          </a:solidFill>
        </p:spPr>
        <p:txBody>
          <a:bodyPr>
            <a:normAutofit fontScale="90000"/>
          </a:bodyPr>
          <a:lstStyle/>
          <a:p>
            <a:pPr algn="l"/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/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 3. Прво </a:t>
            </a:r>
            <a:r>
              <a:rPr lang="sr-Cyrl-BA" sz="2400" dirty="0">
                <a:solidFill>
                  <a:schemeClr val="bg1"/>
                </a:solidFill>
              </a:rPr>
              <a:t>упрости израз</a:t>
            </a:r>
            <a:r>
              <a:rPr lang="sr-Cyrl-BA" sz="2400" dirty="0" smtClean="0">
                <a:solidFill>
                  <a:schemeClr val="bg1"/>
                </a:solidFill>
              </a:rPr>
              <a:t>, а затим </a:t>
            </a:r>
            <a:r>
              <a:rPr lang="sr-Cyrl-BA" sz="2400" dirty="0">
                <a:solidFill>
                  <a:schemeClr val="bg1"/>
                </a:solidFill>
              </a:rPr>
              <a:t>израчунај његову вриједност: </a:t>
            </a:r>
            <a:r>
              <a:rPr lang="sr-Latn-BA" sz="2400" dirty="0">
                <a:solidFill>
                  <a:schemeClr val="bg1"/>
                </a:solidFill>
              </a:rPr>
              <a:t/>
            </a:r>
            <a:br>
              <a:rPr lang="sr-Latn-BA" sz="2400" dirty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>          </a:t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     </a:t>
            </a:r>
            <a:r>
              <a:rPr lang="sr-Cyrl-BA" sz="2400" dirty="0">
                <a:solidFill>
                  <a:schemeClr val="bg1"/>
                </a:solidFill>
              </a:rPr>
              <a:t>(8 </a:t>
            </a:r>
            <a:r>
              <a:rPr lang="sr-Cyrl-BA" sz="2400" dirty="0" smtClean="0">
                <a:solidFill>
                  <a:schemeClr val="bg1"/>
                </a:solidFill>
              </a:rPr>
              <a:t>453</a:t>
            </a:r>
            <a:r>
              <a:rPr lang="sr-Latn-CS" sz="2400" dirty="0">
                <a:solidFill>
                  <a:schemeClr val="bg1"/>
                </a:solidFill>
              </a:rPr>
              <a:t> ·</a:t>
            </a:r>
            <a:r>
              <a:rPr lang="sr-Latn-CS" sz="2400" dirty="0"/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100)</a:t>
            </a:r>
            <a:r>
              <a:rPr lang="sr-Latn-CS" sz="2400" dirty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: Х,   ако </a:t>
            </a:r>
            <a:r>
              <a:rPr lang="sr-Cyrl-BA" sz="2400" dirty="0">
                <a:solidFill>
                  <a:schemeClr val="bg1"/>
                </a:solidFill>
              </a:rPr>
              <a:t>је </a:t>
            </a:r>
            <a:r>
              <a:rPr lang="sr-Cyrl-BA" sz="2400" dirty="0" smtClean="0">
                <a:solidFill>
                  <a:schemeClr val="bg1"/>
                </a:solidFill>
              </a:rPr>
              <a:t>Х = 5</a:t>
            </a:r>
            <a:br>
              <a:rPr lang="sr-Cyrl-BA" sz="2400" dirty="0" smtClean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 smtClean="0">
                <a:solidFill>
                  <a:schemeClr val="bg1"/>
                </a:solidFill>
              </a:rPr>
              <a:t>      </a:t>
            </a:r>
            <a:r>
              <a:rPr lang="sr-Cyrl-BA" sz="2400" dirty="0" smtClean="0">
                <a:solidFill>
                  <a:schemeClr val="bg1"/>
                </a:solidFill>
              </a:rPr>
              <a:t>(8 </a:t>
            </a:r>
            <a:r>
              <a:rPr lang="sr-Cyrl-BA" sz="2400" dirty="0" smtClean="0">
                <a:solidFill>
                  <a:schemeClr val="bg1"/>
                </a:solidFill>
              </a:rPr>
              <a:t>453 </a:t>
            </a:r>
            <a:r>
              <a:rPr lang="sr-Latn-CS" sz="2800" dirty="0">
                <a:solidFill>
                  <a:schemeClr val="bg1"/>
                </a:solidFill>
              </a:rPr>
              <a:t>·</a:t>
            </a:r>
            <a:r>
              <a:rPr lang="sr-Latn-CS" sz="2800" dirty="0"/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100) </a:t>
            </a:r>
            <a:r>
              <a:rPr lang="sr-Cyrl-BA" sz="2800" dirty="0" smtClean="0">
                <a:solidFill>
                  <a:schemeClr val="bg1"/>
                </a:solidFill>
              </a:rPr>
              <a:t>: 5</a:t>
            </a:r>
            <a:r>
              <a:rPr lang="sr-Cyrl-BA" sz="2400" dirty="0" smtClean="0">
                <a:solidFill>
                  <a:schemeClr val="bg1"/>
                </a:solidFill>
              </a:rPr>
              <a:t> = 845 300 </a:t>
            </a:r>
            <a:r>
              <a:rPr lang="sr-Cyrl-BA" sz="2800" dirty="0" smtClean="0">
                <a:solidFill>
                  <a:schemeClr val="bg1"/>
                </a:solidFill>
              </a:rPr>
              <a:t>: 5</a:t>
            </a:r>
            <a:r>
              <a:rPr lang="sr-Cyrl-BA" sz="2400" dirty="0" smtClean="0">
                <a:solidFill>
                  <a:schemeClr val="bg1"/>
                </a:solidFill>
              </a:rPr>
              <a:t> = 169 060</a:t>
            </a:r>
            <a:r>
              <a:rPr lang="sr-Latn-CS" sz="2800" dirty="0" smtClean="0"/>
              <a:t> </a:t>
            </a: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 smtClean="0"/>
              <a:t>            </a:t>
            </a: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341442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236045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BA" sz="2400" dirty="0" smtClean="0">
                <a:solidFill>
                  <a:schemeClr val="bg1"/>
                </a:solidFill>
              </a:rPr>
              <a:t>4.   </a:t>
            </a:r>
            <a:r>
              <a:rPr lang="sr-Cyrl-BA" sz="2400" dirty="0">
                <a:solidFill>
                  <a:schemeClr val="bg1"/>
                </a:solidFill>
              </a:rPr>
              <a:t>Израчунај вриједност израза: </a:t>
            </a:r>
            <a:r>
              <a:rPr lang="sr-Latn-BA" sz="2400" dirty="0">
                <a:solidFill>
                  <a:schemeClr val="bg1"/>
                </a:solidFill>
              </a:rPr>
              <a:t/>
            </a:r>
            <a:br>
              <a:rPr lang="sr-Latn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/>
            </a:r>
            <a:br>
              <a:rPr lang="sr-Cyrl-BA" sz="2400" dirty="0">
                <a:solidFill>
                  <a:schemeClr val="bg1"/>
                </a:solidFill>
              </a:rPr>
            </a:br>
            <a:r>
              <a:rPr lang="sr-Cyrl-BA" sz="2400" dirty="0">
                <a:solidFill>
                  <a:schemeClr val="bg1"/>
                </a:solidFill>
              </a:rPr>
              <a:t>      </a:t>
            </a:r>
            <a:r>
              <a:rPr lang="sr-Cyrl-BA" sz="2400" dirty="0" smtClean="0">
                <a:solidFill>
                  <a:schemeClr val="bg1"/>
                </a:solidFill>
              </a:rPr>
              <a:t> Х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Cyrl-BA" sz="2400" dirty="0">
                <a:solidFill>
                  <a:schemeClr val="bg1"/>
                </a:solidFill>
              </a:rPr>
              <a:t>25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Latn-BA" sz="2400" dirty="0">
                <a:solidFill>
                  <a:schemeClr val="bg1"/>
                </a:solidFill>
              </a:rPr>
              <a:t>y </a:t>
            </a:r>
            <a:r>
              <a:rPr lang="sr-Latn-CS" sz="2400" dirty="0">
                <a:solidFill>
                  <a:schemeClr val="bg1"/>
                </a:solidFill>
              </a:rPr>
              <a:t>·</a:t>
            </a:r>
            <a:r>
              <a:rPr lang="sr-Latn-BA" sz="2400" dirty="0" smtClean="0">
                <a:solidFill>
                  <a:schemeClr val="bg1"/>
                </a:solidFill>
              </a:rPr>
              <a:t> </a:t>
            </a:r>
            <a:r>
              <a:rPr lang="sr-Latn-BA" sz="2400" dirty="0">
                <a:solidFill>
                  <a:schemeClr val="bg1"/>
                </a:solidFill>
              </a:rPr>
              <a:t>4,                </a:t>
            </a:r>
            <a:r>
              <a:rPr lang="sr-Cyrl-BA" sz="2400" dirty="0">
                <a:solidFill>
                  <a:schemeClr val="bg1"/>
                </a:solidFill>
              </a:rPr>
              <a:t>ако је  </a:t>
            </a:r>
            <a:r>
              <a:rPr lang="sr-Latn-BA" sz="2400" dirty="0">
                <a:solidFill>
                  <a:schemeClr val="bg1"/>
                </a:solidFill>
              </a:rPr>
              <a:t>  </a:t>
            </a:r>
            <a:r>
              <a:rPr lang="sr-Cyrl-BA" sz="2400" dirty="0">
                <a:solidFill>
                  <a:schemeClr val="bg1"/>
                </a:solidFill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</a:rPr>
              <a:t>Х </a:t>
            </a:r>
            <a:r>
              <a:rPr lang="sr-Cyrl-BA" sz="2400" dirty="0">
                <a:solidFill>
                  <a:schemeClr val="bg1"/>
                </a:solidFill>
              </a:rPr>
              <a:t>= 8, </a:t>
            </a:r>
            <a:r>
              <a:rPr lang="sr-Latn-BA" sz="2400" dirty="0">
                <a:solidFill>
                  <a:schemeClr val="bg1"/>
                </a:solidFill>
              </a:rPr>
              <a:t>   </a:t>
            </a:r>
            <a:r>
              <a:rPr lang="sr-Cyrl-BA" sz="2400" dirty="0">
                <a:solidFill>
                  <a:schemeClr val="bg1"/>
                </a:solidFill>
              </a:rPr>
              <a:t>      </a:t>
            </a:r>
            <a:r>
              <a:rPr lang="sr-Latn-BA" sz="2400" dirty="0" smtClean="0">
                <a:solidFill>
                  <a:schemeClr val="bg1"/>
                </a:solidFill>
              </a:rPr>
              <a:t>y</a:t>
            </a:r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</a:rPr>
              <a:t>= </a:t>
            </a:r>
            <a:r>
              <a:rPr lang="sr-Latn-BA" sz="2400" dirty="0">
                <a:solidFill>
                  <a:schemeClr val="bg1"/>
                </a:solidFill>
              </a:rPr>
              <a:t>125</a:t>
            </a:r>
            <a:r>
              <a:rPr lang="sr-Cyrl-BA" sz="1350" dirty="0">
                <a:solidFill>
                  <a:schemeClr val="bg1"/>
                </a:solidFill>
              </a:rPr>
              <a:t/>
            </a:r>
            <a:br>
              <a:rPr lang="sr-Cyrl-BA" sz="1350" dirty="0">
                <a:solidFill>
                  <a:schemeClr val="bg1"/>
                </a:solidFill>
              </a:rPr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> </a:t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r>
              <a:rPr lang="sr-Cyrl-BA" sz="1350" dirty="0"/>
              <a:t/>
            </a:r>
            <a:br>
              <a:rPr lang="sr-Cyrl-BA" sz="1350" dirty="0"/>
            </a:br>
            <a:endParaRPr lang="en-US" sz="13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115</Words>
  <Application>Microsoft Office PowerPoint</Application>
  <PresentationFormat>On-screen Show (16:9)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ИЗРАЗИ СА МНОЖЕЊЕМ И ДИЈЕЉЕЊЕМ КОЈИ САДРЖЕ ПРОМЈЕНЉИВУ (утврђивање)</vt:lpstr>
      <vt:lpstr>              Поновимо:        Израз у којем учествују бројеви, заграде, знаци рачунских операција и промјенљиве, зове се израз са промјенљивом.       Уврштавањем вриједности умјесто промјенљиве и извршавањем  свих рачунских операција, добијамо број који зовемо вриједност израза са промјенљивом. нпр.                          </vt:lpstr>
      <vt:lpstr>              Поновимо:    нпр.          а)      451 · y,        за   y = 10                  451 · 10 =  4 510           б)      50 · а · 39 · 2,      за  а = 10                   50 · 10 · 39 · 2 = (50 · 2) · (10 · 39) = 100 · 390 = 39 000                           </vt:lpstr>
      <vt:lpstr>      1. Израчунај вриједност израза:         4 248 : Х ,     ако је Х = 18               </vt:lpstr>
      <vt:lpstr>   1. Израчунај вриједност израза:          4 248 : Х ,     ако је Х = 18                                   4 248 : 18 = 236                                              4 248 : 18 = 236                                          -   3 6                                                                        64                                                                        -54                                                                          108                                                                      -108                                                                          (0)                                                         </vt:lpstr>
      <vt:lpstr>2. Прво упрости израз, а затим израчунај његову вриједност:        (y · 852) · 100,   ако је y = 10                         </vt:lpstr>
      <vt:lpstr>2.)   Прво упрости израз, па онда израчунај његову вриједност:  а.)  (y  2.)   Прво упрости израз, па онда израчунај његову вриједност:  а.)  (y  ٠ 852) ٠ 100, ако је y = 10            б.) (8 453٠100)٠ꭓ,   ако је ꭓ=100 ٠ 852) ٠ 100, ако је y = 10            б.) (8 453٠100)٠ꭓ,   ако је ꭓ=100 </vt:lpstr>
      <vt:lpstr>      3. Прво упрости израз, а затим израчунај његову вриједност:                   (8 453 · 100) : Х,   ако је Х = 5        (8 453 · 100) : 5 = 845 300 : 5 = 169 060                           </vt:lpstr>
      <vt:lpstr>4.   Израчунај вриједност израза:          Х · 25 · y · 4,                ако је     Х = 8,          y = 125               </vt:lpstr>
      <vt:lpstr>     4. Израчунај вриједност израза:            Х · 25 · y · 4,           ако је     Х = 8,          y = 125           8 · 25 · 125 · 4 = (8 · 125) · (25 · 4) = 1 000 · 100 = 100 000                                                                                      </vt:lpstr>
      <vt:lpstr>      1.  Попуни табелу:           2. Израчунај вриједност израза ако је:       456 321 · (Х · 13), ако је Х = 20  3. У изразу 48 : у одреди све природне вриједности промјенљиве у за     које је 48 : у природан број.     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ИЗРАЗИ СА МНОЖЕЊЕМ И ДИЈЕЉЕЊЕМ КОЈИ САДРЖЕ ПРОМЈЕНЉИВУ</dc:title>
  <dc:creator>hp</dc:creator>
  <cp:lastModifiedBy>user</cp:lastModifiedBy>
  <cp:revision>54</cp:revision>
  <dcterms:created xsi:type="dcterms:W3CDTF">2020-04-03T15:16:50Z</dcterms:created>
  <dcterms:modified xsi:type="dcterms:W3CDTF">2020-04-30T18:01:28Z</dcterms:modified>
</cp:coreProperties>
</file>