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E124AA-3B9D-4F71-AD7A-0429DA155FA2}">
          <p14:sldIdLst>
            <p14:sldId id="256"/>
            <p14:sldId id="263"/>
            <p14:sldId id="257"/>
            <p14:sldId id="264"/>
          </p14:sldIdLst>
        </p14:section>
        <p14:section name="Untitled Section" id="{900CE739-EDE9-41F5-8928-D58187864762}">
          <p14:sldIdLst>
            <p14:sldId id="258"/>
            <p14:sldId id="259"/>
            <p14:sldId id="260"/>
            <p14:sldId id="261"/>
            <p14:sldId id="262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0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8043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8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463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78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5992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7091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4803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82426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94632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1990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23BDA3-52FE-4BDE-B6CF-1012E8755D04}" type="datetimeFigureOut">
              <a:rPr lang="sr-Latn-BA" smtClean="0"/>
              <a:t>18.5.2020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E2DD186-8752-410A-872D-F0D29010D35B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813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0" y="0"/>
            <a:ext cx="955039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78573" y="750626"/>
            <a:ext cx="6728347" cy="28796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967" y="1296535"/>
            <a:ext cx="5404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i="1" dirty="0" smtClean="0"/>
              <a:t>ГЛАГОЛСКИ ОБЛИЦИ У КЊИЖЕВНИМ И НЕКЊИЖЕВНИМ ТЕКСТОВИМА</a:t>
            </a:r>
            <a:endParaRPr lang="sr-Latn-BA" sz="3200" i="1" dirty="0"/>
          </a:p>
        </p:txBody>
      </p:sp>
    </p:spTree>
    <p:extLst>
      <p:ext uri="{BB962C8B-B14F-4D97-AF65-F5344CB8AC3E}">
        <p14:creationId xmlns:p14="http://schemas.microsoft.com/office/powerpoint/2010/main" val="29616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4645" cy="33596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307" y="3780429"/>
            <a:ext cx="4107976" cy="26203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„Мали се у први мах трже; но одмах затим још се јаче приљуби уз пенџер и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гледаше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...И жељно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чекаше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хоће ли још која затрептати и угасити се...</a:t>
            </a:r>
          </a:p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ама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 спуштала на прса, а трепавице, као од олова, покаткада се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склапаху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(Светозар Ћоровић,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Богојављенска ноћ</a:t>
            </a:r>
            <a:r>
              <a:rPr lang="sr-Cyrl-BA" b="1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r-Latn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9" y="119489"/>
            <a:ext cx="3343701" cy="3660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1051" y="4067031"/>
            <a:ext cx="4476466" cy="2333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„Сунце се лагано помаљало иза планинских врхунаца, који још уморно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почиваху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прозрачном јутарњем сумраку.“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(Петар Кочић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Јаблан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r-Cyrl-BA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0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3946" cy="6857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4745" y="259307"/>
            <a:ext cx="4244455" cy="57184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ПОТЕНЦИЈАЛ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r-Cyrl-BA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УЧЕСТАЛОСТ УПОТРЕБЕ ЗАВИСИ ОД ВРСТЕ ТЕКСТА;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ТЕКСТОВИМА У КОЈИМА СЕ АНАЛИЗИРА ОДРЕЂЕНА ТЕМА УПОТРЕБЉАВА СЕ У ВЕЋИНИ РЕЧЕНИЦА;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РАСТЕ УПОТРЕБА У СВАКОДНЕВНОМ ГОВОРУ И У ЈЕЗИКУ ШТАМПЕ;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КЊИЖЕВНОУМЈЕТНИЧКИМ ТЕКСТОВИМА СЕ УПОТРЕБЉАВА </a:t>
            </a: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ЧЕСТО;</a:t>
            </a:r>
            <a:endParaRPr lang="sr-Cyrl-BA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ПИСЦИ ГА УПОТРЕБЉАВАЈУ ДА БИ ИСКАЗАЛИ МОГУЋНОСТ (ЖЕЉУ), УСЛОВ ВРШЕЊА РАДЊЕ ИЛИ У БЕЗЛИЧНОМ ОБЛИКУ.</a:t>
            </a:r>
            <a:endParaRPr lang="sr-Latn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7" y="-1"/>
            <a:ext cx="3280013" cy="3448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9415" y="3739487"/>
            <a:ext cx="4626591" cy="2729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 би се могло рећи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да је Аја била равнодушна према замеркама и оговарањима оваца и овнова...“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„Кад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би јој се чинило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да се вук прибира и присећа ко је и шта је, она је убрзавала брзину и смелост своје игре.“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(Иво Андрић,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Аска и вук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r-Latn-BA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8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10686" y="105770"/>
            <a:ext cx="5336275" cy="64110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ПОТЕНЦИЈАЛ ЈЕ НАЈВИШЕ ПРИСУТАН У АНДРИЋЕВОМ ЈЕЗИКУ ЈЕР ЈЕ ПРИСУТНИЈА НАРАЦИЈА КАО ОБЛИК КАЗИВАЊА У ОДНОСУ НА ДРУГЕ ПИСЦЕ;</a:t>
            </a:r>
          </a:p>
          <a:p>
            <a:pPr marL="285750" indent="-285750" algn="ctr">
              <a:buFontTx/>
              <a:buChar char="-"/>
            </a:pPr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АОРИСТ И ИМЕРФЕКАТ ЈЕ ПРИСУТАН У ВЕЛИКОЈ МЈЕРИ У ЈЕЗИКУ СВИХ ПОМЕНУТИХ ПИСАЦА;</a:t>
            </a:r>
          </a:p>
          <a:p>
            <a:pPr marL="285750" indent="-285750" algn="ctr">
              <a:buFontTx/>
              <a:buChar char="-"/>
            </a:pPr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ПРЕЗЕНТ И ПЕРФЕКАТ СУ ПРИСУТНИ У ВЕЛИКОЈ МЈЕРИ У АНАЛИЗИРАНИМ КЊИЖЕВНИМ ТЕКСТОВИМА, ПЕРФЕКАТ ЧЕСТО ЗАМЈЕЊУЈЕ ПЛУСКФАМЕРФЕКАТ;</a:t>
            </a:r>
          </a:p>
          <a:p>
            <a:pPr marL="285750" indent="-285750" algn="ctr">
              <a:buFontTx/>
              <a:buChar char="-"/>
            </a:pPr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ПЛУСКФАМПЕРФЕКАТ ЈЕ РИЈЕТКО УПОТРЕБЉЕН;</a:t>
            </a:r>
          </a:p>
          <a:p>
            <a:pPr marL="285750" indent="-285750" algn="ctr">
              <a:buFontTx/>
              <a:buChar char="-"/>
            </a:pPr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ГЛАГОЛСКИ ПРИДЈЕВИ СЕ ЧЕСТО УПОТРЕБЉАВАЈУ;</a:t>
            </a:r>
          </a:p>
          <a:p>
            <a:pPr marL="285750" indent="-285750" algn="ctr">
              <a:buFontTx/>
              <a:buChar char="-"/>
            </a:pPr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ГЛАГОЛСКИ ПРИЛОЗИ (САДШЊИ И ПРОШЛИ) СУ НАЈПРИСУТНИЈИ У АНДРИЋЕВОМ ЈЕЗИКУ И ВЕОМА СУ ЧЕСТИ.</a:t>
            </a:r>
            <a:endParaRPr lang="sr-Latn-BA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1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27547"/>
            <a:ext cx="5568287" cy="27295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НОВИНСКИ ТЕКСТОВИ</a:t>
            </a:r>
          </a:p>
          <a:p>
            <a:pPr algn="ctr"/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AutoNum type="arabicPeriod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ПРЕЗЕНТ, ПЕРФЕКАТ</a:t>
            </a:r>
          </a:p>
          <a:p>
            <a:pPr marL="342900" indent="-342900" algn="ctr">
              <a:buAutoNum type="arabicPeriod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ИНФИНИТИВ, ИМПЕРАТИВ, ФУТУР ПРВИ, ФУТУР ДРУГИ</a:t>
            </a: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АОРИСТ, ИМПЕРАТИВ, ПОТЕНЦИЈАЛ, ГЛАГОЛСКИ ПРИЛОЗИ</a:t>
            </a: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7027" y="3575713"/>
            <a:ext cx="5581935" cy="29206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КЊИЖЕВНОУМЈЕТНИЧКИ ТЕКСТОВИ</a:t>
            </a: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marL="342900" indent="-342900" algn="ctr">
              <a:buAutoNum type="arabicPeriod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ПРЕЗЕНТ, ПЕРФЕКАТ, ФУТУР ПРВИ, АОРИСТ</a:t>
            </a: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ИМПЕРФЕКАТ, </a:t>
            </a: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ПОТЕНЦИЈАЛ, ИНФИНИТИВ, ГЛАГОЛСКИ ПРИЛОЗИ</a:t>
            </a:r>
          </a:p>
          <a:p>
            <a:pPr algn="ctr"/>
            <a:endParaRPr lang="sr-Cyrl-BA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ПЛУСКФАМПЕРФЕКАТ, </a:t>
            </a: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ИМПЕРАТИВ</a:t>
            </a: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ГЛАГОЛСКИ ПРИДЈЕВИ</a:t>
            </a:r>
          </a:p>
          <a:p>
            <a:pPr algn="ctr"/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ФУТУР ДРУГИ</a:t>
            </a:r>
            <a:endParaRPr lang="sr-Cyrl-BA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marL="342900" indent="-342900" algn="ctr">
              <a:buAutoNum type="arabicPeriod"/>
            </a:pPr>
            <a:endParaRPr lang="sr-Latn-B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/>
          <p:cNvSpPr/>
          <p:nvPr/>
        </p:nvSpPr>
        <p:spPr>
          <a:xfrm>
            <a:off x="1078174" y="1296538"/>
            <a:ext cx="5786650" cy="3671248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ГЛАГОЛСКИ ОБЛИЦИ ИМАЈУ ВЕОМА ЗНАЧАЈНУ УЛОГУ У СВАКОМ ЈЕЗИКУ.</a:t>
            </a:r>
          </a:p>
          <a:p>
            <a:pPr algn="just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ГЛАГОЛСКИ ОБЛИЦИ ПРЕДСТАВЉАЈУ ОСНОВУ РЕЧЕНИЦЕ И НОСИОЦИ СУ ИНФОРМАЦИЈЕ КОЈА СЕ РЕЧЕНИЦОМ ЖЕЛИ ПРЕНИЈЕТИ.</a:t>
            </a:r>
          </a:p>
          <a:p>
            <a:pPr algn="just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ПРОМЈЕНОМ ГЛАГОЛСКИХ ОБЛИКА (ГЛАГОЛСКИХ ВРЕМЕНА И ГЛАГОЛСКИХ НАЧИНА) У НЕКОЈ РЕЧЕНИЦИ МИЈЕЊА СЕ  И ИНФОРМАЦИЈА.</a:t>
            </a: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Latn-BA" dirty="0"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6" y="929186"/>
            <a:ext cx="4215737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901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3" y="3035134"/>
            <a:ext cx="4191000" cy="3571875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5199797" y="2429301"/>
            <a:ext cx="5786651" cy="387596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СУБЈЕКАТ ЈЕ НОСИЛАЦ ТЕМЕ У РЕЧЕНИЦИ.</a:t>
            </a:r>
          </a:p>
          <a:p>
            <a:pPr algn="ctr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ГЛАГОЛСКИ ОБЛИЦИ ИМАЈУ СЛУЖБУ ПРЕДИКАТА У РЕЧЕНИЦИ И ОД УПОТРЕБЕ ГЛАГОЛСКИХ ОБЛИКА ЗАВИСИ КОМУНИКАЦИЈА ИЗМЕЂУ САГОВОРНИКА. </a:t>
            </a:r>
            <a:endParaRPr lang="sr-Latn-BA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3452883" y="163772"/>
            <a:ext cx="3493827" cy="173326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ГЛАГОЛСКИ ОБЛИЦИ</a:t>
            </a:r>
            <a:endParaRPr lang="sr-Latn-BA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8297838" y="122829"/>
            <a:ext cx="3411941" cy="177420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ПРЕДИКАТИ</a:t>
            </a:r>
            <a:endParaRPr lang="sr-Latn-BA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Straight Arrow Connector 12"/>
          <p:cNvCxnSpPr>
            <a:stCxn id="10" idx="2"/>
            <a:endCxn id="11" idx="5"/>
          </p:cNvCxnSpPr>
          <p:nvPr/>
        </p:nvCxnSpPr>
        <p:spPr>
          <a:xfrm flipV="1">
            <a:off x="6730052" y="1009934"/>
            <a:ext cx="1789562" cy="20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8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12192000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0" y="409433"/>
            <a:ext cx="8093122" cy="5800298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dirty="0" smtClean="0">
                <a:latin typeface="Arial Narrow" panose="020B0606020202030204" pitchFamily="34" charset="0"/>
              </a:rPr>
              <a:t>     </a:t>
            </a:r>
          </a:p>
          <a:p>
            <a:pPr algn="just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sr-Cyrl-BA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ГЛАГОЛСКИ ОБЛИЦИ НЕМАЈУ ИСТУ УЧЕСТАЛОСТ УПОТРЕБЕ У РАЗЛИЧИТИМ ВРСТАМА ТЕКСТОВА.</a:t>
            </a:r>
          </a:p>
          <a:p>
            <a:pPr algn="just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РАЗЛИЧИТЕ ВРСТЕ ТЕКСТОВА ЗАХТИЈЕВАЈУ УПОТРЕБУ ДРУГАЧИЈИХ </a:t>
            </a: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ГЛА</a:t>
            </a: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ГОЛСКИХ</a:t>
            </a: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ОБЛИКА У ЗАВИСНОСТИ КОМЕ СЕ ОБРАЋАЈУ И НА КОЈИ НАЧИН.</a:t>
            </a:r>
          </a:p>
          <a:p>
            <a:pPr algn="just"/>
            <a:endParaRPr lang="sr-Cyrl-B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ИНФОРМАТИВНИ (НОВИНСКИ) ТЕКСТОВИ – </a:t>
            </a:r>
            <a:r>
              <a:rPr lang="sr-Cyrl-BA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ШИРА ПУБЛИКА</a:t>
            </a:r>
          </a:p>
          <a:p>
            <a:pPr algn="just"/>
            <a:endParaRPr lang="sr-Cyrl-BA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КЊИЖЕВНОУМЈЕТНИЧКИ ТЕКСТОВИ – </a:t>
            </a:r>
            <a:r>
              <a:rPr lang="sr-Cyrl-BA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ОДАБРАНИ ЧИТАОЦИ</a:t>
            </a:r>
            <a:endParaRPr lang="sr-Latn-BA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sr-Cyrl-BA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r-Latn-BA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ЈАНКО ВЕСЕЛИНОВИЋ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Хајдук Станко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СВЕТОЗАР ЋОРОВИЋ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Богојављенска ноћ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ПЕТАР КОЧИЋ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Јаблан, 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ИВО АНДРИЋ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Аска и вук </a:t>
            </a:r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Latn-B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2" y="0"/>
            <a:ext cx="586853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69138" y="272955"/>
            <a:ext cx="3944203" cy="57457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ПЛУСКФАМЕРФЕКАТ</a:t>
            </a:r>
          </a:p>
          <a:p>
            <a:pPr algn="ctr"/>
            <a:endParaRPr lang="sr-Cyrl-BA" sz="20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- ГЛАГОЛСКИ ОБЛИК КОЈИ СЕ РЈЕЂЕ УПОТРЕБЉАВА ИЛИ ЈЕ У „ИШЧЕЗАВАЊУ“ ИЗ ЈЕЗИКА;</a:t>
            </a:r>
          </a:p>
          <a:p>
            <a:pPr algn="ctr"/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МАЊЕ ЈЕ ПРИСУТАН У ОДНОСУ НА ПЕРФЕКАТ;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РИЈЕТКО СЕ УПОТРЕБЉАВА (ИЛИ СЕ НЕ УПОТРЕБЉАВА) У СВАКОДНЕВНОМ ГОВОРУ И У ИНФОРМАТИВНИМ ТЕКСТОВИМА (ИЗВЈЕШТАЈИ, НОВИНСКИ ТЕКСТОВИ, ПОСЛОВНА КОМУНИКАЦИЈА);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УПОТРЕБЉЕН ЈЕ У КЊИЖЕВНОУМЈЕТНИЧКИМ ТЕКСТОВИМА, АЛИ МАЊЕ У ОДНОСУ НА ОСТАЛЕ ГЛАГОЛСКЕ ОБЛИКЕ.</a:t>
            </a:r>
          </a:p>
          <a:p>
            <a:pPr algn="ctr"/>
            <a:endParaRPr lang="sr-Cyrl-BA" sz="20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r-Cyrl-BA" sz="2000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r-Latn-BA" sz="20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9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r="2842" b="7252"/>
          <a:stretch/>
        </p:blipFill>
        <p:spPr>
          <a:xfrm>
            <a:off x="8748215" y="95534"/>
            <a:ext cx="2960415" cy="3384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2982" y="3766781"/>
            <a:ext cx="4230806" cy="2729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 - Одакле си?</a:t>
            </a:r>
          </a:p>
          <a:p>
            <a:pPr marL="285750" indent="-285750" algn="ctr">
              <a:buFontTx/>
              <a:buChar char="-"/>
            </a:pP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 Црне Баре.</a:t>
            </a:r>
          </a:p>
          <a:p>
            <a:pPr marL="285750" indent="-285750" algn="ctr">
              <a:buFontTx/>
              <a:buChar char="-"/>
            </a:pP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-Кога тражиш овде?</a:t>
            </a:r>
          </a:p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-Хајдуке – рече Станко и већ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 беше прибрао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.“</a:t>
            </a:r>
          </a:p>
          <a:p>
            <a:pPr marL="285750" indent="-285750" algn="ctr">
              <a:buFontTx/>
              <a:buChar char="-"/>
            </a:pPr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Јанко Веселиновић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Хајдук Станко)</a:t>
            </a:r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97" y="227144"/>
            <a:ext cx="2426418" cy="3121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34" y="3766781"/>
            <a:ext cx="4456562" cy="284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34" y="4028211"/>
            <a:ext cx="4548010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786651" cy="6857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6631" y="204717"/>
            <a:ext cx="4053386" cy="60050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АОРИСТ</a:t>
            </a:r>
          </a:p>
          <a:p>
            <a:pPr algn="ctr"/>
            <a:r>
              <a:rPr lang="sr-Cyrl-BA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ЧЕШЋЕ СЕ УПОТРЕБЉАВА У СВАКОДНЕВНОМ ГОВОРУ У ОДНОСУ НА ПЛУСКФАМПЕРФЕКАТ;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НОВИНСКИМ ТЕКСТОВИМА (ЦИЉ ДА СЕ ПРЕНЕСЕ ИНФОРМАЦИЈА) ОВАЈ ГЛАГОЛСКИ ОБЛИК СКОРО ДА НИЈЕ ПРИСУТАН;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КЊИЖЕВНОУМЈЕТНИЧКИМ ТЕКСТОВИМА ИМА ШИРОКУ ПРИМЈЕНУ;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ОВО ГЛАГОЛСКО ВРИЈЕМЕ НАЛАЗИМО У ЈЕЗИКУ МНОГИХ СРПСКИХ ПИСАЦА (ГРАЂЕЊЕ ДИНАМИЧКИХ МОТИВА, УБРЗАВАЊЕ РАДЊЕ);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ПРИЧАЊУ (НАРАЦИЈИ) ПРИСУТАН УКОЛИКО ПИСАЦ ЖЕЛИ ДА ПРОБУДИ ОСЈЕЋАЊА КОД </a:t>
            </a: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ЧИТАЛАЦА.</a:t>
            </a:r>
            <a:endParaRPr lang="sr-Cyrl-BA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2" y="204717"/>
            <a:ext cx="3129598" cy="3106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8251" y="3534771"/>
            <a:ext cx="4861802" cy="27977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„Једна звијезда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затрепта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полети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ишчезну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у ноћи, оставивши за собом свијетао траг...Мали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погледа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...</a:t>
            </a:r>
          </a:p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Уједанпут као да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нестаде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свијех звијезда са неба...</a:t>
            </a:r>
          </a:p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...Док једанпут страшно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сину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И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бљесну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толика свјетлост да маломе чисто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заслијепи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очи.“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(Светозар Ћоровић,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Богојављенска ноћ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r-Latn-BA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292431"/>
            <a:ext cx="2961564" cy="3419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012" y="3862317"/>
            <a:ext cx="4271749" cy="2593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„Бакови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стадоше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букати, копати предњим ногама, заносити се, ребрити, док силно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 грунуше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рогови о рогове.“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(Петар Кочић,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Јаблан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r-Latn-BA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8682" r="13362" b="36079"/>
          <a:stretch/>
        </p:blipFill>
        <p:spPr>
          <a:xfrm>
            <a:off x="7433797" y="428909"/>
            <a:ext cx="4548936" cy="2770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1869" y="3862317"/>
            <a:ext cx="5104261" cy="255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Сукнуше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из њега стријеле, али коњ под царевићем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клече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 стријеле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прелетјеше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преко њега...Сад се царевић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лати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свирале и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стаде 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свирати. Све живо наоколо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заигра,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а змај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писну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...“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Дванаест мрва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,народна бајка)</a:t>
            </a:r>
          </a:p>
        </p:txBody>
      </p:sp>
    </p:spTree>
    <p:extLst>
      <p:ext uri="{BB962C8B-B14F-4D97-AF65-F5344CB8AC3E}">
        <p14:creationId xmlns:p14="http://schemas.microsoft.com/office/powerpoint/2010/main" val="213373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1"/>
            <a:ext cx="6200633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01217" y="327546"/>
            <a:ext cx="4380932" cy="54727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ИМПЕРФЕКАТ</a:t>
            </a:r>
          </a:p>
          <a:p>
            <a:pPr algn="ctr"/>
            <a:endParaRPr lang="sr-Cyrl-BA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ОВАЈ ГЛАГОЛСКИ ОБЛИК НИЈЕ ВИШЕ ПРИСУТАН У СВАКОДНЕВНОМ ГОВОРНОМ ЈЕЗИКУ;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РИЈЕТКО СЕ МОЖЕ ПРОНАЋИ У НОВИНСКИМ ТЕКСТОВИМА КОЈИМА СЕ ИНФОРМИШЕ ШИРА ПУБЛИКА;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ПРИСУТАН ЈЕ У КЊИЖЕВНИМ ТЕКСТОВИМА, АЛИ НЕ ТАКО ЧЕСТО КАО АОРИСТ;</a:t>
            </a: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endParaRPr lang="sr-Cyrl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ПРИСУТАН ЈЕ У ЈЕЗИКУ СРПСКИХ ПИСАЦА (УСПОРАВАЊЕ РАДЊЕ, ОПИСИВАЊЕ, ГРАЂЕЊЕ СТАТИЧКИХ МОТИВА, ГРАЂЕЊЕ ВИСОКОГ СТИЛА).</a:t>
            </a:r>
            <a:endParaRPr lang="sr-Latn-B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95"/>
            <a:ext cx="2947916" cy="3303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433" y="3848669"/>
            <a:ext cx="4476466" cy="24702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„Станко се упути лугом. Под ногама његовим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пуцаху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суве гранчице и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шушташе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опало лишће, а он се задубио у мисли...Премишљао је и досећао се, али се </a:t>
            </a:r>
            <a:r>
              <a:rPr lang="sr-Cyrl-BA" b="1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 могаше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сетити да их је ма кад увредио...“</a:t>
            </a:r>
          </a:p>
          <a:p>
            <a:pPr algn="ctr"/>
            <a:endParaRPr lang="sr-Cyrl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(Јанко Веселиновић</a:t>
            </a:r>
            <a:r>
              <a:rPr lang="sr-Cyrl-BA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Хајдук Станко</a:t>
            </a:r>
            <a:r>
              <a:rPr lang="sr-Cyrl-B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r-Latn-BA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92966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569</TotalTime>
  <Words>872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Narrow</vt:lpstr>
      <vt:lpstr>Calibri</vt:lpstr>
      <vt:lpstr>Century Schoolbook</vt:lpstr>
      <vt:lpstr>Corbel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2020-05-16T14:41:19Z</dcterms:created>
  <dcterms:modified xsi:type="dcterms:W3CDTF">2020-05-18T12:13:09Z</dcterms:modified>
</cp:coreProperties>
</file>