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jan Lekic" initials="DL" lastIdx="1" clrIdx="0">
    <p:extLst>
      <p:ext uri="{19B8F6BF-5375-455C-9EA6-DF929625EA0E}">
        <p15:presenceInfo xmlns:p15="http://schemas.microsoft.com/office/powerpoint/2012/main" xmlns="" userId="abb476283da5e6d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vro De Cor Livro Vermelho Livro Azul Livro Aberto, Livro, Livro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6811" y="414072"/>
            <a:ext cx="7805650" cy="47315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4023360" y="615142"/>
            <a:ext cx="3524596" cy="2693324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85673" y="1066067"/>
            <a:ext cx="29279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sr-Cyrl-RS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sr-Latn-BA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Cyrl-RS" dirty="0" smtClean="0">
                <a:solidFill>
                  <a:schemeClr val="accent5">
                    <a:lumMod val="50000"/>
                  </a:schemeClr>
                </a:solidFill>
              </a:rPr>
              <a:t>Б           М           Р 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sr-Cyrl-RS" dirty="0" smtClean="0">
                <a:solidFill>
                  <a:schemeClr val="accent5">
                    <a:lumMod val="50000"/>
                  </a:schemeClr>
                </a:solidFill>
              </a:rPr>
              <a:t>    С           Е      </a:t>
            </a:r>
            <a:r>
              <a:rPr lang="sr-Cyrl-R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К       </a:t>
            </a:r>
            <a:r>
              <a:rPr lang="sr-Cyrl-RS" dirty="0" smtClean="0">
                <a:solidFill>
                  <a:schemeClr val="accent5">
                    <a:lumMod val="50000"/>
                  </a:schemeClr>
                </a:solidFill>
              </a:rPr>
              <a:t>Ћ </a:t>
            </a:r>
            <a:endParaRPr lang="sr-Latn-BA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sr-Latn-BA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sr-Cyrl-RS" dirty="0" smtClean="0">
                <a:solidFill>
                  <a:schemeClr val="accent5">
                    <a:lumMod val="50000"/>
                  </a:schemeClr>
                </a:solidFill>
              </a:rPr>
              <a:t> Т     </a:t>
            </a:r>
            <a:r>
              <a:rPr lang="sr-Cyrl-R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 </a:t>
            </a:r>
            <a:r>
              <a:rPr lang="sr-Cyrl-RS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sr-Cyrl-RS" dirty="0" smtClean="0">
                <a:solidFill>
                  <a:schemeClr val="accent5">
                    <a:lumMod val="50000"/>
                  </a:schemeClr>
                </a:solidFill>
              </a:rPr>
              <a:t>Ј        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sr-Cyrl-RS" dirty="0" smtClean="0">
                <a:solidFill>
                  <a:schemeClr val="accent5">
                    <a:lumMod val="50000"/>
                  </a:schemeClr>
                </a:solidFill>
              </a:rPr>
              <a:t>К</a:t>
            </a:r>
          </a:p>
          <a:p>
            <a:r>
              <a:rPr lang="sr-Cyrl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Cyrl-RS" dirty="0" smtClean="0">
                <a:solidFill>
                  <a:schemeClr val="accent5">
                    <a:lumMod val="50000"/>
                  </a:schemeClr>
                </a:solidFill>
              </a:rPr>
              <a:t>И      О    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sr-Cyrl-RS" dirty="0" smtClean="0">
                <a:solidFill>
                  <a:schemeClr val="accent5">
                    <a:lumMod val="50000"/>
                  </a:schemeClr>
                </a:solidFill>
              </a:rPr>
              <a:t>  Ч           Ш</a:t>
            </a:r>
          </a:p>
          <a:p>
            <a:r>
              <a:rPr lang="sr-Cyrl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Cyrl-RS" dirty="0" smtClean="0">
                <a:solidFill>
                  <a:schemeClr val="accent5">
                    <a:lumMod val="50000"/>
                  </a:schemeClr>
                </a:solidFill>
              </a:rPr>
              <a:t>     Ж   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sr-Cyrl-RS" dirty="0" smtClean="0">
                <a:solidFill>
                  <a:schemeClr val="accent5">
                    <a:lumMod val="50000"/>
                  </a:schemeClr>
                </a:solidFill>
              </a:rPr>
              <a:t>   Н       Њ </a:t>
            </a:r>
          </a:p>
          <a:p>
            <a:r>
              <a:rPr lang="sr-Cyrl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Cyrl-RS" dirty="0" smtClean="0">
                <a:solidFill>
                  <a:schemeClr val="accent5">
                    <a:lumMod val="50000"/>
                  </a:schemeClr>
                </a:solidFill>
              </a:rPr>
              <a:t> И           В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sr-Cyrl-RS" dirty="0" smtClean="0">
                <a:solidFill>
                  <a:schemeClr val="accent5">
                    <a:lumMod val="50000"/>
                  </a:schemeClr>
                </a:solidFill>
              </a:rPr>
              <a:t>Ф           Љ</a:t>
            </a:r>
          </a:p>
          <a:p>
            <a:r>
              <a:rPr lang="sr-Cyrl-RS" dirty="0" smtClean="0"/>
              <a:t>      </a:t>
            </a:r>
            <a:r>
              <a:rPr lang="sr-Cyrl-R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 </a:t>
            </a:r>
            <a:r>
              <a:rPr lang="sr-Cyrl-RS" dirty="0" smtClean="0"/>
              <a:t>           </a:t>
            </a:r>
            <a:r>
              <a:rPr lang="sr-Cyrl-R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Ј         У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9526" y="4408048"/>
            <a:ext cx="6123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ИМЕНИЦЕ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245197"/>
            <a:ext cx="333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СРПСКИ ЈЕЗИК 4.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174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4313" y="0"/>
            <a:ext cx="1066800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dirty="0" smtClean="0"/>
          </a:p>
          <a:p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Именице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ријечи које означавају имена бића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 и појава.</a:t>
            </a: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Пажљиво прочитај сљедећи текст и разврстај бића, предмете и појаве:</a:t>
            </a:r>
          </a:p>
          <a:p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Петар и Милан се играју лоптом. Слушају цвркут птица и жубор воде. Мама сједи на клупи и посматра дјецу. Она је веома радосна.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Мајка зна да је дјетињство лијепо, као дуга послије кише.  </a:t>
            </a:r>
          </a:p>
          <a:p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7653633"/>
              </p:ext>
            </p:extLst>
          </p:nvPr>
        </p:nvGraphicFramePr>
        <p:xfrm>
          <a:off x="2148379" y="4616648"/>
          <a:ext cx="812799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02461415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84782668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114357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бића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предмете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појаве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3593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Петар</a:t>
                      </a:r>
                    </a:p>
                    <a:p>
                      <a:pPr algn="ctr"/>
                      <a:r>
                        <a:rPr lang="sr-Cyrl-R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Милан</a:t>
                      </a:r>
                    </a:p>
                    <a:p>
                      <a:pPr algn="ctr"/>
                      <a:r>
                        <a:rPr lang="sr-Cyrl-R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птица</a:t>
                      </a:r>
                    </a:p>
                    <a:p>
                      <a:pPr algn="ctr"/>
                      <a:r>
                        <a:rPr lang="sr-Cyrl-R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мама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лопта</a:t>
                      </a:r>
                    </a:p>
                    <a:p>
                      <a:pPr algn="ctr"/>
                      <a:r>
                        <a:rPr lang="sr-Cyrl-R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клупа</a:t>
                      </a:r>
                    </a:p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цвркут</a:t>
                      </a:r>
                    </a:p>
                    <a:p>
                      <a:pPr algn="ctr"/>
                      <a:r>
                        <a:rPr lang="sr-Cyrl-R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жубор</a:t>
                      </a:r>
                    </a:p>
                    <a:p>
                      <a:pPr algn="ctr"/>
                      <a:r>
                        <a:rPr lang="sr-Cyrl-R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дуга</a:t>
                      </a:r>
                    </a:p>
                    <a:p>
                      <a:pPr algn="ctr"/>
                      <a:r>
                        <a:rPr lang="sr-Cyrl-R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киша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943322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6245197"/>
            <a:ext cx="333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СРПСКИ ЈЕЗИК 4.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190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pPr algn="ctr"/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ЗАЈЕДНИЧКЕ ИМЕНИЦЕ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Именице које именују предмете, бића и појаве са заједничким особинама називају се 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заједничке именице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Заједничке именице се пишу малим словима.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Великим почетним словом их пишемо једино када се налазе на почетку реченице.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245197"/>
            <a:ext cx="333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СРПСКИ ЈЕЗИК 4.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9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834" y="266010"/>
            <a:ext cx="106818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овим сликама представљени су предмети и бића.</a:t>
            </a:r>
          </a:p>
          <a:p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слици 1 сви имају заједнички назив - 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играчке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слици 2 су: столица, сто, лустер и ормар које заједничким именом називамо - 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намјештај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 што видимо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слици зовемо - 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одјећа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Дјеца на слици 4 имају маму и тату. Можемо их назвати - 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породица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8428" y="116379"/>
            <a:ext cx="6666067" cy="3259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6245197"/>
            <a:ext cx="333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СРПСКИ ЈЕЗИК 4.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75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091" y="452718"/>
            <a:ext cx="9011743" cy="1400530"/>
          </a:xfrm>
        </p:spPr>
        <p:txBody>
          <a:bodyPr/>
          <a:lstStyle/>
          <a:p>
            <a:pPr algn="ctr"/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ВЛАСТИТЕ ИМЕНИЦЕ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 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Ријечи које означавају лична имена људи, градова, држава, планина, ријека, језера и др. називају се властите именице. Властите именице се пишу великим почетним словом.</a:t>
            </a:r>
          </a:p>
          <a:p>
            <a:pPr marL="0" indent="0">
              <a:buNone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Змај Јова Јовановић, Петар Мирковић, Приједор,  Вук Стефановић Караџић, Козара, Нови Град, Петра, Врбас,Малта, Бугарска.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245197"/>
            <a:ext cx="333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СРПСКИ ЈЕЗИК 4.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657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3376" y="403412"/>
            <a:ext cx="9386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Сљедеће именице разврстај на властите и заједничке:</a:t>
            </a: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вјеверица, Врбас, зец, планина, општина, Марко, Спреча, језеро, Јадранско море, перница, Јана, колач, мост, Невесиње, дворац</a:t>
            </a: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Властите именице: 						Заједничке именице: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03259" y="4913827"/>
            <a:ext cx="180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општина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3259" y="3912065"/>
            <a:ext cx="180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зец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3259" y="4373730"/>
            <a:ext cx="180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планина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3259" y="3415761"/>
            <a:ext cx="180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вјеверица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3259" y="5373338"/>
            <a:ext cx="180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језеро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3259" y="5822998"/>
            <a:ext cx="180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перница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1341" y="3412578"/>
            <a:ext cx="180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колач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1341" y="3871060"/>
            <a:ext cx="180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мост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1341" y="4332725"/>
            <a:ext cx="180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дворац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3376" y="3406212"/>
            <a:ext cx="180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Врбас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3376" y="3867877"/>
            <a:ext cx="180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Марко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3376" y="4336476"/>
            <a:ext cx="180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Спреча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3376" y="4858374"/>
            <a:ext cx="2380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Јадранско море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3376" y="5380272"/>
            <a:ext cx="180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Јана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3376" y="5848871"/>
            <a:ext cx="180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Невесиње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6245197"/>
            <a:ext cx="333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СРПСКИ ЈЕЗИК 4.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31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727" y="1138844"/>
            <a:ext cx="94848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рад:</a:t>
            </a:r>
          </a:p>
          <a:p>
            <a:pPr algn="ctr"/>
            <a:endParaRPr lang="sr-Cyrl-R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Пажљиво прочитај текст и препознај у њему именице, а затим </a:t>
            </a:r>
            <a:r>
              <a:rPr lang="sr-Cyrl-R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препиши у свеску и разврстај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заједничке </a:t>
            </a:r>
            <a:r>
              <a:rPr lang="sr-Cyrl-R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властите именице. </a:t>
            </a:r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Ивана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Теодора су кренуле аутобусом из Бања Луке у Неум. Пролазиле су кроз многа занимљива мјеста. Видјеле су планину Влашић и ријеку Угар.Оне су увијек на љетовање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путовале авионом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Грчку и купале се у Јонском мору. Сада ће први пут да виде Јадранско море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6245197"/>
            <a:ext cx="333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СРПСКИ ЈЕЗИК 4.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42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682</TotalTime>
  <Words>440</Words>
  <Application>Microsoft Office PowerPoint</Application>
  <PresentationFormat>Custom</PresentationFormat>
  <Paragraphs>97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Ion</vt:lpstr>
      <vt:lpstr>Slide 1</vt:lpstr>
      <vt:lpstr>Slide 2</vt:lpstr>
      <vt:lpstr> ЗАЈЕДНИЧКЕ ИМЕНИЦЕ</vt:lpstr>
      <vt:lpstr>Slide 4</vt:lpstr>
      <vt:lpstr> ВЛАСТИТЕ ИМЕНИЦЕ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Dejan Lekic</dc:creator>
  <cp:lastModifiedBy>Dajana Gluvic</cp:lastModifiedBy>
  <cp:revision>39</cp:revision>
  <dcterms:created xsi:type="dcterms:W3CDTF">2020-05-08T13:45:44Z</dcterms:created>
  <dcterms:modified xsi:type="dcterms:W3CDTF">2020-05-15T10:37:15Z</dcterms:modified>
</cp:coreProperties>
</file>