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831"/>
    <p:restoredTop sz="96405"/>
  </p:normalViewPr>
  <p:slideViewPr>
    <p:cSldViewPr snapToGrid="0" snapToObjects="1">
      <p:cViewPr varScale="1">
        <p:scale>
          <a:sx n="74" d="100"/>
          <a:sy n="74" d="100"/>
        </p:scale>
        <p:origin x="1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0647D-B9A2-D047-A77C-A706AF10E91D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B6EA0-61A6-C341-B986-C54C06C9A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85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B6EA0-61A6-C341-B986-C54C06C9A2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56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49858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4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46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802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72765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98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123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8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26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2371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692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0374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5909" y="2266436"/>
            <a:ext cx="8361229" cy="2098226"/>
          </a:xfrm>
        </p:spPr>
        <p:txBody>
          <a:bodyPr/>
          <a:lstStyle/>
          <a:p>
            <a:r>
              <a:rPr lang="en-US" sz="4800" dirty="0" smtClean="0">
                <a:latin typeface="Times New Roman" charset="0"/>
                <a:ea typeface="Times New Roman" charset="0"/>
                <a:cs typeface="Times New Roman" charset="0"/>
              </a:rPr>
              <a:t>РИЈЕЧИ КОЈЕ </a:t>
            </a:r>
            <a:r>
              <a:rPr lang="sr-Cyrl-BA" sz="4800" dirty="0" smtClean="0">
                <a:latin typeface="Times New Roman" charset="0"/>
                <a:ea typeface="Times New Roman" charset="0"/>
                <a:cs typeface="Times New Roman" charset="0"/>
              </a:rPr>
              <a:t>ОЗНАЧАВАЈУ </a:t>
            </a:r>
            <a:r>
              <a:rPr lang="en-US" sz="4800" dirty="0" smtClean="0">
                <a:latin typeface="Times New Roman" charset="0"/>
                <a:ea typeface="Times New Roman" charset="0"/>
                <a:cs typeface="Times New Roman" charset="0"/>
              </a:rPr>
              <a:t>НЕШТО УМАЊЕНО</a:t>
            </a:r>
            <a:endParaRPr lang="en-US" sz="4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1610" y="6183630"/>
            <a:ext cx="2666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СРПСКИ ЈЕЗИК, 4. РАЗРЕД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6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390" y="1275008"/>
            <a:ext cx="10982958" cy="482861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И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менице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су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врста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ријечи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којима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именујемо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бића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предмете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и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појаве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  <a:p>
            <a:pPr marL="0" indent="0">
              <a:buNone/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Могу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бити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властите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и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заједничке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  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Дакле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све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на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свијету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има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неки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свој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назив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односно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своје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име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007" y="3549015"/>
            <a:ext cx="3063404" cy="24341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599" y="6341864"/>
            <a:ext cx="2666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СРПСКИ ЈЕЗИК, 4. РАЗРЕД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33341" y="193183"/>
            <a:ext cx="7192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СЕ ПОДСЈЕТИМО...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03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44" y="594360"/>
            <a:ext cx="8641080" cy="5744094"/>
          </a:xfrm>
        </p:spPr>
        <p:txBody>
          <a:bodyPr>
            <a:normAutofit/>
          </a:bodyPr>
          <a:lstStyle/>
          <a:p>
            <a:pPr algn="just">
              <a:lnSpc>
                <a:spcPct val="123000"/>
              </a:lnSpc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У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тексту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r-Cyrl-RS" sz="2400" dirty="0" smtClean="0">
                <a:latin typeface="Times New Roman" charset="0"/>
                <a:ea typeface="Times New Roman" charset="0"/>
                <a:cs typeface="Times New Roman" charset="0"/>
              </a:rPr>
              <a:t>можете уочити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ријечи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које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r-Cyrl-BA" sz="2400" dirty="0" smtClean="0">
                <a:latin typeface="Times New Roman" charset="0"/>
                <a:ea typeface="Times New Roman" charset="0"/>
                <a:cs typeface="Times New Roman" charset="0"/>
              </a:rPr>
              <a:t>означавају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нешто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умањено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r>
              <a:rPr lang="sr-Cyrl-BA" sz="24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sr-Cyrl-BA" sz="24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Пошли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да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шетају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жаба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400" u="sng" dirty="0" err="1">
                <a:latin typeface="Times New Roman" charset="0"/>
                <a:ea typeface="Times New Roman" charset="0"/>
                <a:cs typeface="Times New Roman" charset="0"/>
              </a:rPr>
              <a:t>мравић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400" u="sng" dirty="0" err="1">
                <a:latin typeface="Times New Roman" charset="0"/>
                <a:ea typeface="Times New Roman" charset="0"/>
                <a:cs typeface="Times New Roman" charset="0"/>
              </a:rPr>
              <a:t>пиленце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400" u="sng" dirty="0" err="1">
                <a:latin typeface="Times New Roman" charset="0"/>
                <a:ea typeface="Times New Roman" charset="0"/>
                <a:cs typeface="Times New Roman" charset="0"/>
              </a:rPr>
              <a:t>мишић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и </a:t>
            </a:r>
            <a:r>
              <a:rPr lang="en-US" sz="2400" u="sng" dirty="0" err="1">
                <a:latin typeface="Times New Roman" charset="0"/>
                <a:ea typeface="Times New Roman" charset="0"/>
                <a:cs typeface="Times New Roman" charset="0"/>
              </a:rPr>
              <a:t>бубамарица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sr-Cyrl-BA" sz="24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sr-Cyrl-BA" sz="24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Када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су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стигли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до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u="sng" dirty="0" err="1">
                <a:latin typeface="Times New Roman" charset="0"/>
                <a:ea typeface="Times New Roman" charset="0"/>
                <a:cs typeface="Times New Roman" charset="0"/>
              </a:rPr>
              <a:t>барице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жаба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предложи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да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се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окупају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и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скочи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r-Cyrl-BA" sz="24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sr-Cyrl-BA" sz="24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у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воду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Остале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u="sng" dirty="0" err="1" smtClean="0">
                <a:latin typeface="Times New Roman" charset="0"/>
                <a:ea typeface="Times New Roman" charset="0"/>
                <a:cs typeface="Times New Roman" charset="0"/>
              </a:rPr>
              <a:t>животињице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су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рекле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да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не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знају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да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пливају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Жаба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им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се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смијала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2400" u="sng" dirty="0" err="1" smtClean="0">
                <a:latin typeface="Times New Roman" charset="0"/>
                <a:ea typeface="Times New Roman" charset="0"/>
                <a:cs typeface="Times New Roman" charset="0"/>
              </a:rPr>
              <a:t>Животињице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смислише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план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да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направе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u="sng" dirty="0" err="1" smtClean="0">
                <a:latin typeface="Times New Roman" charset="0"/>
                <a:ea typeface="Times New Roman" charset="0"/>
                <a:cs typeface="Times New Roman" charset="0"/>
              </a:rPr>
              <a:t>бродић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2400" u="sng" dirty="0" err="1" smtClean="0">
                <a:latin typeface="Times New Roman" charset="0"/>
                <a:ea typeface="Times New Roman" charset="0"/>
                <a:cs typeface="Times New Roman" charset="0"/>
              </a:rPr>
              <a:t>Пиленце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донесе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u="sng" dirty="0" err="1" smtClean="0">
                <a:latin typeface="Times New Roman" charset="0"/>
                <a:ea typeface="Times New Roman" charset="0"/>
                <a:cs typeface="Times New Roman" charset="0"/>
              </a:rPr>
              <a:t>листић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400" u="sng" dirty="0" err="1" smtClean="0">
                <a:latin typeface="Times New Roman" charset="0"/>
                <a:ea typeface="Times New Roman" charset="0"/>
                <a:cs typeface="Times New Roman" charset="0"/>
              </a:rPr>
              <a:t>мишић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орахову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љуску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а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u="sng" dirty="0" err="1" smtClean="0">
                <a:latin typeface="Times New Roman" charset="0"/>
                <a:ea typeface="Times New Roman" charset="0"/>
                <a:cs typeface="Times New Roman" charset="0"/>
              </a:rPr>
              <a:t>мравић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довуче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u="sng" dirty="0" err="1" smtClean="0">
                <a:latin typeface="Times New Roman" charset="0"/>
                <a:ea typeface="Times New Roman" charset="0"/>
                <a:cs typeface="Times New Roman" charset="0"/>
              </a:rPr>
              <a:t>сламчицу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uk-UA" sz="2400" dirty="0" smtClean="0">
                <a:latin typeface="Times New Roman" charset="0"/>
                <a:ea typeface="Times New Roman" charset="0"/>
                <a:cs typeface="Times New Roman" charset="0"/>
              </a:rPr>
              <a:t>У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љуску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ставише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u="sng" dirty="0" err="1" smtClean="0">
                <a:latin typeface="Times New Roman" charset="0"/>
                <a:ea typeface="Times New Roman" charset="0"/>
                <a:cs typeface="Times New Roman" charset="0"/>
              </a:rPr>
              <a:t>сламчицу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400" u="sng" dirty="0" err="1" smtClean="0">
                <a:latin typeface="Times New Roman" charset="0"/>
                <a:ea typeface="Times New Roman" charset="0"/>
                <a:cs typeface="Times New Roman" charset="0"/>
              </a:rPr>
              <a:t>кончићем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привезаше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u="sng" dirty="0" err="1" smtClean="0">
                <a:latin typeface="Times New Roman" charset="0"/>
                <a:ea typeface="Times New Roman" charset="0"/>
                <a:cs typeface="Times New Roman" charset="0"/>
              </a:rPr>
              <a:t>листић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и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направише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u="sng" dirty="0" err="1" smtClean="0">
                <a:latin typeface="Times New Roman" charset="0"/>
                <a:ea typeface="Times New Roman" charset="0"/>
                <a:cs typeface="Times New Roman" charset="0"/>
              </a:rPr>
              <a:t>бродић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uk-UA" sz="2400" dirty="0" smtClean="0">
                <a:latin typeface="Times New Roman" charset="0"/>
                <a:ea typeface="Times New Roman" charset="0"/>
                <a:cs typeface="Times New Roman" charset="0"/>
              </a:rPr>
              <a:t>У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шли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су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у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u="sng" dirty="0" err="1" smtClean="0">
                <a:latin typeface="Times New Roman" charset="0"/>
                <a:ea typeface="Times New Roman" charset="0"/>
                <a:cs typeface="Times New Roman" charset="0"/>
              </a:rPr>
              <a:t>бродић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и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отпловили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924" y="2207172"/>
            <a:ext cx="1897380" cy="29166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5870" y="6338454"/>
            <a:ext cx="2666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СРПСКИ ЈЕЗИК, 4. РАЗРЕД</a:t>
            </a:r>
          </a:p>
        </p:txBody>
      </p:sp>
    </p:spTree>
    <p:extLst>
      <p:ext uri="{BB962C8B-B14F-4D97-AF65-F5344CB8AC3E}">
        <p14:creationId xmlns:p14="http://schemas.microsoft.com/office/powerpoint/2010/main" val="92899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474345"/>
            <a:ext cx="9955530" cy="5246370"/>
          </a:xfrm>
        </p:spPr>
        <p:txBody>
          <a:bodyPr>
            <a:normAutofit fontScale="90000"/>
          </a:bodyPr>
          <a:lstStyle/>
          <a:p>
            <a:r>
              <a:rPr lang="sr-Cyrl-BA" sz="27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sr-Cyrl-BA" sz="27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sr-Cyrl-BA" sz="27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sr-Cyrl-BA" sz="27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sr-Cyrl-BA" sz="27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sr-Cyrl-BA" sz="27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sr-Cyrl-BA" sz="27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sr-Cyrl-BA" sz="27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sr-Cyrl-BA" sz="27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sr-Cyrl-BA" sz="27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700" dirty="0" err="1">
                <a:latin typeface="Times New Roman" charset="0"/>
                <a:ea typeface="Times New Roman" charset="0"/>
                <a:cs typeface="Times New Roman" charset="0"/>
              </a:rPr>
              <a:t>м</a:t>
            </a: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равић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мали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мрав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>			</a:t>
            </a: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животињице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700" dirty="0">
                <a:latin typeface="Times New Roman" charset="0"/>
                <a:ea typeface="Times New Roman" charset="0"/>
                <a:cs typeface="Times New Roman" charset="0"/>
              </a:rPr>
              <a:t>– </a:t>
            </a: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мале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животиње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b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пиленце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мало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пиле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>			</a:t>
            </a: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бродић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700" dirty="0">
                <a:latin typeface="Times New Roman" charset="0"/>
                <a:ea typeface="Times New Roman" charset="0"/>
                <a:cs typeface="Times New Roman" charset="0"/>
              </a:rPr>
              <a:t>– </a:t>
            </a: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мали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брод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мишић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мали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миш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>		</a:t>
            </a:r>
            <a:r>
              <a:rPr lang="en-US" sz="27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листић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700" dirty="0">
                <a:latin typeface="Times New Roman" charset="0"/>
                <a:ea typeface="Times New Roman" charset="0"/>
                <a:cs typeface="Times New Roman" charset="0"/>
              </a:rPr>
              <a:t>– </a:t>
            </a: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мали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лист</a:t>
            </a:r>
            <a:r>
              <a:rPr lang="en-US" sz="27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7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b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бубамарица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мала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бубамара</a:t>
            </a:r>
            <a:r>
              <a:rPr lang="en-US" sz="27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>  	</a:t>
            </a: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сламчица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700" dirty="0">
                <a:latin typeface="Times New Roman" charset="0"/>
                <a:ea typeface="Times New Roman" charset="0"/>
                <a:cs typeface="Times New Roman" charset="0"/>
              </a:rPr>
              <a:t>– </a:t>
            </a: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мала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сламка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7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барица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мала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бара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>			</a:t>
            </a: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кончић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700" dirty="0">
                <a:latin typeface="Times New Roman" charset="0"/>
                <a:ea typeface="Times New Roman" charset="0"/>
                <a:cs typeface="Times New Roman" charset="0"/>
              </a:rPr>
              <a:t>– </a:t>
            </a: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мали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конац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686" y="3017520"/>
            <a:ext cx="2327324" cy="1747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5870" y="6338454"/>
            <a:ext cx="2666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СРПСКИ ЈЕЗИК, 4. РАЗРЕД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1829" y="507256"/>
            <a:ext cx="10893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Дакле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, у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тексту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смо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уочили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ријечи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које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r-Cyrl-BA" sz="2400" dirty="0" smtClean="0">
                <a:latin typeface="Times New Roman" charset="0"/>
                <a:ea typeface="Times New Roman" charset="0"/>
                <a:cs typeface="Times New Roman" charset="0"/>
              </a:rPr>
              <a:t>означавају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нешто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умањено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b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Те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ријечи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нам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указују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да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је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нешто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мало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, у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односу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на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своју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уобичајену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величину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Па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тако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се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за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малог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мрава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каже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мравић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, а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за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мали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конац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кончић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Хајде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да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r-Cyrl-BA" sz="2400" dirty="0">
                <a:latin typeface="Times New Roman" charset="0"/>
                <a:ea typeface="Times New Roman" charset="0"/>
                <a:cs typeface="Times New Roman" charset="0"/>
              </a:rPr>
              <a:t>погледам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о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од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којих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ријечи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су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настале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и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остале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уочене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ријечи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из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текста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b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931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95300"/>
            <a:ext cx="9601200" cy="5429249"/>
          </a:xfrm>
        </p:spPr>
        <p:txBody>
          <a:bodyPr>
            <a:norm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Ријечи које означавају нешто умањено су написане на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начина. Које ријечи су правилно написане?</a:t>
            </a:r>
            <a:r>
              <a:rPr lang="en-US" sz="2400" dirty="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202397"/>
              </p:ext>
            </p:extLst>
          </p:nvPr>
        </p:nvGraphicFramePr>
        <p:xfrm>
          <a:off x="1295399" y="1355724"/>
          <a:ext cx="9601200" cy="45688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00400"/>
                <a:gridCol w="3200400"/>
                <a:gridCol w="3200400"/>
              </a:tblGrid>
              <a:tr h="91376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2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цвијет</a:t>
                      </a:r>
                      <a:endParaRPr lang="en-US" sz="2400" b="0" dirty="0">
                        <a:solidFill>
                          <a:schemeClr val="tx2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r>
                        <a:rPr lang="en-US" sz="2400" b="0" dirty="0" err="1" smtClean="0">
                          <a:solidFill>
                            <a:schemeClr val="tx2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цвјетић</a:t>
                      </a:r>
                      <a:endParaRPr lang="en-US" sz="2400" b="0" dirty="0">
                        <a:solidFill>
                          <a:schemeClr val="tx2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2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цвијетић</a:t>
                      </a:r>
                      <a:endParaRPr lang="en-US" sz="2400" b="0" dirty="0">
                        <a:solidFill>
                          <a:schemeClr val="tx2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9137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звијезда</a:t>
                      </a:r>
                      <a:endParaRPr 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звјездица</a:t>
                      </a:r>
                      <a:endParaRPr 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звијездица</a:t>
                      </a:r>
                      <a:endParaRPr 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9137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балон</a:t>
                      </a:r>
                      <a:endParaRPr 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балонић</a:t>
                      </a:r>
                      <a:endParaRPr 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балончић</a:t>
                      </a:r>
                      <a:endParaRPr 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9137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снијег</a:t>
                      </a:r>
                      <a:endParaRPr 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сњежић</a:t>
                      </a:r>
                      <a:endParaRPr 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сњегић</a:t>
                      </a:r>
                      <a:endParaRPr 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9137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мајмун</a:t>
                      </a:r>
                      <a:endParaRPr 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мајмунић</a:t>
                      </a:r>
                      <a:endParaRPr 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мајмунчић</a:t>
                      </a:r>
                      <a:endParaRPr 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95399" y="6343650"/>
            <a:ext cx="2666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СРПСКИ ЈЕЗИК, 4. РАЗРЕД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515" y="1484512"/>
            <a:ext cx="664336" cy="664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515" y="2312203"/>
            <a:ext cx="664336" cy="66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515" y="4174139"/>
            <a:ext cx="664336" cy="664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9" y="5116086"/>
            <a:ext cx="664336" cy="664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9" y="3311166"/>
            <a:ext cx="664336" cy="66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0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339" y="658680"/>
            <a:ext cx="10836143" cy="94940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У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уџбенику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r-Cyrl-RS" sz="2400" dirty="0" smtClean="0">
                <a:latin typeface="Times New Roman" charset="0"/>
                <a:ea typeface="Times New Roman" charset="0"/>
                <a:cs typeface="Times New Roman" charset="0"/>
              </a:rPr>
              <a:t>„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Српски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језик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r-Cyrl-RS" sz="2400" dirty="0" smtClean="0">
                <a:latin typeface="Times New Roman" charset="0"/>
                <a:ea typeface="Times New Roman" charset="0"/>
                <a:cs typeface="Times New Roman" charset="0"/>
              </a:rPr>
              <a:t>и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језичка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култура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”,</a:t>
            </a:r>
            <a:r>
              <a:rPr lang="sr-Cyrl-R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на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стр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. 42. и 4</a:t>
            </a:r>
            <a:r>
              <a:rPr lang="sr-Cyrl-BA" sz="2400" dirty="0" smtClean="0">
                <a:latin typeface="Times New Roman" charset="0"/>
                <a:ea typeface="Times New Roman" charset="0"/>
                <a:cs typeface="Times New Roman" charset="0"/>
              </a:rPr>
              <a:t>3.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урадити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зада</a:t>
            </a:r>
            <a:r>
              <a:rPr lang="sr-Cyrl-RS" sz="2400" dirty="0" smtClean="0">
                <a:latin typeface="Times New Roman" charset="0"/>
                <a:ea typeface="Times New Roman" charset="0"/>
                <a:cs typeface="Times New Roman" charset="0"/>
              </a:rPr>
              <a:t>т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ке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под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редним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бројевима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1</a:t>
            </a:r>
            <a:r>
              <a:rPr lang="sr-Cyrl-BA" sz="2400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и 4.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232" r="5717" b="50000"/>
          <a:stretch/>
        </p:blipFill>
        <p:spPr>
          <a:xfrm>
            <a:off x="428365" y="1923392"/>
            <a:ext cx="5504724" cy="39886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2373" y="6397228"/>
            <a:ext cx="2666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СРПСКИ ЈЕЗИК, 4. РАЗРЕД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49260" y="73905"/>
            <a:ext cx="6735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ЗАДА</a:t>
            </a:r>
            <a:r>
              <a:rPr lang="sr-Cyrl-RS" sz="3200" dirty="0" smtClean="0">
                <a:latin typeface="Times New Roman" charset="0"/>
                <a:ea typeface="Times New Roman" charset="0"/>
                <a:cs typeface="Times New Roman" charset="0"/>
              </a:rPr>
              <a:t>ТАК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ЗА САМОСТАЛАН РАД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" t="14265" r="-1083" b="60014"/>
          <a:stretch/>
        </p:blipFill>
        <p:spPr>
          <a:xfrm>
            <a:off x="6106510" y="1923392"/>
            <a:ext cx="6085490" cy="398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9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614</TotalTime>
  <Words>160</Words>
  <Application>Microsoft Office PowerPoint</Application>
  <PresentationFormat>Widescreen</PresentationFormat>
  <Paragraphs>33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Franklin Gothic Book</vt:lpstr>
      <vt:lpstr>Times New Roman</vt:lpstr>
      <vt:lpstr>Wingdings</vt:lpstr>
      <vt:lpstr>Crop</vt:lpstr>
      <vt:lpstr>РИЈЕЧИ КОЈЕ ОЗНАЧАВАЈУ НЕШТО УМАЊЕНО</vt:lpstr>
      <vt:lpstr>PowerPoint Presentation</vt:lpstr>
      <vt:lpstr> У тексту можете уочити ријечи које означавају нешто умањено:  Пошли да шетају: жаба, мравић, пиленце, мишић и бубамарица.  Када су стигли до барице, жаба предложи да се окупају и скочи  у воду. Остале животињице су рекле да не знају да пливају. Жаба им се смијала. Животињице смислише план да направе бродић. Пиленце донесе листић, мишић орахову љуску, а мравић довуче сламчицу. У љуску ставише сламчицу, кончићем привезаше листић и направише бродић. Ушли су у бродић и отпловили. </vt:lpstr>
      <vt:lpstr>      мравић – мали мрав   животињице – мале животиње   пиленце – мало пиле   бродић – мали брод  мишић – мали миш   листић – мали лист   бубамарица – мала бубамара    сламчица – мала сламка   барица – мала бара   кончић – мали конац    </vt:lpstr>
      <vt:lpstr>Ријечи које означавају нешто умањено су написане на два начина. Које ријечи су правилно написане? </vt:lpstr>
      <vt:lpstr>У уџбенику „Српски језик и језичка култура”, на стр. 42. и 43. урадити задатке под редним бројевима 1. и 4.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РИЈЕ</dc:title>
  <dc:creator>Microsoft Office User</dc:creator>
  <cp:lastModifiedBy>marina_uciteljica@yahoo.com</cp:lastModifiedBy>
  <cp:revision>51</cp:revision>
  <dcterms:created xsi:type="dcterms:W3CDTF">2020-04-08T10:37:46Z</dcterms:created>
  <dcterms:modified xsi:type="dcterms:W3CDTF">2020-04-12T13:44:32Z</dcterms:modified>
</cp:coreProperties>
</file>