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9"/>
  </p:notesMasterIdLst>
  <p:sldIdLst>
    <p:sldId id="309" r:id="rId2"/>
    <p:sldId id="308" r:id="rId3"/>
    <p:sldId id="355" r:id="rId4"/>
    <p:sldId id="257" r:id="rId5"/>
    <p:sldId id="276" r:id="rId6"/>
    <p:sldId id="278" r:id="rId7"/>
    <p:sldId id="311" r:id="rId8"/>
    <p:sldId id="356" r:id="rId9"/>
    <p:sldId id="357" r:id="rId10"/>
    <p:sldId id="358" r:id="rId11"/>
    <p:sldId id="359" r:id="rId12"/>
    <p:sldId id="317" r:id="rId13"/>
    <p:sldId id="318" r:id="rId14"/>
    <p:sldId id="360" r:id="rId15"/>
    <p:sldId id="324" r:id="rId16"/>
    <p:sldId id="325" r:id="rId17"/>
    <p:sldId id="361" r:id="rId18"/>
    <p:sldId id="327" r:id="rId19"/>
    <p:sldId id="362" r:id="rId20"/>
    <p:sldId id="329" r:id="rId21"/>
    <p:sldId id="363" r:id="rId22"/>
    <p:sldId id="331" r:id="rId23"/>
    <p:sldId id="364" r:id="rId24"/>
    <p:sldId id="333" r:id="rId25"/>
    <p:sldId id="365" r:id="rId26"/>
    <p:sldId id="335" r:id="rId27"/>
    <p:sldId id="366" r:id="rId28"/>
    <p:sldId id="337" r:id="rId29"/>
    <p:sldId id="367" r:id="rId30"/>
    <p:sldId id="339" r:id="rId31"/>
    <p:sldId id="370" r:id="rId32"/>
    <p:sldId id="341" r:id="rId33"/>
    <p:sldId id="369" r:id="rId34"/>
    <p:sldId id="342" r:id="rId35"/>
    <p:sldId id="371" r:id="rId36"/>
    <p:sldId id="348" r:id="rId37"/>
    <p:sldId id="349" r:id="rId38"/>
    <p:sldId id="289" r:id="rId39"/>
    <p:sldId id="372" r:id="rId40"/>
    <p:sldId id="373" r:id="rId41"/>
    <p:sldId id="374" r:id="rId42"/>
    <p:sldId id="375" r:id="rId43"/>
    <p:sldId id="376" r:id="rId44"/>
    <p:sldId id="378" r:id="rId45"/>
    <p:sldId id="380" r:id="rId46"/>
    <p:sldId id="382" r:id="rId47"/>
    <p:sldId id="381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CC00"/>
    <a:srgbClr val="FF3300"/>
    <a:srgbClr val="6600FF"/>
    <a:srgbClr val="FDDFF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48750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D0F63D-E2D4-43DF-8BCC-D669BF1A4E78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B20B47-E018-4F43-9D4E-EF551A06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9" y="231"/>
              <a:ext cx="1859" cy="3630"/>
              <a:chOff x="3007" y="773"/>
              <a:chExt cx="1859" cy="363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3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8" y="1317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2" y="2341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8" y="119"/>
              <a:ext cx="356" cy="608"/>
              <a:chOff x="1732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6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3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4"/>
              <a:ext cx="500" cy="500"/>
              <a:chOff x="1727" y="871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3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7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7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C93D0-5035-4E2D-B0A4-277B7EC6E239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C49C-9433-4BB4-B1F8-3D5DBEDAC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43BF-DC77-473E-B386-4FF78B3C9B28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53AB-E553-4FA6-8C99-9FD6907EA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D301-D777-4B46-BEE6-2ACD5BB3E4A4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EA02-01A5-4415-AB55-05E6C3F89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60C4-B959-4B93-A007-D0EDBB7F8299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96CC-6F86-457B-A4C2-50695CC3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812B-D20D-4380-B39E-DCCA4B1AC49E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295A-0CFA-4EA8-A619-13023FAC2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1573-4A96-4889-B992-690483E208E1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1763-9CF3-46DD-ACBE-82723C48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88FC-CCDB-49F3-8D20-5524180539E2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8909-FE2A-479E-8DA4-89D0354B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230B-C918-4D87-A192-5DEF7B134B8C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E43F-026B-440B-94CC-598DA80F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A962-984C-4639-8103-94CBFD91D3BE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EA83-4852-46B5-9AE9-38DA1919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766E-DEAE-4AAE-BC5F-C31799DBA2E2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2E0A-9975-4FB5-8DF3-005B6916A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AA1C-4CF3-49C4-B6D5-B1408C738137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6EDD-1430-49FA-9046-C2198D04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963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3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3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964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964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4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964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4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65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965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96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966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66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96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6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B9D2F711-4811-4B6D-884D-84376F82FB1A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696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E8C92F-F305-482D-BE54-655BE004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7.%20SNIMANJE%20-%20%203.4.2020\Rekreacija%20Pevaj%20sa%20Sandrom%20De&#269;ije%20pesme%20De&#269;ije%20pri&#269;e%20(mp3cut.net).mp3" TargetMode="External"/><Relationship Id="rId4" Type="http://schemas.openxmlformats.org/officeDocument/2006/relationships/hyperlink" Target="https://www.youtube.com/watch?v=x-pp5ElcBP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4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endParaRPr lang="sr-Latn-BA" dirty="0" smtClean="0"/>
          </a:p>
          <a:p>
            <a:endParaRPr lang="bs-Cyrl-BA" dirty="0" smtClean="0"/>
          </a:p>
          <a:p>
            <a:pPr algn="ctr">
              <a:buFontTx/>
              <a:buNone/>
            </a:pPr>
            <a:endParaRPr lang="bs-Cyrl-BA" sz="40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bs-Cyrl-BA" sz="3600" b="1" dirty="0" smtClean="0">
                <a:solidFill>
                  <a:srgbClr val="002060"/>
                </a:solidFill>
              </a:rPr>
              <a:t>      ИНТЕГРИСАНИ ДАН </a:t>
            </a:r>
            <a:endParaRPr lang="sr-Latn-BA" sz="3600" b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bs-Cyrl-BA" sz="3600" b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bs-Cyrl-BA" sz="3600" b="1" dirty="0" smtClean="0">
                <a:solidFill>
                  <a:srgbClr val="002060"/>
                </a:solidFill>
              </a:rPr>
              <a:t>      </a:t>
            </a:r>
            <a:r>
              <a:rPr lang="bs-Cyrl-BA" sz="3600" b="1" dirty="0" smtClean="0">
                <a:solidFill>
                  <a:srgbClr val="FF0000"/>
                </a:solidFill>
              </a:rPr>
              <a:t>3. РАЗРЕД ОСНОВНЕ ШКОЛЕ</a:t>
            </a:r>
          </a:p>
          <a:p>
            <a:pPr algn="ctr">
              <a:buFontTx/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9512" y="692696"/>
            <a:ext cx="8712968" cy="43204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1. Ријечцу НЕ пишемо</a:t>
            </a: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одвојено од глагола уз који стоји!</a:t>
            </a:r>
            <a:endParaRPr lang="bs-Cyrl-BA" sz="20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        не пишем             не знам          не иде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000" b="1" dirty="0" smtClean="0">
                <a:solidFill>
                  <a:srgbClr val="002060"/>
                </a:solidFill>
              </a:rPr>
              <a:t>        не читаш              не могу           не пада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        не играм               не жури         не једе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000" b="1" dirty="0" smtClean="0">
                <a:solidFill>
                  <a:srgbClr val="002060"/>
                </a:solidFill>
              </a:rPr>
              <a:t>        не ради                 не смије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sz="20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2. Ријечцу </a:t>
            </a:r>
            <a:r>
              <a:rPr kumimoji="0" lang="bs-Cyrl-BA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НЕ пишемо спојено са глаголом </a:t>
            </a: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у неколико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000" b="1" dirty="0" smtClean="0">
                <a:solidFill>
                  <a:srgbClr val="002060"/>
                </a:solidFill>
              </a:rPr>
              <a:t>    </a:t>
            </a: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случајева: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000" b="1" dirty="0" smtClean="0">
                <a:solidFill>
                  <a:srgbClr val="002060"/>
                </a:solidFill>
              </a:rPr>
              <a:t>         немам                  нисам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         немаш                  недостајати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000" b="1" dirty="0" smtClean="0">
                <a:solidFill>
                  <a:srgbClr val="002060"/>
                </a:solidFill>
              </a:rPr>
              <a:t>         немој                   нестати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         немојте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000" b="1" dirty="0" smtClean="0">
                <a:solidFill>
                  <a:srgbClr val="002060"/>
                </a:solidFill>
              </a:rPr>
              <a:t>         нећу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         нећемо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Cyrl-BA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47664" y="5013176"/>
            <a:ext cx="6192688" cy="1656184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 се с глаголом</a:t>
            </a:r>
            <a:r>
              <a:rPr kumimoji="0" lang="bs-Cyrl-BA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не пише,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4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Ђаче</a:t>
            </a:r>
            <a:r>
              <a:rPr lang="bs-Cyrl-B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тога се бој,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Осим</a:t>
            </a:r>
            <a:r>
              <a:rPr kumimoji="0" lang="bs-Cyrl-BA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у четири ријечи: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НЕЋУ, НЕМАМ, НИСАМ И НЕМОЈ!</a:t>
            </a:r>
            <a:endParaRPr kumimoji="0" lang="bs-Cyrl-BA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9144000" cy="4968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sr-Cyrl-CS" sz="3200" b="1" dirty="0" smtClean="0">
                <a:solidFill>
                  <a:srgbClr val="FF0000"/>
                </a:solidFill>
              </a:rPr>
              <a:t/>
            </a:r>
            <a:br>
              <a:rPr lang="sr-Cyrl-CS" sz="3200" b="1" dirty="0" smtClean="0">
                <a:solidFill>
                  <a:srgbClr val="FF0000"/>
                </a:solidFill>
              </a:rPr>
            </a:br>
            <a:r>
              <a:rPr lang="sr-Cyrl-CS" sz="3200" b="1" dirty="0" smtClean="0">
                <a:solidFill>
                  <a:srgbClr val="FF0000"/>
                </a:solidFill>
              </a:rPr>
              <a:t>ПРОВЈЕРИМО </a:t>
            </a:r>
            <a:br>
              <a:rPr lang="sr-Cyrl-CS" sz="3200" b="1" dirty="0" smtClean="0">
                <a:solidFill>
                  <a:srgbClr val="FF0000"/>
                </a:solidFill>
              </a:rPr>
            </a:br>
            <a:r>
              <a:rPr lang="sr-Cyrl-CS" sz="3200" b="1" dirty="0" smtClean="0">
                <a:solidFill>
                  <a:srgbClr val="FF0000"/>
                </a:solidFill>
              </a:rPr>
              <a:t/>
            </a:r>
            <a:br>
              <a:rPr lang="sr-Cyrl-CS" sz="3200" b="1" dirty="0" smtClean="0">
                <a:solidFill>
                  <a:srgbClr val="FF0000"/>
                </a:solidFill>
              </a:rPr>
            </a:br>
            <a:r>
              <a:rPr lang="sr-Cyrl-CS" sz="3200" b="1" dirty="0" smtClean="0">
                <a:solidFill>
                  <a:srgbClr val="FF0000"/>
                </a:solidFill>
              </a:rPr>
              <a:t>НАУЧЕНО</a:t>
            </a:r>
            <a:br>
              <a:rPr lang="sr-Cyrl-CS" sz="3200" b="1" dirty="0" smtClean="0">
                <a:solidFill>
                  <a:srgbClr val="FF0000"/>
                </a:solidFill>
              </a:rPr>
            </a:br>
            <a:r>
              <a:rPr lang="sr-Cyrl-CS" sz="3200" b="1" dirty="0" smtClean="0">
                <a:solidFill>
                  <a:srgbClr val="FF0000"/>
                </a:solidFill>
              </a:rPr>
              <a:t> </a:t>
            </a:r>
            <a:r>
              <a:rPr lang="sr-Latn-BA" sz="3200" b="1" dirty="0" smtClean="0">
                <a:solidFill>
                  <a:srgbClr val="333300"/>
                </a:solidFill>
              </a:rPr>
              <a:t/>
            </a:r>
            <a:br>
              <a:rPr lang="sr-Latn-BA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002060"/>
                </a:solidFill>
              </a:rPr>
              <a:t> </a:t>
            </a:r>
            <a:br>
              <a:rPr lang="sr-Cyrl-CS" sz="3200" b="1" dirty="0" smtClean="0">
                <a:solidFill>
                  <a:srgbClr val="002060"/>
                </a:solidFill>
              </a:rPr>
            </a:br>
            <a:r>
              <a:rPr lang="sr-Cyrl-CS" sz="3200" b="1" dirty="0" smtClean="0">
                <a:solidFill>
                  <a:srgbClr val="002060"/>
                </a:solidFill>
              </a:rPr>
              <a:t>    </a:t>
            </a:r>
            <a:r>
              <a:rPr lang="sr-Cyrl-CS" sz="3600" dirty="0" smtClean="0">
                <a:solidFill>
                  <a:srgbClr val="6600FF"/>
                </a:solidFill>
              </a:rPr>
              <a:t/>
            </a:r>
            <a:br>
              <a:rPr lang="sr-Cyrl-CS" sz="3600" dirty="0" smtClean="0">
                <a:solidFill>
                  <a:srgbClr val="6600FF"/>
                </a:solidFill>
              </a:rPr>
            </a:br>
            <a:r>
              <a:rPr lang="sr-Cyrl-CS" sz="900" dirty="0" smtClean="0">
                <a:solidFill>
                  <a:srgbClr val="7030A0"/>
                </a:solidFill>
              </a:rPr>
              <a:t/>
            </a:r>
            <a:br>
              <a:rPr lang="sr-Cyrl-CS" sz="900" dirty="0" smtClean="0">
                <a:solidFill>
                  <a:srgbClr val="7030A0"/>
                </a:solidFill>
              </a:rPr>
            </a:br>
            <a:endParaRPr lang="en-US" sz="900" dirty="0" smtClean="0">
              <a:solidFill>
                <a:srgbClr val="66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59632" y="4149080"/>
            <a:ext cx="7128792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3200" b="1" dirty="0" smtClean="0">
                <a:solidFill>
                  <a:srgbClr val="002060"/>
                </a:solidFill>
              </a:rPr>
              <a:t>Ко ради не боји се глади!</a:t>
            </a:r>
          </a:p>
          <a:p>
            <a:pPr algn="ctr"/>
            <a:endParaRPr lang="bs-Cyrl-BA" sz="3200" b="1" dirty="0" smtClean="0">
              <a:solidFill>
                <a:srgbClr val="002060"/>
              </a:solidFill>
            </a:endParaRPr>
          </a:p>
          <a:p>
            <a:pPr algn="ctr"/>
            <a:r>
              <a:rPr lang="bs-Cyrl-BA" sz="3200" b="1" dirty="0" smtClean="0">
                <a:solidFill>
                  <a:srgbClr val="002060"/>
                </a:solidFill>
              </a:rPr>
              <a:t>Ко не учи тај не зна!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768" y="1340768"/>
            <a:ext cx="3254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нетрчи</a:t>
            </a:r>
            <a:r>
              <a:rPr lang="sr-Cyrl-B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AutoShape 2" descr="Check Mark Clip Art - Correct Tick, HD Png Download ,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4" descr="Check Mark Clip Art - Correct Tick, HD Png Download , Transparen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6" descr="Correct Clipart Free Clip Art Images Freeclipart - Correct Clipart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8" descr="14 Green Tick Clipart correct sign Free Clip Art stock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87150" y="2852936"/>
            <a:ext cx="2747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</a:t>
            </a:r>
            <a:r>
              <a:rPr lang="sr-Cyrl-B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 знам</a:t>
            </a:r>
            <a:r>
              <a:rPr lang="sr-Cyrl-B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87337" y="4653136"/>
            <a:ext cx="2525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н</a:t>
            </a:r>
            <a:r>
              <a:rPr lang="sr-Cyrl-B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itchFamily="18" charset="0"/>
              </a:rPr>
              <a:t>е мам  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00192" y="1340768"/>
            <a:ext cx="61587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275856" y="1268760"/>
            <a:ext cx="1542177" cy="1169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300192" y="2924944"/>
            <a:ext cx="61587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4819051" y="3210756"/>
            <a:ext cx="785036" cy="613455"/>
            <a:chOff x="765175" y="1986995"/>
            <a:chExt cx="1605870" cy="1068825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65175" y="2594155"/>
              <a:ext cx="239760" cy="461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04935" y="1986995"/>
              <a:ext cx="1366110" cy="10688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372200" y="4509120"/>
            <a:ext cx="61587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3571207" y="4430649"/>
            <a:ext cx="1542177" cy="1169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76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0" grpId="0" animBg="1"/>
      <p:bldP spid="49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484784"/>
            <a:ext cx="254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</a:t>
            </a:r>
            <a:r>
              <a:rPr lang="sr-Cyrl-B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исам</a:t>
            </a:r>
            <a:r>
              <a:rPr lang="sr-Cyrl-B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3068960"/>
            <a:ext cx="254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немогу</a:t>
            </a:r>
            <a:r>
              <a:rPr lang="sr-Cyrl-B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4581128"/>
            <a:ext cx="28264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не говори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1628800"/>
            <a:ext cx="61587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427984" y="1916832"/>
            <a:ext cx="785036" cy="613455"/>
            <a:chOff x="765175" y="1986995"/>
            <a:chExt cx="1605870" cy="106882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65175" y="2594155"/>
              <a:ext cx="239760" cy="461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04935" y="1986995"/>
              <a:ext cx="1366110" cy="10688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0152" y="3068960"/>
            <a:ext cx="615874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987824" y="3068960"/>
            <a:ext cx="1542177" cy="1169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40152" y="4581128"/>
            <a:ext cx="569387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4427984" y="5157192"/>
            <a:ext cx="785036" cy="613455"/>
            <a:chOff x="765175" y="1986995"/>
            <a:chExt cx="1605870" cy="106882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65175" y="2594155"/>
              <a:ext cx="239760" cy="461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04935" y="1986995"/>
              <a:ext cx="1366110" cy="10688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5376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0" y="4214813"/>
            <a:ext cx="87868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r-Cyrl-CS" sz="24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r-Cyrl-CS" sz="2400" b="1" dirty="0"/>
          </a:p>
          <a:p>
            <a:pPr eaLnBrk="1" hangingPunct="1">
              <a:spcBef>
                <a:spcPct val="50000"/>
              </a:spcBef>
            </a:pPr>
            <a:endParaRPr lang="sr-Cyrl-CS" sz="2400" b="1" dirty="0"/>
          </a:p>
          <a:p>
            <a:pPr eaLnBrk="1" hangingPunct="1">
              <a:spcBef>
                <a:spcPct val="50000"/>
              </a:spcBef>
            </a:pPr>
            <a:endParaRPr lang="sr-Cyrl-CS" sz="2400" b="1" dirty="0">
              <a:latin typeface="Arial" charset="0"/>
            </a:endParaRPr>
          </a:p>
          <a:p>
            <a:r>
              <a:rPr lang="sr-Cyrl-CS" dirty="0"/>
              <a:t>     </a:t>
            </a:r>
            <a:endParaRPr lang="sr-Cyrl-CS" sz="32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s-Latn-BA" sz="3200" dirty="0">
                <a:latin typeface="Arial" charset="0"/>
              </a:rPr>
              <a:t>	</a:t>
            </a:r>
            <a:r>
              <a:rPr lang="bs-Latn-BA" dirty="0">
                <a:latin typeface="Arial" charset="0"/>
              </a:rPr>
              <a:t>		</a:t>
            </a:r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484784"/>
            <a:ext cx="8712967" cy="4536504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sr-Cyrl-BA" sz="2400" b="1" dirty="0" smtClean="0">
                <a:solidFill>
                  <a:srgbClr val="FF0000"/>
                </a:solidFill>
              </a:rPr>
              <a:t>            ЗАДАЦИ ЗА САМОСТАЛАН РАД:</a:t>
            </a:r>
            <a:br>
              <a:rPr lang="sr-Cyrl-BA" sz="2400" b="1" dirty="0" smtClean="0">
                <a:solidFill>
                  <a:srgbClr val="FF0000"/>
                </a:solidFill>
              </a:rPr>
            </a:br>
            <a:r>
              <a:rPr lang="sr-Cyrl-BA" sz="2400" b="1" dirty="0" smtClean="0">
                <a:solidFill>
                  <a:srgbClr val="FF0000"/>
                </a:solidFill>
              </a:rPr>
              <a:t/>
            </a:r>
            <a:br>
              <a:rPr lang="sr-Cyrl-BA" sz="2400" b="1" dirty="0" smtClean="0">
                <a:solidFill>
                  <a:srgbClr val="FF000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/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>1. </a:t>
            </a:r>
            <a:r>
              <a:rPr lang="bs-Cyrl-BA" sz="2400" b="1" dirty="0" smtClean="0">
                <a:solidFill>
                  <a:srgbClr val="002060"/>
                </a:solidFill>
              </a:rPr>
              <a:t>У уџбенику </a:t>
            </a:r>
            <a:r>
              <a:rPr lang="sr-Cyrl-BA" sz="2400" b="1" i="1" dirty="0" smtClean="0">
                <a:solidFill>
                  <a:srgbClr val="002060"/>
                </a:solidFill>
              </a:rPr>
              <a:t>Српски језик и култура </a:t>
            </a:r>
            <a:br>
              <a:rPr lang="sr-Cyrl-BA" sz="2400" b="1" i="1" dirty="0" smtClean="0">
                <a:solidFill>
                  <a:srgbClr val="002060"/>
                </a:solidFill>
              </a:rPr>
            </a:br>
            <a:r>
              <a:rPr lang="sr-Cyrl-BA" sz="2400" b="1" i="1" dirty="0" smtClean="0">
                <a:solidFill>
                  <a:srgbClr val="002060"/>
                </a:solidFill>
              </a:rPr>
              <a:t>    изражавања </a:t>
            </a:r>
            <a:r>
              <a:rPr lang="sr-Cyrl-BA" sz="2400" b="1" dirty="0" smtClean="0">
                <a:solidFill>
                  <a:srgbClr val="002060"/>
                </a:solidFill>
              </a:rPr>
              <a:t>урадити задатак на 59. страни.</a:t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/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>2. У уџбенику </a:t>
            </a:r>
            <a:r>
              <a:rPr lang="sr-Cyrl-BA" sz="2400" b="1" i="1" dirty="0" smtClean="0">
                <a:solidFill>
                  <a:srgbClr val="002060"/>
                </a:solidFill>
              </a:rPr>
              <a:t>Од ријечи до реченице </a:t>
            </a:r>
            <a:r>
              <a:rPr lang="sr-Cyrl-BA" sz="2400" b="1" dirty="0" smtClean="0">
                <a:solidFill>
                  <a:srgbClr val="002060"/>
                </a:solidFill>
              </a:rPr>
              <a:t>урадити   </a:t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>    вјежбу 1, 46. страна.</a:t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/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>3</a:t>
            </a:r>
            <a:r>
              <a:rPr lang="sr-Latn-BA" sz="2400" b="1" dirty="0" smtClean="0">
                <a:solidFill>
                  <a:srgbClr val="002060"/>
                </a:solidFill>
              </a:rPr>
              <a:t>. </a:t>
            </a:r>
            <a:r>
              <a:rPr lang="sr-Cyrl-BA" sz="2400" b="1" dirty="0" smtClean="0">
                <a:solidFill>
                  <a:srgbClr val="002060"/>
                </a:solidFill>
              </a:rPr>
              <a:t>Написати  двије реченице у којима се  </a:t>
            </a:r>
            <a:br>
              <a:rPr lang="sr-Cyrl-BA" sz="2400" b="1" dirty="0" smtClean="0">
                <a:solidFill>
                  <a:srgbClr val="002060"/>
                </a:solidFill>
              </a:rPr>
            </a:br>
            <a:r>
              <a:rPr lang="sr-Cyrl-BA" sz="2400" b="1" dirty="0" smtClean="0">
                <a:solidFill>
                  <a:srgbClr val="002060"/>
                </a:solidFill>
              </a:rPr>
              <a:t>    ријечца НЕ налази уз глагол.</a:t>
            </a:r>
            <a:r>
              <a:rPr lang="sr-Latn-BA" sz="2800" b="1" dirty="0" smtClean="0">
                <a:solidFill>
                  <a:srgbClr val="002060"/>
                </a:solidFill>
              </a:rPr>
              <a:t/>
            </a:r>
            <a:br>
              <a:rPr lang="sr-Latn-BA" sz="2800" b="1" dirty="0" smtClean="0">
                <a:solidFill>
                  <a:srgbClr val="002060"/>
                </a:solidFill>
              </a:rPr>
            </a:b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664295"/>
          </a:xfrm>
        </p:spPr>
        <p:txBody>
          <a:bodyPr/>
          <a:lstStyle/>
          <a:p>
            <a:pPr eaLnBrk="1" hangingPunct="1"/>
            <a:r>
              <a:rPr lang="bs-Cyrl-B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КВИЗ ЗНАЊА</a:t>
            </a:r>
            <a:br>
              <a:rPr lang="bs-Cyrl-B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Cyrl-B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br>
              <a:rPr lang="bs-Cyrl-B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s-Cyrl-B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>
            <a:hlinkClick r:id="" action="ppaction://hlinkshowjump?jump=nextslide"/>
          </p:cNvPr>
          <p:cNvSpPr/>
          <p:nvPr/>
        </p:nvSpPr>
        <p:spPr>
          <a:xfrm>
            <a:off x="2267744" y="4365104"/>
            <a:ext cx="5040312" cy="863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ПОЧЕТАК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24744"/>
            <a:ext cx="7488832" cy="1512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Како можемо краће записати збир  6</a:t>
            </a:r>
            <a:r>
              <a:rPr lang="sr-Latn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547664" y="3429000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· 3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" action="ppaction://hlinkshowjump?jump=nextslide"/>
          </p:cNvPr>
          <p:cNvSpPr/>
          <p:nvPr/>
        </p:nvSpPr>
        <p:spPr>
          <a:xfrm>
            <a:off x="5292080" y="3429000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· 6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3347864" y="4941168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· 2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1.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rgbClr val="002060"/>
                </a:solidFill>
              </a:rPr>
              <a:t>СЉЕДЕЋЕ ПИТАЊЕ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bs-Cyrl-B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 + 6 + 6 =</a:t>
            </a:r>
            <a:r>
              <a:rPr kumimoji="0" lang="bs-Cyrl-BA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3 · 6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24744"/>
            <a:ext cx="7416824" cy="14402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Колики је производ бројева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и 6?</a:t>
            </a:r>
            <a:r>
              <a:rPr lang="sr-Latn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>
            <a:hlinkClick r:id="rId2" action="ppaction://hlinksldjump"/>
          </p:cNvPr>
          <p:cNvSpPr/>
          <p:nvPr/>
        </p:nvSpPr>
        <p:spPr>
          <a:xfrm>
            <a:off x="1475656" y="3356992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rId2" action="ppaction://hlinksldjump"/>
          </p:cNvPr>
          <p:cNvSpPr/>
          <p:nvPr/>
        </p:nvSpPr>
        <p:spPr>
          <a:xfrm>
            <a:off x="5220072" y="3284984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" action="ppaction://hlinkshowjump?jump=nextslide"/>
          </p:cNvPr>
          <p:cNvSpPr/>
          <p:nvPr/>
        </p:nvSpPr>
        <p:spPr>
          <a:xfrm>
            <a:off x="3563888" y="5085184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2.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rgbClr val="002060"/>
                </a:solidFill>
              </a:rPr>
              <a:t>СЉЕДЕЋЕ ПИТАЊЕ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8 · 6 </a:t>
            </a:r>
            <a:r>
              <a:rPr kumimoji="0" lang="bs-Cyrl-B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=</a:t>
            </a:r>
            <a:r>
              <a:rPr kumimoji="0" lang="bs-Cyrl-B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48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569325" cy="4438650"/>
          </a:xfrm>
        </p:spPr>
        <p:txBody>
          <a:bodyPr/>
          <a:lstStyle/>
          <a:p>
            <a:pPr>
              <a:buFontTx/>
              <a:buNone/>
            </a:pPr>
            <a:r>
              <a:rPr lang="sr-Cyrl-CS" sz="2800" b="1" dirty="0" smtClean="0">
                <a:solidFill>
                  <a:srgbClr val="002060"/>
                </a:solidFill>
              </a:rPr>
              <a:t>Данас:</a:t>
            </a:r>
          </a:p>
          <a:p>
            <a:pPr>
              <a:buFontTx/>
              <a:buNone/>
            </a:pPr>
            <a:r>
              <a:rPr lang="sr-Cyrl-CS" sz="2800" b="1" dirty="0" smtClean="0">
                <a:solidFill>
                  <a:srgbClr val="002060"/>
                </a:solidFill>
              </a:rPr>
              <a:t>● Понављамо научено о глаголима; </a:t>
            </a:r>
          </a:p>
          <a:p>
            <a:r>
              <a:rPr lang="sr-Cyrl-CS" sz="2800" b="1" dirty="0" smtClean="0">
                <a:solidFill>
                  <a:srgbClr val="002060"/>
                </a:solidFill>
              </a:rPr>
              <a:t>Учимо правилно писати ријечцу </a:t>
            </a:r>
            <a:r>
              <a:rPr lang="sr-Cyrl-CS" b="1" dirty="0" smtClean="0">
                <a:solidFill>
                  <a:srgbClr val="002060"/>
                </a:solidFill>
              </a:rPr>
              <a:t>НЕ</a:t>
            </a:r>
          </a:p>
          <a:p>
            <a:pPr>
              <a:buNone/>
            </a:pPr>
            <a:r>
              <a:rPr lang="sr-Cyrl-CS" sz="2800" b="1" dirty="0" smtClean="0">
                <a:solidFill>
                  <a:srgbClr val="002060"/>
                </a:solidFill>
              </a:rPr>
              <a:t>   уз глаголе;</a:t>
            </a:r>
          </a:p>
          <a:p>
            <a:r>
              <a:rPr lang="sr-Cyrl-CS" sz="2800" b="1" dirty="0" smtClean="0">
                <a:solidFill>
                  <a:srgbClr val="002060"/>
                </a:solidFill>
              </a:rPr>
              <a:t>Играмо КВИЗ ЗНАЊА из математике;</a:t>
            </a:r>
          </a:p>
          <a:p>
            <a:r>
              <a:rPr lang="sr-Cyrl-BA" sz="2800" b="1" dirty="0" smtClean="0">
                <a:solidFill>
                  <a:srgbClr val="002060"/>
                </a:solidFill>
              </a:rPr>
              <a:t>Изводимо вјежбе обликовања за тијело. </a:t>
            </a: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15616" y="548680"/>
            <a:ext cx="6840760" cy="151216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sr-Latn-BA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 дошли </a:t>
            </a:r>
            <a:r>
              <a:rPr lang="bs-Cyrl-B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 ви који се </a:t>
            </a:r>
            <a:r>
              <a:rPr lang="sr-Latn-B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r-Latn-B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Cyrl-B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трудите 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правилно писати!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BA" sz="2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</a:t>
            </a:r>
            <a:endParaRPr kumimoji="0" lang="en-US" sz="28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9" y="836612"/>
            <a:ext cx="7056784" cy="19443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Један чинилац је 7, а други је за 3 већи од њега.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Колики је производ?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" action="ppaction://hlinkshowjump?jump=nextslide"/>
          </p:cNvPr>
          <p:cNvSpPr/>
          <p:nvPr/>
        </p:nvSpPr>
        <p:spPr>
          <a:xfrm>
            <a:off x="1907704" y="3429000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4">
            <a:hlinkClick r:id="rId2" action="ppaction://hlinksldjump"/>
          </p:cNvPr>
          <p:cNvSpPr/>
          <p:nvPr/>
        </p:nvSpPr>
        <p:spPr>
          <a:xfrm>
            <a:off x="3275856" y="4941168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5220072" y="3356992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3.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rgbClr val="002060"/>
                </a:solidFill>
              </a:rPr>
              <a:t>СЉЕДЕЋЕ ПИТАЊЕ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7 ·  (7 + 3)= 7 · 10 = 70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3" y="836612"/>
            <a:ext cx="7488832" cy="1512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Колико је 5 · 2 · 4?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547664" y="3284984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" action="ppaction://hlinkshowjump?jump=nextslide"/>
          </p:cNvPr>
          <p:cNvSpPr/>
          <p:nvPr/>
        </p:nvSpPr>
        <p:spPr>
          <a:xfrm>
            <a:off x="5292080" y="3212976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3131840" y="4797152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4.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rgbClr val="002060"/>
                </a:solidFill>
              </a:rPr>
              <a:t>СЉЕДЕЋЕ ПИТАЊЕ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(5 ·  2) · 4 = 10 · 4 = 40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24744"/>
            <a:ext cx="7416824" cy="18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Који производ је исти као производ бројева 4 и 6?</a:t>
            </a:r>
            <a:r>
              <a:rPr lang="sr-Latn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>
            <a:hlinkClick r:id="rId2" action="ppaction://hlinksldjump"/>
          </p:cNvPr>
          <p:cNvSpPr/>
          <p:nvPr/>
        </p:nvSpPr>
        <p:spPr>
          <a:xfrm>
            <a:off x="1475656" y="3573016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· 7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rId2" action="ppaction://hlinksldjump"/>
          </p:cNvPr>
          <p:cNvSpPr/>
          <p:nvPr/>
        </p:nvSpPr>
        <p:spPr>
          <a:xfrm>
            <a:off x="5220072" y="3573016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· 9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" action="ppaction://hlinkshowjump?jump=nextslide"/>
          </p:cNvPr>
          <p:cNvSpPr/>
          <p:nvPr/>
        </p:nvSpPr>
        <p:spPr>
          <a:xfrm>
            <a:off x="3203848" y="4941168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· 8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5.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chemeClr val="tx1"/>
                </a:solidFill>
              </a:rPr>
              <a:t>СЉЕДЕЋЕ ПИТАЊЕ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4 · 6 = 3 · 8 = 24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424936" cy="35283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sr-Cyrl-CS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Једног дана медо је пронашао 9 зрелих крушака, другог дана 4 пута више него првог, а трећег за 6 мање него другог дана. Колико је крушака пронашао трећег дана?</a:t>
            </a:r>
            <a:endParaRPr lang="sr-Cyrl-C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" action="ppaction://hlinkshowjump?jump=nextslide"/>
          </p:cNvPr>
          <p:cNvSpPr/>
          <p:nvPr/>
        </p:nvSpPr>
        <p:spPr>
          <a:xfrm>
            <a:off x="1907704" y="4437112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 Same Side Corner Rectangle 4">
            <a:hlinkClick r:id="rId2" action="ppaction://hlinksldjump"/>
          </p:cNvPr>
          <p:cNvSpPr/>
          <p:nvPr/>
        </p:nvSpPr>
        <p:spPr>
          <a:xfrm>
            <a:off x="3419872" y="5517232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5220072" y="4365104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800" dirty="0" smtClean="0">
                <a:solidFill>
                  <a:schemeClr val="bg1"/>
                </a:solidFill>
              </a:rPr>
              <a:t>36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6.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chemeClr val="tx1"/>
                </a:solidFill>
              </a:rPr>
              <a:t>СЉЕДЕЋЕ ПИТАЊЕ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(4 · 9) - 6= 36 – 6 = 30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920880" cy="22322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bs-Cyrl-B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број ћеш добити ако разлику бројева</a:t>
            </a: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и 13 повећаш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пута?</a:t>
            </a:r>
            <a:endParaRPr lang="bs-Cyrl-B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547664" y="3789040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bs-Cyrl-B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" action="ppaction://hlinkshowjump?jump=nextslide"/>
          </p:cNvPr>
          <p:cNvSpPr/>
          <p:nvPr/>
        </p:nvSpPr>
        <p:spPr>
          <a:xfrm>
            <a:off x="5292080" y="3789040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3131840" y="5229200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7.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chemeClr val="tx1"/>
                </a:solidFill>
              </a:rPr>
              <a:t>СЉЕДЕЋЕ ПИТАЊЕ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(20 -  13) · 5 = 7 · 5 = 35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583237"/>
          </a:xfrm>
        </p:spPr>
        <p:txBody>
          <a:bodyPr anchor="ctr"/>
          <a:lstStyle/>
          <a:p>
            <a:pPr eaLnBrk="1" hangingPunct="1">
              <a:defRPr/>
            </a:pPr>
            <a:r>
              <a:rPr lang="bs-Cyrl-BA" sz="4000" b="1" dirty="0" smtClean="0">
                <a:solidFill>
                  <a:srgbClr val="FF0000"/>
                </a:solidFill>
              </a:rPr>
              <a:t/>
            </a:r>
            <a:br>
              <a:rPr lang="bs-Cyrl-BA" sz="4000" b="1" dirty="0" smtClean="0">
                <a:solidFill>
                  <a:srgbClr val="FF0000"/>
                </a:solidFill>
              </a:rPr>
            </a:br>
            <a:r>
              <a:rPr lang="bs-Cyrl-BA" sz="3600" b="1" dirty="0" smtClean="0">
                <a:solidFill>
                  <a:srgbClr val="FF0000"/>
                </a:solidFill>
              </a:rPr>
              <a:t/>
            </a:r>
            <a:br>
              <a:rPr lang="bs-Cyrl-BA" sz="3600" b="1" dirty="0" smtClean="0">
                <a:solidFill>
                  <a:srgbClr val="FF0000"/>
                </a:solidFill>
              </a:rPr>
            </a:br>
            <a:r>
              <a:rPr lang="bs-Cyrl-BA" sz="3600" b="1" dirty="0" smtClean="0">
                <a:solidFill>
                  <a:srgbClr val="FF0000"/>
                </a:solidFill>
              </a:rPr>
              <a:t/>
            </a:r>
            <a:br>
              <a:rPr lang="bs-Cyrl-BA" sz="3600" b="1" dirty="0" smtClean="0">
                <a:solidFill>
                  <a:srgbClr val="FF0000"/>
                </a:solidFill>
              </a:rPr>
            </a:br>
            <a:r>
              <a:rPr lang="bs-Cyrl-BA" sz="3600" b="1" dirty="0" smtClean="0">
                <a:solidFill>
                  <a:srgbClr val="002060"/>
                </a:solidFill>
              </a:rPr>
              <a:t>ПИСАЊЕ </a:t>
            </a:r>
            <a:br>
              <a:rPr lang="bs-Cyrl-BA" sz="3600" b="1" dirty="0" smtClean="0">
                <a:solidFill>
                  <a:srgbClr val="002060"/>
                </a:solidFill>
              </a:rPr>
            </a:br>
            <a:r>
              <a:rPr lang="bs-Cyrl-BA" sz="3600" b="1" dirty="0" smtClean="0">
                <a:solidFill>
                  <a:srgbClr val="002060"/>
                </a:solidFill>
              </a:rPr>
              <a:t>РИЈЕЧЦЕ </a:t>
            </a:r>
            <a:r>
              <a:rPr lang="bs-Cyrl-BA" b="1" dirty="0" smtClean="0">
                <a:solidFill>
                  <a:srgbClr val="002060"/>
                </a:solidFill>
              </a:rPr>
              <a:t>НЕ</a:t>
            </a:r>
            <a:r>
              <a:rPr lang="bs-Cyrl-BA" sz="3600" b="1" dirty="0" smtClean="0">
                <a:solidFill>
                  <a:srgbClr val="002060"/>
                </a:solidFill>
              </a:rPr>
              <a:t> </a:t>
            </a:r>
            <a:br>
              <a:rPr lang="bs-Cyrl-BA" sz="3600" b="1" dirty="0" smtClean="0">
                <a:solidFill>
                  <a:srgbClr val="002060"/>
                </a:solidFill>
              </a:rPr>
            </a:br>
            <a:r>
              <a:rPr lang="bs-Cyrl-BA" sz="3600" b="1" dirty="0" smtClean="0">
                <a:solidFill>
                  <a:srgbClr val="002060"/>
                </a:solidFill>
              </a:rPr>
              <a:t>УЗ ГЛАГОЛЕ</a:t>
            </a:r>
            <a:r>
              <a:rPr lang="sr-Latn-BA" sz="3600" b="1" dirty="0" smtClean="0">
                <a:solidFill>
                  <a:srgbClr val="FF0000"/>
                </a:solidFill>
              </a:rPr>
              <a:t/>
            </a:r>
            <a:br>
              <a:rPr lang="sr-Latn-BA" sz="3600" b="1" dirty="0" smtClean="0">
                <a:solidFill>
                  <a:srgbClr val="FF0000"/>
                </a:solidFill>
              </a:rPr>
            </a:br>
            <a:r>
              <a:rPr lang="sr-Latn-BA" sz="3200" b="1" dirty="0" smtClean="0">
                <a:solidFill>
                  <a:srgbClr val="FF0000"/>
                </a:solidFill>
              </a:rPr>
              <a:t/>
            </a:r>
            <a:br>
              <a:rPr lang="sr-Latn-BA" sz="3200" b="1" dirty="0" smtClean="0">
                <a:solidFill>
                  <a:srgbClr val="FF0000"/>
                </a:solidFill>
              </a:rPr>
            </a:b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7" y="836612"/>
            <a:ext cx="6984776" cy="19443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Ако збир бројева 40 и 32 умањиш 9 пута,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који ћеш број добити?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>
            <a:hlinkClick r:id="rId2" action="ppaction://hlinksldjump"/>
          </p:cNvPr>
          <p:cNvSpPr/>
          <p:nvPr/>
        </p:nvSpPr>
        <p:spPr>
          <a:xfrm>
            <a:off x="1475656" y="3573016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rId2" action="ppaction://hlinksldjump"/>
          </p:cNvPr>
          <p:cNvSpPr/>
          <p:nvPr/>
        </p:nvSpPr>
        <p:spPr>
          <a:xfrm>
            <a:off x="5220072" y="3645024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" action="ppaction://hlinkshowjump?jump=nextslide"/>
          </p:cNvPr>
          <p:cNvSpPr/>
          <p:nvPr/>
        </p:nvSpPr>
        <p:spPr>
          <a:xfrm>
            <a:off x="3347864" y="5229200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8.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chemeClr val="tx1"/>
                </a:solidFill>
              </a:rPr>
              <a:t>СЉЕДЕЋЕ ПИТАЊЕ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 (</a:t>
            </a:r>
            <a:r>
              <a:rPr lang="sr-Latn-BA" sz="2800" b="1" dirty="0" smtClean="0"/>
              <a:t>40</a:t>
            </a:r>
            <a:r>
              <a:rPr lang="bs-Cyrl-BA" sz="2800" b="1" dirty="0" smtClean="0"/>
              <a:t> + </a:t>
            </a:r>
            <a:r>
              <a:rPr lang="sr-Latn-BA" sz="2800" b="1" dirty="0" smtClean="0"/>
              <a:t>32</a:t>
            </a:r>
            <a:r>
              <a:rPr lang="bs-Cyrl-BA" sz="2800" b="1" dirty="0" smtClean="0"/>
              <a:t>) : 9 = </a:t>
            </a:r>
            <a:r>
              <a:rPr lang="sr-Latn-BA" sz="2800" b="1" dirty="0" smtClean="0"/>
              <a:t>72</a:t>
            </a:r>
            <a:r>
              <a:rPr lang="bs-Cyrl-BA" sz="2800" b="1" dirty="0" smtClean="0"/>
              <a:t> : 9 = </a:t>
            </a:r>
            <a:r>
              <a:rPr lang="sr-Latn-BA" sz="2800" b="1" dirty="0" smtClean="0"/>
              <a:t>8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612"/>
            <a:ext cx="8208912" cy="2520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На ливади се налази онолико животиња колика је вриједност највећег непарног броја друге десетице. Колико их је?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>
            <a:hlinkClick r:id="rId2" action="ppaction://hlinksldjump"/>
          </p:cNvPr>
          <p:cNvSpPr/>
          <p:nvPr/>
        </p:nvSpPr>
        <p:spPr>
          <a:xfrm>
            <a:off x="1475656" y="3717032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4">
            <a:hlinkClick r:id="rId2" action="ppaction://hlinksldjump"/>
          </p:cNvPr>
          <p:cNvSpPr/>
          <p:nvPr/>
        </p:nvSpPr>
        <p:spPr>
          <a:xfrm>
            <a:off x="3203848" y="5229200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" action="ppaction://hlinkshowjump?jump=nextslide"/>
          </p:cNvPr>
          <p:cNvSpPr/>
          <p:nvPr/>
        </p:nvSpPr>
        <p:spPr>
          <a:xfrm>
            <a:off x="5076056" y="3717032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9.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664" y="4077072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>
                <a:solidFill>
                  <a:schemeClr val="tx1"/>
                </a:solidFill>
              </a:rPr>
              <a:t>СЉЕДЕЋЕ ПИТАЊЕ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03648" y="2204864"/>
            <a:ext cx="6624736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Cyrl-BA" sz="2800" b="1" dirty="0" smtClean="0"/>
              <a:t>  </a:t>
            </a:r>
          </a:p>
          <a:p>
            <a:pPr algn="ctr"/>
            <a:r>
              <a:rPr lang="bs-Cyrl-BA" sz="2800" b="1" dirty="0" smtClean="0"/>
              <a:t>На ливади је 19 животиња.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5" y="476672"/>
            <a:ext cx="7272808" cy="2736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Зеко размишља: Ако је у једном врту 27 главица купуса, а у другом 3 пута мање, колико ћу укупно главица купуса појести</a:t>
            </a: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bs-Cyrl-B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Одговори зеки!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3">
            <a:hlinkClick r:id="" action="ppaction://hlinkshowjump?jump=nextslide"/>
          </p:cNvPr>
          <p:cNvSpPr/>
          <p:nvPr/>
        </p:nvSpPr>
        <p:spPr>
          <a:xfrm>
            <a:off x="1691680" y="3501008"/>
            <a:ext cx="2447925" cy="93503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4">
            <a:hlinkClick r:id="rId2" action="ppaction://hlinksldjump"/>
          </p:cNvPr>
          <p:cNvSpPr/>
          <p:nvPr/>
        </p:nvSpPr>
        <p:spPr>
          <a:xfrm>
            <a:off x="3203848" y="5085184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5076056" y="3573016"/>
            <a:ext cx="2447925" cy="936625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6375" y="765175"/>
            <a:ext cx="6408738" cy="12239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3200" b="1" dirty="0" smtClean="0">
                <a:solidFill>
                  <a:schemeClr val="bg1"/>
                </a:solidFill>
              </a:rPr>
              <a:t>10. ТАЧАН </a:t>
            </a:r>
            <a:r>
              <a:rPr lang="bs-Cyrl-BA" sz="3200" b="1" dirty="0">
                <a:solidFill>
                  <a:schemeClr val="bg1"/>
                </a:solidFill>
              </a:rPr>
              <a:t>ОДГОВОР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547813" y="3716338"/>
            <a:ext cx="6480175" cy="2016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2492896"/>
            <a:ext cx="6480720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s-Latn-BA" sz="2800" b="1" dirty="0" smtClean="0"/>
              <a:t>2</a:t>
            </a:r>
            <a:r>
              <a:rPr lang="bs-Cyrl-BA" sz="2800" b="1" dirty="0" smtClean="0"/>
              <a:t>7</a:t>
            </a:r>
            <a:r>
              <a:rPr lang="bs-Latn-BA" sz="2800" b="1" dirty="0" smtClean="0"/>
              <a:t> + </a:t>
            </a:r>
            <a:r>
              <a:rPr lang="bs-Cyrl-BA" sz="2800" b="1" dirty="0" smtClean="0"/>
              <a:t>(</a:t>
            </a:r>
            <a:r>
              <a:rPr lang="bs-Latn-BA" sz="2800" b="1" dirty="0" smtClean="0"/>
              <a:t>27</a:t>
            </a:r>
            <a:r>
              <a:rPr lang="bs-Cyrl-BA" sz="2800" b="1" dirty="0" smtClean="0"/>
              <a:t>:3)</a:t>
            </a:r>
            <a:r>
              <a:rPr lang="bs-Latn-BA" sz="2800" b="1" dirty="0" smtClean="0"/>
              <a:t> </a:t>
            </a:r>
            <a:r>
              <a:rPr lang="bs-Cyrl-BA" sz="2800" b="1" dirty="0" smtClean="0"/>
              <a:t>=</a:t>
            </a:r>
            <a:r>
              <a:rPr lang="bs-Latn-BA" sz="2800" b="1" dirty="0" smtClean="0"/>
              <a:t> 2 </a:t>
            </a:r>
            <a:r>
              <a:rPr lang="bs-Cyrl-BA" sz="2800" b="1" dirty="0" smtClean="0"/>
              <a:t>7</a:t>
            </a:r>
            <a:r>
              <a:rPr lang="bs-Latn-BA" sz="2800" b="1" dirty="0" smtClean="0"/>
              <a:t> + 9 </a:t>
            </a:r>
            <a:r>
              <a:rPr lang="bs-Cyrl-BA" sz="2800" b="1" dirty="0" smtClean="0"/>
              <a:t>=</a:t>
            </a:r>
            <a:r>
              <a:rPr lang="bs-Latn-BA" sz="2800" b="1" dirty="0" smtClean="0"/>
              <a:t> 36 </a:t>
            </a:r>
            <a:r>
              <a:rPr lang="bs-Cyrl-BA" sz="2800" b="1" dirty="0" smtClean="0"/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endshow"/>
          </p:cNvPr>
          <p:cNvSpPr/>
          <p:nvPr/>
        </p:nvSpPr>
        <p:spPr>
          <a:xfrm>
            <a:off x="2483768" y="4797152"/>
            <a:ext cx="4248150" cy="1801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800" b="1" dirty="0">
                <a:solidFill>
                  <a:schemeClr val="tx1"/>
                </a:solidFill>
              </a:rPr>
              <a:t>КРАЈ</a:t>
            </a:r>
            <a:r>
              <a:rPr lang="sr-Latn-BA" sz="4800" b="1" dirty="0">
                <a:solidFill>
                  <a:schemeClr val="tx1"/>
                </a:solidFill>
              </a:rPr>
              <a:t>  !!!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9512" y="908720"/>
            <a:ext cx="8784976" cy="374441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s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ЧЕСТИТАМ НА УСПЈЕШНО РИЈЕШЕНОМ КВИЗУ ЗНАЊА </a:t>
            </a:r>
            <a:r>
              <a:rPr lang="sr-Latn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08720"/>
            <a:ext cx="6769100" cy="165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НЕТАЧАН ОДГОВОР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258888" y="3357563"/>
            <a:ext cx="6697662" cy="2663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Cyrl-B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ВРАТИ </a:t>
            </a:r>
            <a:r>
              <a:rPr lang="bs-Cyrl-B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СЕ</a:t>
            </a:r>
            <a:r>
              <a:rPr lang="bs-Cyrl-B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ПОЧЕТАК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0" y="4214813"/>
            <a:ext cx="87868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r-Cyrl-CS" sz="24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r-Cyrl-CS" sz="2400" b="1" dirty="0"/>
          </a:p>
          <a:p>
            <a:pPr eaLnBrk="1" hangingPunct="1">
              <a:spcBef>
                <a:spcPct val="50000"/>
              </a:spcBef>
            </a:pPr>
            <a:endParaRPr lang="sr-Cyrl-CS" sz="2400" b="1" dirty="0"/>
          </a:p>
          <a:p>
            <a:pPr eaLnBrk="1" hangingPunct="1">
              <a:spcBef>
                <a:spcPct val="50000"/>
              </a:spcBef>
            </a:pPr>
            <a:endParaRPr lang="sr-Cyrl-CS" sz="2400" b="1" dirty="0">
              <a:latin typeface="Arial" charset="0"/>
            </a:endParaRPr>
          </a:p>
          <a:p>
            <a:r>
              <a:rPr lang="sr-Cyrl-CS" dirty="0"/>
              <a:t>     </a:t>
            </a:r>
            <a:endParaRPr lang="sr-Cyrl-CS" sz="32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s-Latn-BA" sz="3200" dirty="0">
                <a:latin typeface="Arial" charset="0"/>
              </a:rPr>
              <a:t>	</a:t>
            </a:r>
            <a:r>
              <a:rPr lang="bs-Latn-BA" dirty="0">
                <a:latin typeface="Arial" charset="0"/>
              </a:rPr>
              <a:t>		</a:t>
            </a:r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3188"/>
            <a:ext cx="8136904" cy="5630068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sr-Cyrl-B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РАД:</a:t>
            </a:r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Осмислите, запишите и ријешите </a:t>
            </a:r>
            <a:b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два слична задатка као у квизу   </a:t>
            </a:r>
            <a:b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знања из Математике.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9592" y="980728"/>
            <a:ext cx="7344816" cy="55446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Cyrl-B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Cyrl-B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Игра лоптом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Cyrl-B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Cyrl-BA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Вјежбе обликовања вијачом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Mikasa - Lopta za Odbojku - Odbojka - Lopte - Sportski rekviziti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1475204" cy="1196752"/>
          </a:xfrm>
          <a:prstGeom prst="rect">
            <a:avLst/>
          </a:prstGeom>
          <a:noFill/>
        </p:spPr>
      </p:pic>
      <p:sp>
        <p:nvSpPr>
          <p:cNvPr id="10250" name="AutoShape 10" descr="Rezultat slika za slike vija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Rezultat slika za slike vija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AutoShape 14" descr="Rezultat slika za slike vija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AutoShape 16" descr="Rezultat slika za slike vija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AutoShape 18" descr="Vijača Kettler Rope Basic žuta | ŽutiKlik web shop - tehnologij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AutoShape 20" descr="Roze vijača za decu | Halo Ogl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2" name="Picture 22" descr="Brza Vijača Speed Rope Ultra Brza Za Preskakanje Zelena - Sportsk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660" y="4509121"/>
            <a:ext cx="248879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583237"/>
          </a:xfrm>
        </p:spPr>
        <p:txBody>
          <a:bodyPr anchor="ctr"/>
          <a:lstStyle/>
          <a:p>
            <a:pPr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23728" y="1196752"/>
            <a:ext cx="5472608" cy="331236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r-Cyrl-CS" sz="4000" b="1" dirty="0" smtClean="0">
              <a:solidFill>
                <a:srgbClr val="FF0000"/>
              </a:solidFill>
            </a:endParaRPr>
          </a:p>
          <a:p>
            <a:endParaRPr lang="sr-Cyrl-CS" sz="4000" b="1" dirty="0" smtClean="0">
              <a:solidFill>
                <a:srgbClr val="FF0000"/>
              </a:solidFill>
            </a:endParaRPr>
          </a:p>
          <a:p>
            <a:r>
              <a:rPr lang="sr-Cyrl-C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су глаголи?</a:t>
            </a:r>
            <a:r>
              <a:rPr lang="bs-Cyrl-B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kumimoji="0" lang="en-US" sz="40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39552" y="1268760"/>
            <a:ext cx="8136904" cy="532859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bs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Игра: "Трчање у варијанти</a:t>
            </a:r>
            <a:r>
              <a:rPr lang="bs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</a:t>
            </a:r>
            <a:endParaRPr lang="bs-Cyrl-B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bs-Cyrl-B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bs-Cyrl-B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Лоптицу</a:t>
            </a:r>
            <a:r>
              <a:rPr kumimoji="0" lang="bs-Cyrl-BA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држите у једној руци и трчите у мјесту изговарајући таблицу множења бројем 2 (</a:t>
            </a:r>
            <a:r>
              <a:rPr lang="bs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б</a:t>
            </a:r>
            <a:r>
              <a:rPr kumimoji="0" lang="bs-Cyrl-BA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ројите унапријед од 2 до 20).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Cyrl-BA" sz="2800" i="0" u="none" strike="noStrike" normalizeH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sz="28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Када</a:t>
            </a:r>
            <a:r>
              <a:rPr lang="bs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изговорите број 20 станите, ставите лоптицу на под и скакућући око ње на једној нози изговарајте таблицу дијељења бројем 2 (бројите уназад од 20 до 2). </a:t>
            </a:r>
            <a:endParaRPr kumimoji="0" lang="en-US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ocuments\My Scans\2020-03 (mar)\scan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3687763" cy="2298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323528" y="3284984"/>
            <a:ext cx="8424936" cy="338437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Заузмите стојећи став са спојеним петама</a:t>
            </a:r>
            <a:r>
              <a:rPr lang="sr-Latn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раширите руке.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Вијачу четвороструко савијену држите у десној руци.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Изведите почучањ</a:t>
            </a:r>
            <a:r>
              <a:rPr kumimoji="0" lang="bs-Cyrl-BA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, водораван круг вијачом изнад главе у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kumimoji="0" lang="bs-Cyrl-BA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лијеву страну.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Вратите се у почетни положај.</a:t>
            </a:r>
            <a:r>
              <a:rPr kumimoji="0" lang="bs-Cyrl-BA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бројем 3 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(бројите унапријед од 3 до 30).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Када изговорите број 30 вијачу преузмите у другу руку и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вјежбајте у десну страну изговарајући таблицу дијељења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бројем 3 (бројите уназад од 30 до 3).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bs-Cyrl-BA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bs-Cyrl-BA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043608" y="1844824"/>
            <a:ext cx="72008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1.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ocuments\My Scans\2020-03 (mar)\scan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8680"/>
            <a:ext cx="2809925" cy="26206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611560" y="3356992"/>
            <a:ext cx="8064896" cy="33123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Заузмите стојећи став и</a:t>
            </a:r>
            <a:r>
              <a:rPr lang="sr-Latn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руке испружите изнад главе.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Вијачу четвороструко савијену држите за оба краја.</a:t>
            </a:r>
          </a:p>
          <a:p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Изведите отклон удесно.</a:t>
            </a: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Вратите се у почетни положај.</a:t>
            </a: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Изведите отклон улијево.</a:t>
            </a: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Вратите се у почетни положај.</a:t>
            </a: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броја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4 (бројите унапријед од 4 до 40) или дијељења бројем 4 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(бројите уназад од 40 до 4).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043608" y="1844824"/>
            <a:ext cx="72008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2.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ocuments\My Scans\2020-03 (mar)\scan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467729" cy="216305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323528" y="2780928"/>
            <a:ext cx="8496944" cy="38884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Заузмите стојећи став, руке уз тијело.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Вијачу четвороструко савијену држите за оба краја испред тијела.</a:t>
            </a:r>
          </a:p>
          <a:p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Изведите успон на десној нози, лијеву ногу назад, истегните тијело мало назад, руке изнад главе.</a:t>
            </a: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Вратите се у почетни положај.</a:t>
            </a: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Изведите успон на лијевој нози, десну ногу назад, истегните тијело мало назад, руке изнад главе.</a:t>
            </a: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Вратите се у почетни положај.</a:t>
            </a: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броја 5</a:t>
            </a:r>
            <a:r>
              <a:rPr lang="sr-Latn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(броја 6) (бројите унапријед од 5 до 50; од 6 до 60) или дијељења бројем 5 (бројем 6) (бројите уназад од 50 до 5; од 60 до 6).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115616" y="1628800"/>
            <a:ext cx="72008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3.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ocuments\My Scans\2020-03 (mar)\scan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20688"/>
            <a:ext cx="2408237" cy="20478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323528" y="3140968"/>
            <a:ext cx="8424936" cy="33123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Заузмите стојећи став, водоравни претклон.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Вијачу четвороструко савијену држите за крајеве.</a:t>
            </a:r>
          </a:p>
          <a:p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Изведите зибове у претклону, опружене ноге без савијања кољена, тијелом ићи напријед</a:t>
            </a:r>
            <a:r>
              <a:rPr lang="sr-Latn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 као на клацкалици, без враћања у почетни положај.</a:t>
            </a: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броја 7 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(бројите унапријед од 7 до 70) или дијељења бројем 7 (бројите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уназад од 70 до 7).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331640" y="1628800"/>
            <a:ext cx="72008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4.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ocuments\My Scans\2020-03 (mar)\scan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2575863" cy="24488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467544" y="3429000"/>
            <a:ext cx="7992888" cy="28803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Чучните, вијачу или лоптицу ставите на тло испред себе.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Суножно прескачите преко</a:t>
            </a:r>
            <a:r>
              <a:rPr kumimoji="0" lang="bs-Cyrl-BA" sz="1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вијаче/лоптице напријед-назад.</a:t>
            </a:r>
            <a:endParaRPr kumimoji="0" lang="bs-Cyrl-BA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броја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8 (бројите унапријед од 8 до 80) или дијељења бројем 8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(бројите уназад од 80 до 8).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 descr="F:\7. SNIMANJE -  3.4.2020\viber_image_2020-04-01_00-04-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1449710" cy="8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043608" y="1844824"/>
            <a:ext cx="72008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5.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ocuments\My Scans\2020-03 (mar)\scan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2209726" cy="23631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323528" y="3068960"/>
            <a:ext cx="8424936" cy="352839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1. Суножно прескачите вијачу у мјесту.</a:t>
            </a: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броја 9 (бројите унапријед од 9 до 90) или дијељења бројем 9 (бројите уназад од 90 до 9). </a:t>
            </a:r>
          </a:p>
          <a:p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Прескачите вијачу с ноге на ногу.</a:t>
            </a:r>
          </a:p>
          <a:p>
            <a:pPr marL="342900" indent="-342900"/>
            <a:endParaRPr lang="bs-Cyrl-B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Вјежбу можете извести изговарајући таблицу множења броја 10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(бројите унапријед од 10 до 100) или дијељења бројем 10   </a:t>
            </a:r>
          </a:p>
          <a:p>
            <a:r>
              <a:rPr lang="bs-Cyrl-B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(бројите уназад од 100 до 10). 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23528" y="1844824"/>
            <a:ext cx="3456384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</a:t>
            </a:r>
            <a:r>
              <a:rPr kumimoji="0" lang="bs-Cyrl-BA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rPr>
              <a:t>*За оне који могу вјежбати на отвореном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899592" y="980728"/>
            <a:ext cx="6984776" cy="56166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тужан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знаш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радиш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Потапши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рукама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Лупај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ногама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весео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бесан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Потапши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рукама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Лупај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ногама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сваку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сваку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прилику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упослиш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покренеш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акцију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рекреацију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   .....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kumimoji="0" lang="bs-Cyrl-B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Rekreacija Pevaj sa Sandrom Dečije pesme Dečije priče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5445224"/>
            <a:ext cx="304800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https://www.youtube.com/watch?v=x-pp5ElcBPE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583237"/>
          </a:xfrm>
        </p:spPr>
        <p:txBody>
          <a:bodyPr anchor="ctr"/>
          <a:lstStyle/>
          <a:p>
            <a:pPr eaLnBrk="1" hangingPunct="1">
              <a:defRPr/>
            </a:pP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763688" y="1484784"/>
            <a:ext cx="5976664" cy="316835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r-Cyrl-B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sr-Cyrl-C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лаголи су ријечи које означавају радњу, стање и збивање.</a:t>
            </a:r>
            <a:endParaRPr kumimoji="0" lang="en-US" sz="36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6408712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sr-Cyrl-CS" sz="3600" b="1" dirty="0" smtClean="0">
                <a:solidFill>
                  <a:srgbClr val="333300"/>
                </a:solidFill>
              </a:rPr>
              <a:t> </a:t>
            </a:r>
            <a:r>
              <a:rPr lang="sr-Latn-BA" sz="3600" b="1" dirty="0" smtClean="0">
                <a:solidFill>
                  <a:srgbClr val="333300"/>
                </a:solidFill>
              </a:rPr>
              <a:t>                  </a:t>
            </a:r>
            <a:r>
              <a:rPr lang="sr-Cyrl-CS" sz="3600" b="1" dirty="0" smtClean="0">
                <a:solidFill>
                  <a:srgbClr val="002060"/>
                </a:solidFill>
              </a:rPr>
              <a:t>Примјери: </a:t>
            </a:r>
            <a:r>
              <a:rPr lang="sr-Cyrl-CS" sz="3600" b="1" dirty="0" smtClean="0">
                <a:solidFill>
                  <a:srgbClr val="333300"/>
                </a:solidFill>
              </a:rPr>
              <a:t/>
            </a:r>
            <a:br>
              <a:rPr lang="sr-Cyrl-CS" sz="3600" b="1" dirty="0" smtClean="0">
                <a:solidFill>
                  <a:srgbClr val="333300"/>
                </a:solidFill>
              </a:rPr>
            </a:br>
            <a:r>
              <a:rPr lang="sr-Cyrl-CS" sz="3600" b="1" dirty="0" smtClean="0">
                <a:solidFill>
                  <a:srgbClr val="333300"/>
                </a:solidFill>
              </a:rPr>
              <a:t>                  </a:t>
            </a:r>
            <a:r>
              <a:rPr lang="sr-Latn-BA" sz="3200" b="1" dirty="0" smtClean="0">
                <a:solidFill>
                  <a:srgbClr val="002060"/>
                </a:solidFill>
              </a:rPr>
              <a:t/>
            </a:r>
            <a:br>
              <a:rPr lang="sr-Latn-BA" sz="3200" b="1" dirty="0" smtClean="0">
                <a:solidFill>
                  <a:srgbClr val="002060"/>
                </a:solidFill>
              </a:rPr>
            </a:br>
            <a:r>
              <a:rPr lang="sr-Cyrl-CS" sz="3200" b="1" dirty="0" smtClean="0">
                <a:solidFill>
                  <a:srgbClr val="6600FF"/>
                </a:solidFill>
              </a:rPr>
              <a:t/>
            </a:r>
            <a:br>
              <a:rPr lang="sr-Cyrl-CS" sz="3200" b="1" dirty="0" smtClean="0">
                <a:solidFill>
                  <a:srgbClr val="6600FF"/>
                </a:solidFill>
              </a:rPr>
            </a:br>
            <a:r>
              <a:rPr lang="sr-Cyrl-CS" sz="3200" b="1" dirty="0" smtClean="0">
                <a:solidFill>
                  <a:srgbClr val="002060"/>
                </a:solidFill>
              </a:rPr>
              <a:t>● </a:t>
            </a:r>
            <a:r>
              <a:rPr lang="sr-Cyrl-CS" sz="2800" b="1" dirty="0" smtClean="0">
                <a:solidFill>
                  <a:srgbClr val="002060"/>
                </a:solidFill>
              </a:rPr>
              <a:t>П: Медо </a:t>
            </a:r>
            <a:r>
              <a:rPr lang="sr-Cyrl-CS" sz="2800" b="1" u="sng" dirty="0" smtClean="0">
                <a:solidFill>
                  <a:srgbClr val="002060"/>
                </a:solidFill>
              </a:rPr>
              <a:t>једе</a:t>
            </a:r>
            <a:r>
              <a:rPr lang="sr-Cyrl-CS" sz="2800" b="1" dirty="0" smtClean="0">
                <a:solidFill>
                  <a:srgbClr val="002060"/>
                </a:solidFill>
              </a:rPr>
              <a:t> крушке.</a:t>
            </a: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  </a:t>
            </a:r>
            <a:r>
              <a:rPr lang="sr-Cyrl-CS" sz="2800" b="1" dirty="0" smtClean="0">
                <a:solidFill>
                  <a:srgbClr val="002060"/>
                </a:solidFill>
              </a:rPr>
              <a:t>О: Медо </a:t>
            </a:r>
            <a:r>
              <a:rPr lang="sr-Cyrl-CS" sz="2800" b="1" dirty="0" smtClean="0">
                <a:solidFill>
                  <a:srgbClr val="FF0000"/>
                </a:solidFill>
              </a:rPr>
              <a:t>не једе</a:t>
            </a: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r>
              <a:rPr lang="sr-Cyrl-CS" sz="2800" b="1" dirty="0" smtClean="0">
                <a:solidFill>
                  <a:srgbClr val="002060"/>
                </a:solidFill>
              </a:rPr>
              <a:t>крушке. </a:t>
            </a:r>
            <a:r>
              <a:rPr lang="sr-Latn-BA" sz="2800" b="1" dirty="0" smtClean="0">
                <a:solidFill>
                  <a:srgbClr val="333300"/>
                </a:solidFill>
              </a:rPr>
              <a:t/>
            </a:r>
            <a:br>
              <a:rPr lang="sr-Latn-BA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r>
              <a:rPr lang="sr-Cyrl-CS" sz="2800" b="1" dirty="0" smtClean="0">
                <a:solidFill>
                  <a:srgbClr val="002060"/>
                </a:solidFill>
              </a:rPr>
              <a:t>● Вук </a:t>
            </a:r>
            <a:r>
              <a:rPr lang="sr-Cyrl-CS" sz="2800" b="1" u="sng" dirty="0" smtClean="0">
                <a:solidFill>
                  <a:srgbClr val="002060"/>
                </a:solidFill>
              </a:rPr>
              <a:t>жури</a:t>
            </a:r>
            <a:r>
              <a:rPr lang="sr-Cyrl-CS" sz="2800" b="1" dirty="0" smtClean="0">
                <a:solidFill>
                  <a:srgbClr val="002060"/>
                </a:solidFill>
              </a:rPr>
              <a:t> до стада оваца.</a:t>
            </a: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  </a:t>
            </a:r>
            <a:r>
              <a:rPr lang="sr-Cyrl-CS" sz="2800" b="1" dirty="0" smtClean="0">
                <a:solidFill>
                  <a:srgbClr val="002060"/>
                </a:solidFill>
              </a:rPr>
              <a:t> Вук </a:t>
            </a:r>
            <a:r>
              <a:rPr lang="sr-Cyrl-CS" sz="2800" b="1" dirty="0" smtClean="0">
                <a:solidFill>
                  <a:srgbClr val="FF3300"/>
                </a:solidFill>
              </a:rPr>
              <a:t>не жури </a:t>
            </a:r>
            <a:r>
              <a:rPr lang="sr-Cyrl-CS" sz="2800" b="1" dirty="0" smtClean="0">
                <a:solidFill>
                  <a:srgbClr val="002060"/>
                </a:solidFill>
              </a:rPr>
              <a:t>до стада оваца.</a:t>
            </a:r>
            <a:r>
              <a:rPr lang="sr-Latn-BA" sz="2800" b="1" dirty="0" smtClean="0">
                <a:solidFill>
                  <a:srgbClr val="333300"/>
                </a:solidFill>
              </a:rPr>
              <a:t/>
            </a:r>
            <a:br>
              <a:rPr lang="sr-Latn-BA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r>
              <a:rPr lang="sr-Latn-BA" sz="2800" b="1" dirty="0" smtClean="0">
                <a:solidFill>
                  <a:srgbClr val="333300"/>
                </a:solidFill>
              </a:rPr>
              <a:t/>
            </a:r>
            <a:br>
              <a:rPr lang="sr-Latn-BA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r>
              <a:rPr lang="sr-Cyrl-CS" sz="2800" b="1" dirty="0" smtClean="0">
                <a:solidFill>
                  <a:srgbClr val="002060"/>
                </a:solidFill>
              </a:rPr>
              <a:t>●</a:t>
            </a:r>
            <a:r>
              <a:rPr lang="sr-Latn-BA" sz="2800" b="1" dirty="0" smtClean="0">
                <a:solidFill>
                  <a:srgbClr val="002060"/>
                </a:solidFill>
              </a:rPr>
              <a:t> </a:t>
            </a:r>
            <a:r>
              <a:rPr lang="sr-Cyrl-CS" sz="2800" b="1" dirty="0" smtClean="0">
                <a:solidFill>
                  <a:srgbClr val="002060"/>
                </a:solidFill>
              </a:rPr>
              <a:t>Шума се </a:t>
            </a:r>
            <a:r>
              <a:rPr lang="sr-Cyrl-CS" sz="2800" b="1" u="sng" dirty="0" smtClean="0">
                <a:solidFill>
                  <a:srgbClr val="002060"/>
                </a:solidFill>
              </a:rPr>
              <a:t>смије</a:t>
            </a:r>
            <a:r>
              <a:rPr lang="sr-Cyrl-CS" sz="2800" b="1" dirty="0" smtClean="0">
                <a:solidFill>
                  <a:srgbClr val="002060"/>
                </a:solidFill>
              </a:rPr>
              <a:t>.</a:t>
            </a: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002060"/>
                </a:solidFill>
              </a:rPr>
              <a:t>    Шума се </a:t>
            </a:r>
            <a:r>
              <a:rPr lang="sr-Cyrl-CS" sz="2800" b="1" dirty="0" smtClean="0">
                <a:solidFill>
                  <a:srgbClr val="FF0000"/>
                </a:solidFill>
              </a:rPr>
              <a:t>не смије</a:t>
            </a:r>
            <a:r>
              <a:rPr lang="sr-Cyrl-CS" sz="2800" b="1" dirty="0" smtClean="0">
                <a:solidFill>
                  <a:srgbClr val="333300"/>
                </a:solidFill>
              </a:rPr>
              <a:t>. </a:t>
            </a:r>
            <a:r>
              <a:rPr lang="sr-Latn-BA" sz="2800" b="1" dirty="0" smtClean="0">
                <a:solidFill>
                  <a:srgbClr val="333300"/>
                </a:solidFill>
              </a:rPr>
              <a:t/>
            </a:r>
            <a:br>
              <a:rPr lang="sr-Latn-BA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r>
              <a:rPr lang="sr-Cyrl-CS" sz="2800" b="1" dirty="0" smtClean="0">
                <a:solidFill>
                  <a:srgbClr val="002060"/>
                </a:solidFill>
              </a:rPr>
              <a:t>●</a:t>
            </a:r>
            <a:r>
              <a:rPr lang="sr-Latn-BA" sz="2800" b="1" dirty="0" smtClean="0">
                <a:solidFill>
                  <a:srgbClr val="002060"/>
                </a:solidFill>
              </a:rPr>
              <a:t> </a:t>
            </a:r>
            <a:r>
              <a:rPr lang="sr-Cyrl-CS" sz="2800" b="1" dirty="0" smtClean="0">
                <a:solidFill>
                  <a:srgbClr val="002060"/>
                </a:solidFill>
              </a:rPr>
              <a:t>Животиње </a:t>
            </a:r>
            <a:r>
              <a:rPr lang="sr-Cyrl-CS" sz="2800" b="1" u="sng" dirty="0" smtClean="0">
                <a:solidFill>
                  <a:srgbClr val="002060"/>
                </a:solidFill>
              </a:rPr>
              <a:t>знају</a:t>
            </a:r>
            <a:r>
              <a:rPr lang="sr-Cyrl-CS" sz="2800" b="1" dirty="0" smtClean="0">
                <a:solidFill>
                  <a:srgbClr val="002060"/>
                </a:solidFill>
              </a:rPr>
              <a:t> да се Април шали.</a:t>
            </a: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   </a:t>
            </a:r>
            <a:r>
              <a:rPr lang="sr-Cyrl-CS" sz="2800" b="1" dirty="0" smtClean="0">
                <a:solidFill>
                  <a:srgbClr val="002060"/>
                </a:solidFill>
              </a:rPr>
              <a:t>Животиње</a:t>
            </a: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r>
              <a:rPr lang="sr-Cyrl-CS" sz="2800" b="1" dirty="0" smtClean="0">
                <a:solidFill>
                  <a:srgbClr val="FF0000"/>
                </a:solidFill>
              </a:rPr>
              <a:t>не знају </a:t>
            </a:r>
            <a:r>
              <a:rPr lang="sr-Cyrl-CS" sz="2800" b="1" dirty="0" smtClean="0">
                <a:solidFill>
                  <a:srgbClr val="002060"/>
                </a:solidFill>
              </a:rPr>
              <a:t>да се Април шали. </a:t>
            </a:r>
            <a:r>
              <a:rPr lang="sr-Cyrl-CS" sz="2800" b="1" dirty="0" smtClean="0">
                <a:solidFill>
                  <a:srgbClr val="333300"/>
                </a:solidFill>
              </a:rPr>
              <a:t/>
            </a:r>
            <a:br>
              <a:rPr lang="sr-Cyrl-CS" sz="2800" b="1" dirty="0" smtClean="0">
                <a:solidFill>
                  <a:srgbClr val="333300"/>
                </a:solidFill>
              </a:rPr>
            </a:br>
            <a:r>
              <a:rPr lang="sr-Cyrl-CS" sz="2800" b="1" dirty="0" smtClean="0">
                <a:solidFill>
                  <a:srgbClr val="333300"/>
                </a:solidFill>
              </a:rPr>
              <a:t> </a:t>
            </a:r>
            <a:endParaRPr lang="en-US" sz="2800" dirty="0" smtClean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9144000" cy="4968875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sr-Cyrl-CS" sz="3200" b="1" dirty="0" smtClean="0">
                <a:solidFill>
                  <a:srgbClr val="333300"/>
                </a:solidFill>
              </a:rPr>
              <a:t/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> </a:t>
            </a:r>
            <a:r>
              <a:rPr lang="sr-Latn-BA" sz="3200" b="1" dirty="0" smtClean="0">
                <a:solidFill>
                  <a:srgbClr val="333300"/>
                </a:solidFill>
              </a:rPr>
              <a:t/>
            </a:r>
            <a:br>
              <a:rPr lang="sr-Latn-BA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002060"/>
                </a:solidFill>
              </a:rPr>
              <a:t> ● Лија </a:t>
            </a:r>
            <a:r>
              <a:rPr lang="sr-Cyrl-CS" sz="3200" b="1" u="sng" dirty="0" smtClean="0">
                <a:solidFill>
                  <a:srgbClr val="002060"/>
                </a:solidFill>
              </a:rPr>
              <a:t>има</a:t>
            </a:r>
            <a:r>
              <a:rPr lang="sr-Cyrl-CS" sz="3200" b="1" dirty="0" smtClean="0">
                <a:solidFill>
                  <a:srgbClr val="002060"/>
                </a:solidFill>
              </a:rPr>
              <a:t> пјетлића.</a:t>
            </a:r>
            <a:r>
              <a:rPr lang="sr-Cyrl-CS" sz="3200" b="1" dirty="0" smtClean="0">
                <a:solidFill>
                  <a:srgbClr val="333300"/>
                </a:solidFill>
              </a:rPr>
              <a:t/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>    </a:t>
            </a:r>
            <a:r>
              <a:rPr lang="sr-Cyrl-CS" sz="3200" b="1" dirty="0" smtClean="0">
                <a:solidFill>
                  <a:srgbClr val="002060"/>
                </a:solidFill>
              </a:rPr>
              <a:t>Лија</a:t>
            </a:r>
            <a:r>
              <a:rPr lang="sr-Cyrl-CS" sz="3200" b="1" dirty="0" smtClean="0">
                <a:solidFill>
                  <a:srgbClr val="333300"/>
                </a:solidFill>
              </a:rPr>
              <a:t> </a:t>
            </a:r>
            <a:r>
              <a:rPr lang="sr-Cyrl-CS" sz="3200" b="1" dirty="0" smtClean="0">
                <a:solidFill>
                  <a:srgbClr val="FF0000"/>
                </a:solidFill>
              </a:rPr>
              <a:t>нема</a:t>
            </a:r>
            <a:r>
              <a:rPr lang="sr-Cyrl-CS" sz="3200" b="1" dirty="0" smtClean="0">
                <a:solidFill>
                  <a:srgbClr val="002060"/>
                </a:solidFill>
              </a:rPr>
              <a:t> пјетлића. </a:t>
            </a:r>
            <a:br>
              <a:rPr lang="sr-Cyrl-CS" sz="3200" b="1" dirty="0" smtClean="0">
                <a:solidFill>
                  <a:srgbClr val="00206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> </a:t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Latn-BA" sz="3200" b="1" dirty="0" smtClean="0">
                <a:solidFill>
                  <a:srgbClr val="333300"/>
                </a:solidFill>
              </a:rPr>
              <a:t> </a:t>
            </a:r>
            <a:r>
              <a:rPr lang="sr-Cyrl-CS" sz="3200" b="1" dirty="0" smtClean="0">
                <a:solidFill>
                  <a:srgbClr val="002060"/>
                </a:solidFill>
              </a:rPr>
              <a:t>●</a:t>
            </a:r>
            <a:r>
              <a:rPr lang="sr-Latn-BA" sz="3200" b="1" dirty="0" smtClean="0">
                <a:solidFill>
                  <a:srgbClr val="002060"/>
                </a:solidFill>
              </a:rPr>
              <a:t> </a:t>
            </a:r>
            <a:r>
              <a:rPr lang="sr-Cyrl-CS" sz="3200" b="1" dirty="0" smtClean="0">
                <a:solidFill>
                  <a:srgbClr val="002060"/>
                </a:solidFill>
              </a:rPr>
              <a:t>Зеко </a:t>
            </a:r>
            <a:r>
              <a:rPr lang="sr-Cyrl-CS" sz="3200" b="1" u="sng" dirty="0" smtClean="0">
                <a:solidFill>
                  <a:srgbClr val="002060"/>
                </a:solidFill>
              </a:rPr>
              <a:t>хоће</a:t>
            </a:r>
            <a:r>
              <a:rPr lang="sr-Cyrl-CS" sz="3200" b="1" dirty="0" smtClean="0">
                <a:solidFill>
                  <a:srgbClr val="002060"/>
                </a:solidFill>
              </a:rPr>
              <a:t> купус.</a:t>
            </a:r>
            <a:r>
              <a:rPr lang="sr-Cyrl-CS" sz="3200" b="1" dirty="0" smtClean="0">
                <a:solidFill>
                  <a:srgbClr val="333300"/>
                </a:solidFill>
              </a:rPr>
              <a:t/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>    </a:t>
            </a:r>
            <a:r>
              <a:rPr lang="sr-Cyrl-CS" sz="3200" b="1" dirty="0" smtClean="0">
                <a:solidFill>
                  <a:srgbClr val="002060"/>
                </a:solidFill>
              </a:rPr>
              <a:t>Зеко </a:t>
            </a:r>
            <a:r>
              <a:rPr lang="sr-Cyrl-CS" sz="3200" b="1" dirty="0" smtClean="0">
                <a:solidFill>
                  <a:srgbClr val="FF0000"/>
                </a:solidFill>
              </a:rPr>
              <a:t>неће</a:t>
            </a:r>
            <a:r>
              <a:rPr lang="sr-Cyrl-CS" sz="3200" b="1" dirty="0" smtClean="0">
                <a:solidFill>
                  <a:srgbClr val="333300"/>
                </a:solidFill>
              </a:rPr>
              <a:t> </a:t>
            </a:r>
            <a:r>
              <a:rPr lang="sr-Cyrl-CS" sz="3200" b="1" dirty="0" smtClean="0">
                <a:solidFill>
                  <a:srgbClr val="002060"/>
                </a:solidFill>
              </a:rPr>
              <a:t>купус.</a:t>
            </a:r>
            <a:r>
              <a:rPr lang="sr-Cyrl-CS" sz="3200" b="1" dirty="0" smtClean="0">
                <a:solidFill>
                  <a:srgbClr val="333300"/>
                </a:solidFill>
              </a:rPr>
              <a:t/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/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>    </a:t>
            </a:r>
            <a:r>
              <a:rPr lang="sr-Cyrl-CS" sz="3200" b="1" dirty="0" smtClean="0">
                <a:solidFill>
                  <a:srgbClr val="002060"/>
                </a:solidFill>
              </a:rPr>
              <a:t>Поруку му шаљу:</a:t>
            </a:r>
            <a:r>
              <a:rPr lang="sr-Cyrl-CS" sz="3200" b="1" dirty="0" smtClean="0">
                <a:solidFill>
                  <a:srgbClr val="333300"/>
                </a:solidFill>
              </a:rPr>
              <a:t/>
            </a:r>
            <a:br>
              <a:rPr lang="sr-Cyrl-CS" sz="3200" b="1" dirty="0" smtClean="0">
                <a:solidFill>
                  <a:srgbClr val="333300"/>
                </a:solidFill>
              </a:rPr>
            </a:br>
            <a:r>
              <a:rPr lang="sr-Cyrl-CS" sz="3200" b="1" dirty="0" smtClean="0">
                <a:solidFill>
                  <a:srgbClr val="333300"/>
                </a:solidFill>
              </a:rPr>
              <a:t> </a:t>
            </a:r>
            <a:r>
              <a:rPr lang="sr-Cyrl-CS" sz="3200" b="1" dirty="0" smtClean="0">
                <a:solidFill>
                  <a:srgbClr val="002060"/>
                </a:solidFill>
              </a:rPr>
              <a:t>● </a:t>
            </a:r>
            <a:r>
              <a:rPr lang="sr-Cyrl-CS" sz="3200" b="1" dirty="0" smtClean="0">
                <a:solidFill>
                  <a:srgbClr val="FF0000"/>
                </a:solidFill>
              </a:rPr>
              <a:t>Немој</a:t>
            </a:r>
            <a:r>
              <a:rPr lang="sr-Cyrl-CS" sz="3200" b="1" dirty="0" smtClean="0">
                <a:solidFill>
                  <a:srgbClr val="002060"/>
                </a:solidFill>
              </a:rPr>
              <a:t> варати животиње!</a:t>
            </a:r>
            <a:br>
              <a:rPr lang="sr-Cyrl-CS" sz="3200" b="1" dirty="0" smtClean="0">
                <a:solidFill>
                  <a:srgbClr val="002060"/>
                </a:solidFill>
              </a:rPr>
            </a:br>
            <a:r>
              <a:rPr lang="sr-Cyrl-CS" sz="3200" b="1" dirty="0" smtClean="0">
                <a:solidFill>
                  <a:srgbClr val="002060"/>
                </a:solidFill>
              </a:rPr>
              <a:t>    </a:t>
            </a:r>
            <a:r>
              <a:rPr lang="sr-Cyrl-CS" sz="3600" dirty="0" smtClean="0">
                <a:solidFill>
                  <a:srgbClr val="6600FF"/>
                </a:solidFill>
              </a:rPr>
              <a:t/>
            </a:r>
            <a:br>
              <a:rPr lang="sr-Cyrl-CS" sz="3600" dirty="0" smtClean="0">
                <a:solidFill>
                  <a:srgbClr val="6600FF"/>
                </a:solidFill>
              </a:rPr>
            </a:br>
            <a:r>
              <a:rPr lang="sr-Cyrl-CS" sz="900" dirty="0" smtClean="0">
                <a:solidFill>
                  <a:srgbClr val="7030A0"/>
                </a:solidFill>
              </a:rPr>
              <a:t/>
            </a:r>
            <a:br>
              <a:rPr lang="sr-Cyrl-CS" sz="900" dirty="0" smtClean="0">
                <a:solidFill>
                  <a:srgbClr val="7030A0"/>
                </a:solidFill>
              </a:rPr>
            </a:br>
            <a:endParaRPr lang="en-US" sz="900" dirty="0" smtClean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cuments\My Scans\2020-03 (mar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4730400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ocuments\My Scans\2020-03 (mar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428022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2978</TotalTime>
  <Words>1180</Words>
  <Application>Microsoft Office PowerPoint</Application>
  <PresentationFormat>On-screen Show (4:3)</PresentationFormat>
  <Paragraphs>236</Paragraphs>
  <Slides>47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Balloons</vt:lpstr>
      <vt:lpstr>Slide 1</vt:lpstr>
      <vt:lpstr>Slide 2</vt:lpstr>
      <vt:lpstr>   ПИСАЊЕ  РИЈЕЧЦЕ НЕ  УЗ ГЛАГОЛЕ  </vt:lpstr>
      <vt:lpstr>Slide 4</vt:lpstr>
      <vt:lpstr>Slide 5</vt:lpstr>
      <vt:lpstr>                   Примјери:                      ● П: Медо једе крушке.    О: Медо не једе крушке.    ● Вук жури до стада оваца.     Вук не жури до стада оваца.    ● Шума се смије.     Шума се не смије.    ● Животиње знају да се Април шали.     Животиње не знају да се Април шали.   </vt:lpstr>
      <vt:lpstr>    ● Лија има пјетлића.     Лија нема пјетлића.     ● Зеко хоће купус.     Зеко неће купус.      Поруку му шаљу:  ● Немој варати животиње!       </vt:lpstr>
      <vt:lpstr>Slide 8</vt:lpstr>
      <vt:lpstr>Slide 9</vt:lpstr>
      <vt:lpstr>Slide 10</vt:lpstr>
      <vt:lpstr> ПРОВЈЕРИМО   НАУЧЕНО           </vt:lpstr>
      <vt:lpstr>Slide 12</vt:lpstr>
      <vt:lpstr>Slide 13</vt:lpstr>
      <vt:lpstr>            ЗАДАЦИ ЗА САМОСТАЛАН РАД:   1. У уџбенику Српски језик и култура      изражавања урадити задатак на 59. страни.  2. У уџбенику Од ријечи до реченице урадити        вјежбу 1, 46. страна.  3. Написати  двије реченице у којима се       ријечца НЕ налази уз глагол.  </vt:lpstr>
      <vt:lpstr>КВИЗ ЗНАЊА ИЗ МАТЕМАТИКЕ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ЗАДАТАК ЗА САМОСТАЛАН РАД:     Осмислите, запишите и ријешите    два слична задатка као у квизу      знања из Математике.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IMENICE</dc:title>
  <dc:creator>enes</dc:creator>
  <cp:lastModifiedBy>HP</cp:lastModifiedBy>
  <cp:revision>270</cp:revision>
  <dcterms:created xsi:type="dcterms:W3CDTF">2007-01-27T09:59:03Z</dcterms:created>
  <dcterms:modified xsi:type="dcterms:W3CDTF">2020-04-08T20:04:20Z</dcterms:modified>
</cp:coreProperties>
</file>