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2" r:id="rId6"/>
    <p:sldId id="265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1BAE-0A7C-4077-946D-B201D891FBC7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44F-853B-486D-91E4-6BDC171604D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2544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1BAE-0A7C-4077-946D-B201D891FBC7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44F-853B-486D-91E4-6BDC171604D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7709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1BAE-0A7C-4077-946D-B201D891FBC7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44F-853B-486D-91E4-6BDC171604D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75305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1BAE-0A7C-4077-946D-B201D891FBC7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44F-853B-486D-91E4-6BDC171604D0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1605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1BAE-0A7C-4077-946D-B201D891FBC7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44F-853B-486D-91E4-6BDC171604D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20699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1BAE-0A7C-4077-946D-B201D891FBC7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44F-853B-486D-91E4-6BDC171604D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74390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1BAE-0A7C-4077-946D-B201D891FBC7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44F-853B-486D-91E4-6BDC171604D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82725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1BAE-0A7C-4077-946D-B201D891FBC7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44F-853B-486D-91E4-6BDC171604D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86523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1BAE-0A7C-4077-946D-B201D891FBC7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44F-853B-486D-91E4-6BDC171604D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2482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1BAE-0A7C-4077-946D-B201D891FBC7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44F-853B-486D-91E4-6BDC171604D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4327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1BAE-0A7C-4077-946D-B201D891FBC7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44F-853B-486D-91E4-6BDC171604D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4011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1BAE-0A7C-4077-946D-B201D891FBC7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44F-853B-486D-91E4-6BDC171604D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4382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1BAE-0A7C-4077-946D-B201D891FBC7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44F-853B-486D-91E4-6BDC171604D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0017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1BAE-0A7C-4077-946D-B201D891FBC7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44F-853B-486D-91E4-6BDC171604D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4748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1BAE-0A7C-4077-946D-B201D891FBC7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44F-853B-486D-91E4-6BDC171604D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675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1BAE-0A7C-4077-946D-B201D891FBC7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44F-853B-486D-91E4-6BDC171604D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762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1BAE-0A7C-4077-946D-B201D891FBC7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44F-853B-486D-91E4-6BDC171604D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8317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2C61BAE-0A7C-4077-946D-B201D891FBC7}" type="datetimeFigureOut">
              <a:rPr lang="sr-Latn-RS" smtClean="0"/>
              <a:t>1.4.2020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9344F-853B-486D-91E4-6BDC171604D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831477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0794" y="1039092"/>
            <a:ext cx="8893430" cy="969818"/>
          </a:xfrm>
        </p:spPr>
        <p:txBody>
          <a:bodyPr>
            <a:noAutofit/>
          </a:bodyPr>
          <a:lstStyle/>
          <a:p>
            <a:pPr algn="l"/>
            <a:r>
              <a:rPr lang="sr-Latn-RS" sz="4400" dirty="0"/>
              <a:t>An amazing adventure in </a:t>
            </a:r>
            <a:r>
              <a:rPr lang="sr-Latn-RS" sz="4400" dirty="0" err="1"/>
              <a:t>India</a:t>
            </a:r>
            <a:r>
              <a:rPr lang="sr-Latn-RS" sz="4400" dirty="0"/>
              <a:t> </a:t>
            </a:r>
            <a:r>
              <a:rPr lang="en-US" sz="4400" dirty="0"/>
              <a:t>               </a:t>
            </a:r>
            <a:r>
              <a:rPr lang="sr-Latn-RS" sz="4400" dirty="0"/>
              <a:t>– </a:t>
            </a:r>
            <a:r>
              <a:rPr lang="sr-Latn-RS" sz="4400" dirty="0">
                <a:solidFill>
                  <a:srgbClr val="FF0000"/>
                </a:solidFill>
              </a:rPr>
              <a:t>PAST SIMPLE</a:t>
            </a:r>
            <a:r>
              <a:rPr lang="sr-Latn-RS" sz="2400" dirty="0"/>
              <a:t/>
            </a:r>
            <a:br>
              <a:rPr lang="sr-Latn-RS" sz="2400" dirty="0"/>
            </a:br>
            <a:r>
              <a:rPr lang="sr-Latn-RS" sz="2400" dirty="0"/>
              <a:t>                                                                                                          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1926" y="1524001"/>
            <a:ext cx="8991601" cy="5084617"/>
          </a:xfrm>
        </p:spPr>
        <p:txBody>
          <a:bodyPr/>
          <a:lstStyle/>
          <a:p>
            <a:endParaRPr lang="sr-Latn-RS" dirty="0"/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xmlns="" id="{981A6E23-9F1E-4C03-AABF-6D2DAFA45733}"/>
              </a:ext>
            </a:extLst>
          </p:cNvPr>
          <p:cNvSpPr txBox="1"/>
          <p:nvPr/>
        </p:nvSpPr>
        <p:spPr>
          <a:xfrm>
            <a:off x="8018584" y="4495469"/>
            <a:ext cx="1909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SB, pg. 60 </a:t>
            </a:r>
            <a:endParaRPr lang="sr-Cyrl-BA" sz="40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3744950-9407-4DDB-B845-95D801BCBE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774" y="1524001"/>
            <a:ext cx="4215735" cy="502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8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693"/>
          </a:xfrm>
        </p:spPr>
        <p:txBody>
          <a:bodyPr>
            <a:normAutofit fontScale="90000"/>
          </a:bodyPr>
          <a:lstStyle/>
          <a:p>
            <a:r>
              <a:rPr lang="sr-Latn-RS" dirty="0"/>
              <a:t>                              PAST SIMPLE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6182"/>
            <a:ext cx="10515600" cy="5444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400" dirty="0"/>
              <a:t>In India, Jane and her family </a:t>
            </a:r>
            <a:r>
              <a:rPr lang="sr-Latn-RS" sz="2400" u="sng" dirty="0"/>
              <a:t>experienc</a:t>
            </a:r>
            <a:r>
              <a:rPr lang="sr-Latn-RS" sz="2400" b="1" u="sng" dirty="0">
                <a:solidFill>
                  <a:srgbClr val="FF0000"/>
                </a:solidFill>
              </a:rPr>
              <a:t>ed</a:t>
            </a:r>
            <a:r>
              <a:rPr lang="sr-Latn-RS" sz="2400" dirty="0"/>
              <a:t> many interesting things. They </a:t>
            </a:r>
            <a:r>
              <a:rPr lang="sr-Latn-RS" sz="2400" u="sng" dirty="0"/>
              <a:t>visit</a:t>
            </a:r>
            <a:r>
              <a:rPr lang="sr-Latn-RS" sz="2400" b="1" u="sng" dirty="0">
                <a:solidFill>
                  <a:srgbClr val="FF0000"/>
                </a:solidFill>
              </a:rPr>
              <a:t>ed</a:t>
            </a:r>
            <a:r>
              <a:rPr lang="sr-Latn-RS" sz="2400" dirty="0"/>
              <a:t> the incredible Taj Mahal. When Jane </a:t>
            </a:r>
            <a:r>
              <a:rPr lang="sr-Latn-RS" sz="2400" b="1" u="sng" dirty="0">
                <a:solidFill>
                  <a:srgbClr val="FF0000"/>
                </a:solidFill>
              </a:rPr>
              <a:t>was</a:t>
            </a:r>
            <a:r>
              <a:rPr lang="sr-Latn-RS" sz="2400" u="sng" dirty="0">
                <a:solidFill>
                  <a:srgbClr val="FF0000"/>
                </a:solidFill>
              </a:rPr>
              <a:t> </a:t>
            </a:r>
            <a:r>
              <a:rPr lang="sr-Latn-RS" sz="2400" dirty="0"/>
              <a:t>on a picnic, a bird </a:t>
            </a:r>
            <a:r>
              <a:rPr lang="sr-Latn-RS" sz="2400" u="sng" dirty="0"/>
              <a:t>grab</a:t>
            </a:r>
            <a:r>
              <a:rPr lang="sr-Latn-RS" sz="2400" b="1" u="sng" dirty="0">
                <a:solidFill>
                  <a:srgbClr val="FF0000"/>
                </a:solidFill>
              </a:rPr>
              <a:t>bed</a:t>
            </a:r>
            <a:r>
              <a:rPr lang="sr-Latn-RS" sz="2400" dirty="0"/>
              <a:t> her sandwich and</a:t>
            </a:r>
            <a:r>
              <a:rPr lang="sr-Latn-RS" sz="2400" b="1" dirty="0"/>
              <a:t> </a:t>
            </a:r>
            <a:r>
              <a:rPr lang="sr-Latn-RS" sz="2400" b="1" u="sng" dirty="0">
                <a:solidFill>
                  <a:srgbClr val="FF0000"/>
                </a:solidFill>
              </a:rPr>
              <a:t>flew</a:t>
            </a:r>
            <a:r>
              <a:rPr lang="sr-Latn-RS" sz="2400" b="1" dirty="0"/>
              <a:t> </a:t>
            </a:r>
            <a:r>
              <a:rPr lang="sr-Latn-RS" sz="2400" dirty="0"/>
              <a:t>away. She </a:t>
            </a:r>
            <a:r>
              <a:rPr lang="sr-Latn-RS" sz="2400" dirty="0" err="1"/>
              <a:t>also</a:t>
            </a:r>
            <a:r>
              <a:rPr lang="sr-Latn-RS" sz="2400" dirty="0">
                <a:solidFill>
                  <a:srgbClr val="FF0000"/>
                </a:solidFill>
              </a:rPr>
              <a:t> </a:t>
            </a:r>
            <a:r>
              <a:rPr lang="sr-Latn-RS" sz="2400" b="1" u="sng" dirty="0" err="1">
                <a:solidFill>
                  <a:srgbClr val="FF0000"/>
                </a:solidFill>
              </a:rPr>
              <a:t>saw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 cow in the middle of the road</a:t>
            </a:r>
            <a:r>
              <a:rPr lang="sr-Latn-RS" sz="2400" dirty="0"/>
              <a:t>.</a:t>
            </a:r>
          </a:p>
        </p:txBody>
      </p:sp>
      <p:pic>
        <p:nvPicPr>
          <p:cNvPr id="5" name="Picture 4" descr="Taj Mahal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4" y="2903645"/>
            <a:ext cx="3609772" cy="372330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CAA9FFE-8A15-4C21-8030-1140AC124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032" y="3037717"/>
            <a:ext cx="5179302" cy="34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3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                      PAST SIMPLE -  VERBS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7446"/>
            <a:ext cx="10515599" cy="4764453"/>
          </a:xfrm>
        </p:spPr>
        <p:txBody>
          <a:bodyPr/>
          <a:lstStyle/>
          <a:p>
            <a:pPr marL="0" indent="0">
              <a:buNone/>
            </a:pPr>
            <a:r>
              <a:rPr lang="sr-Latn-RS" b="1" dirty="0"/>
              <a:t>              REGULAR                                                         IRREGULAR</a:t>
            </a:r>
          </a:p>
          <a:p>
            <a:pPr marL="0" indent="0">
              <a:buNone/>
            </a:pPr>
            <a:r>
              <a:rPr lang="sr-Latn-RS" b="1" dirty="0"/>
              <a:t>             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sz="2800" dirty="0"/>
              <a:t>     VERB  +  </a:t>
            </a:r>
            <a:r>
              <a:rPr lang="sr-Latn-RS" sz="2800" dirty="0">
                <a:solidFill>
                  <a:srgbClr val="FF0000"/>
                </a:solidFill>
              </a:rPr>
              <a:t>ED</a:t>
            </a:r>
            <a:r>
              <a:rPr lang="en-US" sz="2800" dirty="0">
                <a:solidFill>
                  <a:srgbClr val="FF0000"/>
                </a:solidFill>
              </a:rPr>
              <a:t> / D</a:t>
            </a:r>
            <a:endParaRPr lang="sr-Latn-R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tenses | English by Luka | P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55" y="2039028"/>
            <a:ext cx="6289430" cy="408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49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46" y="0"/>
            <a:ext cx="10515600" cy="748146"/>
          </a:xfrm>
        </p:spPr>
        <p:txBody>
          <a:bodyPr>
            <a:normAutofit/>
          </a:bodyPr>
          <a:lstStyle/>
          <a:p>
            <a:pPr algn="ctr"/>
            <a:r>
              <a:rPr lang="sr-Latn-RS" dirty="0"/>
              <a:t>PAST SIMPLE  -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46" y="748146"/>
            <a:ext cx="10515600" cy="59436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/>
              <a:t>      </a:t>
            </a:r>
            <a:r>
              <a:rPr lang="en-US" dirty="0"/>
              <a:t>      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sr-Latn-RS" sz="2600" dirty="0">
                <a:solidFill>
                  <a:schemeClr val="tx1"/>
                </a:solidFill>
              </a:rPr>
              <a:t> We use past simple to describe</a:t>
            </a:r>
            <a:r>
              <a:rPr lang="sr-Latn-RS" sz="2600" u="sng" dirty="0">
                <a:solidFill>
                  <a:schemeClr val="tx1"/>
                </a:solidFill>
              </a:rPr>
              <a:t> </a:t>
            </a:r>
            <a:r>
              <a:rPr lang="sr-Latn-RS" sz="2600" b="1" u="sng" dirty="0" err="1">
                <a:solidFill>
                  <a:srgbClr val="FF0000"/>
                </a:solidFill>
              </a:rPr>
              <a:t>an</a:t>
            </a:r>
            <a:r>
              <a:rPr lang="sr-Latn-RS" sz="2600" b="1" u="sng" dirty="0">
                <a:solidFill>
                  <a:srgbClr val="FF0000"/>
                </a:solidFill>
              </a:rPr>
              <a:t> </a:t>
            </a:r>
            <a:r>
              <a:rPr lang="sr-Latn-RS" sz="2600" b="1" u="sng" dirty="0" err="1">
                <a:solidFill>
                  <a:srgbClr val="FF0000"/>
                </a:solidFill>
              </a:rPr>
              <a:t>action</a:t>
            </a:r>
            <a:r>
              <a:rPr lang="sr-Latn-RS" sz="2600" b="1" u="sng" dirty="0">
                <a:solidFill>
                  <a:srgbClr val="FF0000"/>
                </a:solidFill>
              </a:rPr>
              <a:t> in the past. </a:t>
            </a:r>
            <a:endParaRPr lang="sr-Latn-RS" sz="3600" b="1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I </a:t>
            </a:r>
            <a:r>
              <a:rPr lang="en-US" sz="2800" b="1" u="sng" dirty="0">
                <a:solidFill>
                  <a:srgbClr val="FF0000"/>
                </a:solidFill>
              </a:rPr>
              <a:t>saw</a:t>
            </a:r>
            <a:r>
              <a:rPr lang="en-US" sz="2800" dirty="0">
                <a:solidFill>
                  <a:schemeClr val="tx1"/>
                </a:solidFill>
              </a:rPr>
              <a:t> a big fly on the wall.</a:t>
            </a:r>
          </a:p>
          <a:p>
            <a:r>
              <a:rPr lang="en-US" sz="2800" dirty="0">
                <a:solidFill>
                  <a:schemeClr val="tx1"/>
                </a:solidFill>
              </a:rPr>
              <a:t>You</a:t>
            </a:r>
            <a:r>
              <a:rPr lang="en-US" sz="2800" b="1" u="sng" dirty="0">
                <a:solidFill>
                  <a:srgbClr val="FF0000"/>
                </a:solidFill>
              </a:rPr>
              <a:t> learned </a:t>
            </a:r>
            <a:r>
              <a:rPr lang="en-US" sz="2800" dirty="0">
                <a:solidFill>
                  <a:schemeClr val="tx1"/>
                </a:solidFill>
              </a:rPr>
              <a:t>a lot of things.</a:t>
            </a:r>
          </a:p>
          <a:p>
            <a:r>
              <a:rPr lang="en-US" sz="2800" dirty="0">
                <a:solidFill>
                  <a:schemeClr val="tx1"/>
                </a:solidFill>
              </a:rPr>
              <a:t>He </a:t>
            </a:r>
            <a:r>
              <a:rPr lang="en-US" sz="2800" b="1" u="sng" dirty="0">
                <a:solidFill>
                  <a:srgbClr val="FF0000"/>
                </a:solidFill>
              </a:rPr>
              <a:t>built </a:t>
            </a:r>
            <a:r>
              <a:rPr lang="en-US" sz="2800" dirty="0">
                <a:solidFill>
                  <a:schemeClr val="tx1"/>
                </a:solidFill>
              </a:rPr>
              <a:t>the beautiful building.</a:t>
            </a:r>
          </a:p>
          <a:p>
            <a:r>
              <a:rPr lang="en-US" sz="2800" dirty="0">
                <a:solidFill>
                  <a:schemeClr val="tx1"/>
                </a:solidFill>
              </a:rPr>
              <a:t>She </a:t>
            </a:r>
            <a:r>
              <a:rPr lang="en-US" sz="2800" b="1" u="sng" dirty="0">
                <a:solidFill>
                  <a:srgbClr val="FF0000"/>
                </a:solidFill>
              </a:rPr>
              <a:t>had</a:t>
            </a:r>
            <a:r>
              <a:rPr lang="en-US" sz="2800" dirty="0">
                <a:solidFill>
                  <a:schemeClr val="tx1"/>
                </a:solidFill>
              </a:rPr>
              <a:t> a few funny situations.</a:t>
            </a:r>
          </a:p>
          <a:p>
            <a:r>
              <a:rPr lang="en-US" sz="2800" dirty="0">
                <a:solidFill>
                  <a:schemeClr val="tx1"/>
                </a:solidFill>
              </a:rPr>
              <a:t>It </a:t>
            </a:r>
            <a:r>
              <a:rPr lang="en-US" sz="2800" b="1" u="sng" dirty="0">
                <a:solidFill>
                  <a:srgbClr val="FF0000"/>
                </a:solidFill>
              </a:rPr>
              <a:t>wanted</a:t>
            </a:r>
            <a:r>
              <a:rPr lang="en-US" sz="2800" dirty="0">
                <a:solidFill>
                  <a:schemeClr val="tx1"/>
                </a:solidFill>
              </a:rPr>
              <a:t> to have a rest there.</a:t>
            </a:r>
          </a:p>
          <a:p>
            <a:r>
              <a:rPr lang="en-US" sz="2800" dirty="0">
                <a:solidFill>
                  <a:schemeClr val="tx1"/>
                </a:solidFill>
              </a:rPr>
              <a:t>We </a:t>
            </a:r>
            <a:r>
              <a:rPr lang="en-US" sz="2800" b="1" u="sng" dirty="0">
                <a:solidFill>
                  <a:srgbClr val="FF0000"/>
                </a:solidFill>
              </a:rPr>
              <a:t>were</a:t>
            </a:r>
            <a:r>
              <a:rPr lang="en-US" sz="2800" dirty="0">
                <a:solidFill>
                  <a:schemeClr val="tx1"/>
                </a:solidFill>
              </a:rPr>
              <a:t> in India.</a:t>
            </a:r>
          </a:p>
          <a:p>
            <a:r>
              <a:rPr lang="en-US" sz="2800" dirty="0">
                <a:solidFill>
                  <a:schemeClr val="tx1"/>
                </a:solidFill>
              </a:rPr>
              <a:t>You </a:t>
            </a:r>
            <a:r>
              <a:rPr lang="en-US" sz="2800" b="1" u="sng" dirty="0">
                <a:solidFill>
                  <a:srgbClr val="FF0000"/>
                </a:solidFill>
              </a:rPr>
              <a:t>knew</a:t>
            </a:r>
            <a:r>
              <a:rPr lang="en-US" sz="2800" dirty="0">
                <a:solidFill>
                  <a:schemeClr val="tx1"/>
                </a:solidFill>
              </a:rPr>
              <a:t> so many interesting things.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They </a:t>
            </a:r>
            <a:r>
              <a:rPr lang="en-US" sz="2800" b="1" u="sng" dirty="0">
                <a:solidFill>
                  <a:srgbClr val="FF0000"/>
                </a:solidFill>
              </a:rPr>
              <a:t>visited</a:t>
            </a:r>
            <a:r>
              <a:rPr lang="en-US" sz="2800" dirty="0">
                <a:solidFill>
                  <a:schemeClr val="tx1"/>
                </a:solidFill>
              </a:rPr>
              <a:t> a remote village.</a:t>
            </a:r>
            <a:endParaRPr lang="sr-Latn-R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9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6256"/>
          </a:xfrm>
        </p:spPr>
        <p:txBody>
          <a:bodyPr>
            <a:normAutofit fontScale="90000"/>
          </a:bodyPr>
          <a:lstStyle/>
          <a:p>
            <a:r>
              <a:rPr lang="sr-Latn-RS" dirty="0"/>
              <a:t>   INTERROGATIVE AND NEGATIVE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09" y="1011382"/>
            <a:ext cx="10515600" cy="5165581"/>
          </a:xfrm>
        </p:spPr>
        <p:txBody>
          <a:bodyPr/>
          <a:lstStyle/>
          <a:p>
            <a:pPr marL="0" indent="0">
              <a:buNone/>
            </a:pPr>
            <a:r>
              <a:rPr lang="sr-Latn-RS" sz="2400" dirty="0"/>
              <a:t>Jane talk</a:t>
            </a:r>
            <a:r>
              <a:rPr lang="sr-Latn-RS" sz="2400" b="1" dirty="0">
                <a:solidFill>
                  <a:srgbClr val="FF0000"/>
                </a:solidFill>
              </a:rPr>
              <a:t>ed</a:t>
            </a:r>
            <a:r>
              <a:rPr lang="sr-Latn-RS" sz="2400" dirty="0"/>
              <a:t> to Stive about </a:t>
            </a:r>
            <a:r>
              <a:rPr lang="sr-Latn-RS" sz="2400" dirty="0" err="1"/>
              <a:t>India</a:t>
            </a:r>
            <a:r>
              <a:rPr lang="sr-Latn-RS" sz="2400" dirty="0"/>
              <a:t>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sr-Latn-RS" sz="2400" b="1" dirty="0" err="1">
                <a:solidFill>
                  <a:srgbClr val="FF0000"/>
                </a:solidFill>
              </a:rPr>
              <a:t>Did</a:t>
            </a:r>
            <a:r>
              <a:rPr lang="sr-Latn-RS" sz="2400" dirty="0">
                <a:solidFill>
                  <a:srgbClr val="FF0000"/>
                </a:solidFill>
              </a:rPr>
              <a:t> </a:t>
            </a:r>
            <a:r>
              <a:rPr lang="sr-Latn-RS" sz="2400" dirty="0"/>
              <a:t>Jane</a:t>
            </a:r>
            <a:r>
              <a:rPr lang="sr-Latn-RS" sz="2400" b="1" dirty="0"/>
              <a:t> </a:t>
            </a:r>
            <a:r>
              <a:rPr lang="sr-Latn-RS" sz="2400" b="1" dirty="0">
                <a:solidFill>
                  <a:srgbClr val="FF0000"/>
                </a:solidFill>
              </a:rPr>
              <a:t>talk</a:t>
            </a:r>
            <a:r>
              <a:rPr lang="sr-Latn-RS" sz="2400" b="1" dirty="0"/>
              <a:t> </a:t>
            </a:r>
            <a:r>
              <a:rPr lang="sr-Latn-RS" sz="2400" dirty="0"/>
              <a:t>to Stive about India?     (Did Jane talked </a:t>
            </a:r>
            <a:r>
              <a:rPr lang="sr-Latn-RS" sz="2400" b="1" dirty="0">
                <a:solidFill>
                  <a:srgbClr val="FF0000"/>
                </a:solidFill>
              </a:rPr>
              <a:t>X</a:t>
            </a:r>
            <a:r>
              <a:rPr lang="sr-Latn-RS" sz="2400" dirty="0"/>
              <a:t>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sr-Latn-RS" sz="2400" dirty="0"/>
              <a:t>Jane </a:t>
            </a:r>
            <a:r>
              <a:rPr lang="sr-Latn-RS" sz="2400" b="1" dirty="0">
                <a:solidFill>
                  <a:srgbClr val="FF0000"/>
                </a:solidFill>
              </a:rPr>
              <a:t>did not </a:t>
            </a:r>
            <a:r>
              <a:rPr lang="sr-Latn-RS" sz="2400" dirty="0"/>
              <a:t>(</a:t>
            </a:r>
            <a:r>
              <a:rPr lang="sr-Latn-RS" sz="2400" b="1" dirty="0">
                <a:solidFill>
                  <a:schemeClr val="accent1"/>
                </a:solidFill>
              </a:rPr>
              <a:t>didn’t</a:t>
            </a:r>
            <a:r>
              <a:rPr lang="sr-Latn-RS" sz="2400" b="1" dirty="0"/>
              <a:t> </a:t>
            </a:r>
            <a:r>
              <a:rPr lang="sr-Latn-RS" sz="2400" dirty="0"/>
              <a:t>) </a:t>
            </a:r>
            <a:r>
              <a:rPr lang="sr-Latn-RS" sz="2400" b="1" dirty="0">
                <a:solidFill>
                  <a:srgbClr val="FF0000"/>
                </a:solidFill>
              </a:rPr>
              <a:t>talk</a:t>
            </a:r>
            <a:r>
              <a:rPr lang="sr-Latn-RS" sz="2400" dirty="0"/>
              <a:t> to Stive about India.  (Jane didn’t talked</a:t>
            </a:r>
            <a:r>
              <a:rPr lang="sr-Latn-RS" sz="2400" b="1" dirty="0">
                <a:solidFill>
                  <a:srgbClr val="FF0000"/>
                </a:solidFill>
              </a:rPr>
              <a:t> X</a:t>
            </a:r>
            <a:r>
              <a:rPr lang="sr-Latn-RS" sz="2400" dirty="0"/>
              <a:t>)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36CD0A38-5091-4E6B-A58C-50DC84EB0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000135"/>
              </p:ext>
            </p:extLst>
          </p:nvPr>
        </p:nvGraphicFramePr>
        <p:xfrm>
          <a:off x="886691" y="3594172"/>
          <a:ext cx="8376530" cy="29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146">
                  <a:extLst>
                    <a:ext uri="{9D8B030D-6E8A-4147-A177-3AD203B41FA5}">
                      <a16:colId xmlns:a16="http://schemas.microsoft.com/office/drawing/2014/main" xmlns="" val="3497088527"/>
                    </a:ext>
                  </a:extLst>
                </a:gridCol>
                <a:gridCol w="2078146">
                  <a:extLst>
                    <a:ext uri="{9D8B030D-6E8A-4147-A177-3AD203B41FA5}">
                      <a16:colId xmlns:a16="http://schemas.microsoft.com/office/drawing/2014/main" xmlns="" val="1929113943"/>
                    </a:ext>
                  </a:extLst>
                </a:gridCol>
                <a:gridCol w="2110119">
                  <a:extLst>
                    <a:ext uri="{9D8B030D-6E8A-4147-A177-3AD203B41FA5}">
                      <a16:colId xmlns:a16="http://schemas.microsoft.com/office/drawing/2014/main" xmlns="" val="197550361"/>
                    </a:ext>
                  </a:extLst>
                </a:gridCol>
                <a:gridCol w="2110119">
                  <a:extLst>
                    <a:ext uri="{9D8B030D-6E8A-4147-A177-3AD203B41FA5}">
                      <a16:colId xmlns:a16="http://schemas.microsoft.com/office/drawing/2014/main" xmlns="" val="2447130977"/>
                    </a:ext>
                  </a:extLst>
                </a:gridCol>
              </a:tblGrid>
              <a:tr h="47758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WH-WORDS</a:t>
                      </a:r>
                      <a:endParaRPr lang="sr-Cyrl-B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AUX. VERBS  </a:t>
                      </a:r>
                      <a:endParaRPr lang="sr-Cyrl-B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SUBJECT</a:t>
                      </a:r>
                      <a:endParaRPr lang="sr-Cyrl-B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r-Cyrl-B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68276220"/>
                  </a:ext>
                </a:extLst>
              </a:tr>
              <a:tr h="8243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WHAT</a:t>
                      </a:r>
                      <a:endParaRPr lang="sr-Cyrl-B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DID</a:t>
                      </a:r>
                      <a:endParaRPr lang="sr-Cyrl-B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JANE</a:t>
                      </a:r>
                      <a:endParaRPr lang="sr-Cyrl-B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TALK ABOUT?</a:t>
                      </a:r>
                      <a:endParaRPr lang="sr-Cyrl-B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62198242"/>
                  </a:ext>
                </a:extLst>
              </a:tr>
              <a:tr h="8250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WHY</a:t>
                      </a:r>
                      <a:endParaRPr lang="sr-Cyrl-B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DID</a:t>
                      </a:r>
                      <a:endParaRPr lang="sr-Cyrl-B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SHE</a:t>
                      </a:r>
                      <a:endParaRPr lang="sr-Cyrl-B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TALK TO HIM?</a:t>
                      </a:r>
                      <a:endParaRPr lang="sr-Cyrl-B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06720286"/>
                  </a:ext>
                </a:extLst>
              </a:tr>
              <a:tr h="8250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WHERE</a:t>
                      </a:r>
                      <a:endParaRPr lang="sr-Cyrl-B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DID</a:t>
                      </a:r>
                      <a:endParaRPr lang="sr-Cyrl-B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THEY </a:t>
                      </a:r>
                      <a:endParaRPr lang="sr-Cyrl-B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 ?</a:t>
                      </a:r>
                      <a:endParaRPr lang="sr-Cyrl-B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1804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67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CEBADA9-09D2-4D39-BD78-3AF6C9EBD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REGULAR VERBS - </a:t>
            </a:r>
            <a:r>
              <a:rPr lang="en-US" dirty="0">
                <a:solidFill>
                  <a:srgbClr val="FF0000"/>
                </a:solidFill>
              </a:rPr>
              <a:t>SPELLING</a:t>
            </a:r>
            <a:endParaRPr lang="sr-Cyrl-BA" dirty="0">
              <a:solidFill>
                <a:srgbClr val="FF0000"/>
              </a:solidFill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21C54CEC-E5E2-4A0A-BB1F-EA7E69B56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46" y="1364566"/>
            <a:ext cx="9889586" cy="4883833"/>
          </a:xfrm>
        </p:spPr>
        <p:txBody>
          <a:bodyPr>
            <a:normAutofit/>
          </a:bodyPr>
          <a:lstStyle/>
          <a:p>
            <a:r>
              <a:rPr lang="en-US" sz="4000" dirty="0"/>
              <a:t>Jane VISIT</a:t>
            </a:r>
            <a:r>
              <a:rPr lang="en-US" sz="4000" dirty="0">
                <a:solidFill>
                  <a:srgbClr val="FF0000"/>
                </a:solidFill>
              </a:rPr>
              <a:t>ED</a:t>
            </a:r>
            <a:r>
              <a:rPr lang="en-US" sz="4000" dirty="0"/>
              <a:t> India.                 </a:t>
            </a:r>
          </a:p>
          <a:p>
            <a:r>
              <a:rPr lang="en-US" sz="4000" dirty="0"/>
              <a:t>They LOVE</a:t>
            </a:r>
            <a:r>
              <a:rPr lang="en-US" sz="4000" dirty="0">
                <a:solidFill>
                  <a:srgbClr val="FF0000"/>
                </a:solidFill>
              </a:rPr>
              <a:t>D</a:t>
            </a:r>
            <a:r>
              <a:rPr lang="en-US" sz="4000" dirty="0"/>
              <a:t> travelling.   </a:t>
            </a:r>
          </a:p>
          <a:p>
            <a:r>
              <a:rPr lang="en-US" sz="4000" dirty="0"/>
              <a:t>They STAY</a:t>
            </a:r>
            <a:r>
              <a:rPr lang="en-US" sz="4000" dirty="0">
                <a:solidFill>
                  <a:srgbClr val="FF0000"/>
                </a:solidFill>
              </a:rPr>
              <a:t>ED</a:t>
            </a:r>
            <a:r>
              <a:rPr lang="en-US" sz="4000" dirty="0"/>
              <a:t> in India for two weeks.</a:t>
            </a:r>
          </a:p>
          <a:p>
            <a:r>
              <a:rPr lang="en-US" sz="4000" dirty="0"/>
              <a:t>He CARR</a:t>
            </a:r>
            <a:r>
              <a:rPr lang="en-US" sz="4000" dirty="0">
                <a:solidFill>
                  <a:srgbClr val="FF0000"/>
                </a:solidFill>
              </a:rPr>
              <a:t>IED</a:t>
            </a:r>
            <a:r>
              <a:rPr lang="en-US" sz="4000" dirty="0"/>
              <a:t> his bag.</a:t>
            </a:r>
          </a:p>
          <a:p>
            <a:r>
              <a:rPr lang="en-US" sz="4000" dirty="0"/>
              <a:t>The bird GRAB</a:t>
            </a:r>
            <a:r>
              <a:rPr lang="en-US" sz="4000" dirty="0">
                <a:solidFill>
                  <a:srgbClr val="FF0000"/>
                </a:solidFill>
              </a:rPr>
              <a:t>BED</a:t>
            </a:r>
            <a:r>
              <a:rPr lang="en-US" sz="4000" dirty="0"/>
              <a:t> her sandwich.</a:t>
            </a:r>
          </a:p>
          <a:p>
            <a:pPr marL="0" indent="0">
              <a:buNone/>
            </a:pPr>
            <a:endParaRPr lang="sr-Cyrl-BA" dirty="0"/>
          </a:p>
        </p:txBody>
      </p:sp>
    </p:spTree>
    <p:extLst>
      <p:ext uri="{BB962C8B-B14F-4D97-AF65-F5344CB8AC3E}">
        <p14:creationId xmlns:p14="http://schemas.microsoft.com/office/powerpoint/2010/main" val="2460443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092"/>
            <a:ext cx="10515600" cy="762000"/>
          </a:xfrm>
        </p:spPr>
        <p:txBody>
          <a:bodyPr/>
          <a:lstStyle/>
          <a:p>
            <a:r>
              <a:rPr lang="sr-Latn-RS" dirty="0"/>
              <a:t>          PAST SIMPLE – TIME MARKERS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9772"/>
            <a:ext cx="10515600" cy="5697392"/>
          </a:xfrm>
        </p:spPr>
        <p:txBody>
          <a:bodyPr/>
          <a:lstStyle/>
          <a:p>
            <a:pPr marL="0" indent="0">
              <a:buNone/>
            </a:pPr>
            <a:r>
              <a:rPr lang="sr-Latn-RS" dirty="0">
                <a:solidFill>
                  <a:schemeClr val="accent1"/>
                </a:solidFill>
              </a:rPr>
              <a:t>      </a:t>
            </a:r>
          </a:p>
          <a:p>
            <a:pPr marL="0" indent="0">
              <a:buNone/>
            </a:pPr>
            <a:endParaRPr lang="sr-Latn-R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sr-Latn-RS" dirty="0">
                <a:solidFill>
                  <a:schemeClr val="accent1"/>
                </a:solidFill>
              </a:rPr>
              <a:t>         </a:t>
            </a: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909B68FC-80CC-44DB-AD9F-DBB0C4208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647817"/>
              </p:ext>
            </p:extLst>
          </p:nvPr>
        </p:nvGraphicFramePr>
        <p:xfrm>
          <a:off x="1905390" y="2434595"/>
          <a:ext cx="8128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63444676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670544166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LAST</a:t>
                      </a:r>
                      <a:endParaRPr lang="sr-Cyrl-B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b="0" dirty="0" err="1">
                          <a:solidFill>
                            <a:schemeClr val="bg1"/>
                          </a:solidFill>
                        </a:rPr>
                        <a:t>night</a:t>
                      </a:r>
                      <a:endParaRPr lang="sr-Cyrl-BA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85736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r-Cyrl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err="1"/>
                        <a:t>Monday</a:t>
                      </a:r>
                      <a:endParaRPr lang="sr-Cyrl-B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76192318"/>
                  </a:ext>
                </a:extLst>
              </a:tr>
              <a:tr h="353386">
                <a:tc vMerge="1">
                  <a:txBody>
                    <a:bodyPr/>
                    <a:lstStyle/>
                    <a:p>
                      <a:endParaRPr lang="sr-Cyrl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err="1"/>
                        <a:t>year</a:t>
                      </a:r>
                      <a:endParaRPr lang="sr-Cyrl-B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47859077"/>
                  </a:ext>
                </a:extLst>
              </a:tr>
            </a:tbl>
          </a:graphicData>
        </a:graphic>
      </p:graphicFrame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xmlns="" id="{35DC68A3-8D15-46A3-8B73-C524870E5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559434"/>
              </p:ext>
            </p:extLst>
          </p:nvPr>
        </p:nvGraphicFramePr>
        <p:xfrm>
          <a:off x="2032000" y="4549491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341200033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8722407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ten minutes</a:t>
                      </a:r>
                      <a:endParaRPr lang="sr-Cyrl-BA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AGO</a:t>
                      </a:r>
                      <a:endParaRPr lang="sr-Cyrl-B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64024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two days</a:t>
                      </a:r>
                      <a:endParaRPr lang="sr-Cyrl-BA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sr-Cyrl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91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five years</a:t>
                      </a:r>
                      <a:endParaRPr lang="sr-Cyrl-BA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sr-Cyrl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3157329"/>
                  </a:ext>
                </a:extLst>
              </a:tr>
            </a:tbl>
          </a:graphicData>
        </a:graphic>
      </p:graphicFrame>
      <p:graphicFrame>
        <p:nvGraphicFramePr>
          <p:cNvPr id="12" name="Tabela 12">
            <a:extLst>
              <a:ext uri="{FF2B5EF4-FFF2-40B4-BE49-F238E27FC236}">
                <a16:creationId xmlns:a16="http://schemas.microsoft.com/office/drawing/2014/main" xmlns="" id="{A1F5E708-FC7B-4AB3-8365-EF65D8B78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118448"/>
              </p:ext>
            </p:extLst>
          </p:nvPr>
        </p:nvGraphicFramePr>
        <p:xfrm>
          <a:off x="1905390" y="1056299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2957712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YESTERDAY…</a:t>
                      </a:r>
                      <a:endParaRPr lang="sr-Cyrl-B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89408638"/>
                  </a:ext>
                </a:extLst>
              </a:tr>
            </a:tbl>
          </a:graphicData>
        </a:graphic>
      </p:graphicFrame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02DE6757-BC38-4D8A-A5C7-25A95D20C012}"/>
              </a:ext>
            </a:extLst>
          </p:cNvPr>
          <p:cNvSpPr txBox="1"/>
          <p:nvPr/>
        </p:nvSpPr>
        <p:spPr>
          <a:xfrm>
            <a:off x="1800665" y="1600383"/>
            <a:ext cx="717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She saw her friends </a:t>
            </a:r>
            <a:r>
              <a:rPr lang="en-US" sz="2400" b="1" dirty="0"/>
              <a:t>yesterday.</a:t>
            </a:r>
            <a:endParaRPr lang="sr-Cyrl-BA" sz="2400" b="1" dirty="0"/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xmlns="" id="{8545F518-AE99-45B0-B5BD-5624531AA9AD}"/>
              </a:ext>
            </a:extLst>
          </p:cNvPr>
          <p:cNvSpPr txBox="1"/>
          <p:nvPr/>
        </p:nvSpPr>
        <p:spPr>
          <a:xfrm>
            <a:off x="1905390" y="3699803"/>
            <a:ext cx="81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She was in India</a:t>
            </a:r>
            <a:r>
              <a:rPr lang="en-US" sz="2400" b="1" dirty="0"/>
              <a:t> last </a:t>
            </a:r>
            <a:r>
              <a:rPr lang="en-US" sz="2400" dirty="0"/>
              <a:t>year</a:t>
            </a:r>
            <a:r>
              <a:rPr lang="en-US" sz="2000" dirty="0"/>
              <a:t>.</a:t>
            </a:r>
            <a:endParaRPr lang="sr-Cyrl-BA" sz="2000" dirty="0"/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xmlns="" id="{BA6252F3-99AF-42DC-A77D-96716B5F1B4A}"/>
              </a:ext>
            </a:extLst>
          </p:cNvPr>
          <p:cNvSpPr txBox="1"/>
          <p:nvPr/>
        </p:nvSpPr>
        <p:spPr>
          <a:xfrm>
            <a:off x="2002302" y="5758756"/>
            <a:ext cx="7160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She talked to Steve two days </a:t>
            </a:r>
            <a:r>
              <a:rPr lang="en-US" sz="2400" b="1" dirty="0"/>
              <a:t>ago</a:t>
            </a:r>
            <a:r>
              <a:rPr lang="en-US" dirty="0"/>
              <a:t>.</a:t>
            </a:r>
            <a:endParaRPr lang="sr-Cyrl-BA" dirty="0"/>
          </a:p>
        </p:txBody>
      </p:sp>
    </p:spTree>
    <p:extLst>
      <p:ext uri="{BB962C8B-B14F-4D97-AF65-F5344CB8AC3E}">
        <p14:creationId xmlns:p14="http://schemas.microsoft.com/office/powerpoint/2010/main" val="4182270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4" y="365126"/>
            <a:ext cx="10353675" cy="881784"/>
          </a:xfrm>
        </p:spPr>
        <p:txBody>
          <a:bodyPr>
            <a:normAutofit/>
          </a:bodyPr>
          <a:lstStyle/>
          <a:p>
            <a:pPr algn="ctr"/>
            <a:r>
              <a:rPr lang="sr-Latn-RS" dirty="0"/>
              <a:t>Homework                                   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00125" y="1246910"/>
            <a:ext cx="10406062" cy="5187228"/>
          </a:xfrm>
        </p:spPr>
        <p:txBody>
          <a:bodyPr/>
          <a:lstStyle/>
          <a:p>
            <a:pPr marL="0" indent="0">
              <a:buNone/>
            </a:pPr>
            <a:r>
              <a:rPr lang="sr-Latn-RS" dirty="0"/>
              <a:t>        </a:t>
            </a:r>
          </a:p>
          <a:p>
            <a:pPr marL="0" indent="0">
              <a:buNone/>
            </a:pPr>
            <a:endParaRPr lang="sr-Latn-RS" sz="2800" dirty="0"/>
          </a:p>
          <a:p>
            <a:r>
              <a:rPr lang="sr-Latn-RS" sz="2800" dirty="0"/>
              <a:t>       SB, pg.61    GRAMMAR: </a:t>
            </a:r>
            <a:r>
              <a:rPr lang="sr-Latn-RS" sz="2800" dirty="0" err="1"/>
              <a:t>exercise</a:t>
            </a:r>
            <a:r>
              <a:rPr lang="sr-Latn-RS" sz="2800" dirty="0"/>
              <a:t> 2</a:t>
            </a:r>
          </a:p>
          <a:p>
            <a:pPr marL="0" indent="0">
              <a:buNone/>
            </a:pPr>
            <a:endParaRPr lang="sr-Latn-RS" sz="2800" dirty="0"/>
          </a:p>
          <a:p>
            <a:r>
              <a:rPr lang="sr-Latn-RS" sz="2800" dirty="0"/>
              <a:t>       WB, pg.41  GRAMMAR: exercise 3 </a:t>
            </a:r>
          </a:p>
        </p:txBody>
      </p:sp>
    </p:spTree>
    <p:extLst>
      <p:ext uri="{BB962C8B-B14F-4D97-AF65-F5344CB8AC3E}">
        <p14:creationId xmlns:p14="http://schemas.microsoft.com/office/powerpoint/2010/main" val="3221373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424</TotalTime>
  <Words>310</Words>
  <Application>Microsoft Office PowerPoint</Application>
  <PresentationFormat>Widescreen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Jon</vt:lpstr>
      <vt:lpstr>An amazing adventure in India                – PAST SIMPLE                                                                                                              </vt:lpstr>
      <vt:lpstr>                              PAST SIMPLE</vt:lpstr>
      <vt:lpstr>                      PAST SIMPLE -  VERBS</vt:lpstr>
      <vt:lpstr>PAST SIMPLE  - use</vt:lpstr>
      <vt:lpstr>   INTERROGATIVE AND NEGATIVE FORM</vt:lpstr>
      <vt:lpstr>REGULAR VERBS - SPELLING</vt:lpstr>
      <vt:lpstr>          PAST SIMPLE – TIME MARKERS</vt:lpstr>
      <vt:lpstr>Homework                               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Mataruga Kristina i Dragan</cp:lastModifiedBy>
  <cp:revision>128</cp:revision>
  <dcterms:created xsi:type="dcterms:W3CDTF">2020-03-29T09:21:09Z</dcterms:created>
  <dcterms:modified xsi:type="dcterms:W3CDTF">2020-04-01T18:26:18Z</dcterms:modified>
</cp:coreProperties>
</file>