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68" r:id="rId2"/>
    <p:sldId id="269" r:id="rId3"/>
    <p:sldId id="271" r:id="rId4"/>
    <p:sldId id="272" r:id="rId5"/>
    <p:sldId id="273" r:id="rId6"/>
    <p:sldId id="274" r:id="rId7"/>
    <p:sldId id="277" r:id="rId8"/>
    <p:sldId id="275" r:id="rId9"/>
    <p:sldId id="281" r:id="rId10"/>
    <p:sldId id="276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Tamni stil 2 – Naglašavanje 5/naglašav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>
        <p:scale>
          <a:sx n="81" d="100"/>
          <a:sy n="81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8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02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5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722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7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6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9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4492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8564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0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3519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1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12035"/>
            <a:ext cx="12191999" cy="7169426"/>
          </a:xfr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1205947" y="704671"/>
            <a:ext cx="8547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</a:t>
            </a:r>
            <a:r>
              <a:rPr lang="sr-Cyrl-R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САБИРАЊЕ </a:t>
            </a:r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ОДУЗИМАЊЕ ДО </a:t>
            </a:r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sp>
        <p:nvSpPr>
          <p:cNvPr id="4" name="Pravougaonik 3">
            <a:extLst>
              <a:ext uri="{FF2B5EF4-FFF2-40B4-BE49-F238E27FC236}">
                <a16:creationId xmlns="" xmlns:a16="http://schemas.microsoft.com/office/drawing/2014/main" id="{BDF3EB51-89CD-429B-B5E7-E632F8EC1E16}"/>
              </a:ext>
            </a:extLst>
          </p:cNvPr>
          <p:cNvSpPr/>
          <p:nvPr/>
        </p:nvSpPr>
        <p:spPr>
          <a:xfrm>
            <a:off x="834887" y="2100230"/>
            <a:ext cx="103234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sr-Cyrl-RS" sz="3200" dirty="0">
                <a:solidFill>
                  <a:prstClr val="white"/>
                </a:solidFill>
                <a:cs typeface="Arial" panose="020B0604020202020204" pitchFamily="34" charset="0"/>
              </a:rPr>
              <a:t>Шта смо научили</a:t>
            </a:r>
            <a:r>
              <a:rPr lang="sr-Latn-RS" sz="3200" dirty="0">
                <a:solidFill>
                  <a:prstClr val="white"/>
                </a:solidFill>
                <a:cs typeface="Arial" panose="020B0604020202020204" pitchFamily="34" charset="0"/>
              </a:rPr>
              <a:t> o </a:t>
            </a:r>
            <a:r>
              <a:rPr lang="sr-Cyrl-RS" sz="3200" dirty="0">
                <a:solidFill>
                  <a:prstClr val="white"/>
                </a:solidFill>
                <a:cs typeface="Arial" panose="020B0604020202020204" pitchFamily="34" charset="0"/>
              </a:rPr>
              <a:t>писменом </a:t>
            </a:r>
          </a:p>
          <a:p>
            <a:pPr lvl="0" algn="ctr"/>
            <a:r>
              <a:rPr lang="sr-Cyrl-RS" sz="3200" dirty="0">
                <a:solidFill>
                  <a:prstClr val="white"/>
                </a:solidFill>
                <a:cs typeface="Arial" panose="020B0604020202020204" pitchFamily="34" charset="0"/>
              </a:rPr>
              <a:t>сабирању и </a:t>
            </a:r>
            <a:r>
              <a:rPr lang="sr-Cyrl-RS" sz="3200" dirty="0" smtClean="0">
                <a:solidFill>
                  <a:prstClr val="white"/>
                </a:solidFill>
                <a:cs typeface="Arial" panose="020B0604020202020204" pitchFamily="34" charset="0"/>
              </a:rPr>
              <a:t>одузимању</a:t>
            </a:r>
            <a:r>
              <a:rPr lang="sr-Cyrl-RS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r-Cyrl-RS" sz="3200" dirty="0" smtClean="0">
                <a:solidFill>
                  <a:prstClr val="white"/>
                </a:solidFill>
                <a:cs typeface="Arial" panose="020B0604020202020204" pitchFamily="34" charset="0"/>
              </a:rPr>
              <a:t> </a:t>
            </a:r>
            <a:endParaRPr lang="sr-Cyrl-RS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Slika 6">
            <a:extLst>
              <a:ext uri="{FF2B5EF4-FFF2-40B4-BE49-F238E27FC236}">
                <a16:creationId xmlns="" xmlns:a16="http://schemas.microsoft.com/office/drawing/2014/main" id="{BFBB9AC3-8FAC-4A74-8AAC-0F0377F37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4147" y="3372678"/>
            <a:ext cx="3387436" cy="293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5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2522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87388" y="1905000"/>
            <a:ext cx="111733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Цифрама 3,4 и 2 напиши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највећи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најмањи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троцифрени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број, а  затим одреди њихов збир и разлику.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2421" y="1041809"/>
            <a:ext cx="286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2. задатак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2522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87388" y="1905000"/>
            <a:ext cx="111733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паркингу је било 446 аутомобила. За један сат 127 власника одвезли су своје аутомобиле.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је аутомобила остало на паркингу?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2421" y="1041809"/>
            <a:ext cx="286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3. задатак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Slika 9">
            <a:extLst>
              <a:ext uri="{FF2B5EF4-FFF2-40B4-BE49-F238E27FC236}">
                <a16:creationId xmlns="" xmlns:a16="http://schemas.microsoft.com/office/drawing/2014/main" id="{C9662DD2-FC83-43E4-9B09-A82966E61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3669" y="4105617"/>
            <a:ext cx="3114261" cy="267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8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2522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87388" y="1905000"/>
            <a:ext cx="111733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Састави три примјера са сабирањем и три примјера са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одузимањем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троцифрена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броја, тако да и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разлика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износе 451.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795130" y="3852987"/>
            <a:ext cx="2199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err="1">
                <a:solidFill>
                  <a:schemeClr val="bg1"/>
                </a:solidFill>
              </a:rPr>
              <a:t>Примјер</a:t>
            </a:r>
            <a:r>
              <a:rPr lang="sr-Cyrl-RS" sz="2800" dirty="0">
                <a:solidFill>
                  <a:schemeClr val="bg1"/>
                </a:solidFill>
              </a:rPr>
              <a:t>: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2421" y="1041809"/>
            <a:ext cx="286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4.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9660AA19-018B-443C-B7DB-528B84271F49}"/>
              </a:ext>
            </a:extLst>
          </p:cNvPr>
          <p:cNvSpPr txBox="1"/>
          <p:nvPr/>
        </p:nvSpPr>
        <p:spPr>
          <a:xfrm>
            <a:off x="1311965" y="4651514"/>
            <a:ext cx="97668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      </a:t>
            </a:r>
            <a:r>
              <a:rPr lang="sr-Cyrl-RS" sz="3200" dirty="0">
                <a:solidFill>
                  <a:srgbClr val="FFFF00"/>
                </a:solidFill>
              </a:rPr>
              <a:t>__ __ __                              __ __ __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 +   </a:t>
            </a:r>
            <a:r>
              <a:rPr lang="sr-Cyrl-RS" sz="3200" dirty="0">
                <a:solidFill>
                  <a:srgbClr val="FFFF00"/>
                </a:solidFill>
              </a:rPr>
              <a:t>__ __ __                          </a:t>
            </a:r>
            <a:r>
              <a:rPr lang="sr-Cyrl-RS" sz="3200" dirty="0">
                <a:solidFill>
                  <a:schemeClr val="bg1"/>
                </a:solidFill>
              </a:rPr>
              <a:t>_  </a:t>
            </a:r>
            <a:r>
              <a:rPr lang="sr-Cyrl-RS" sz="3200" dirty="0">
                <a:solidFill>
                  <a:srgbClr val="FFFF00"/>
                </a:solidFill>
              </a:rPr>
              <a:t>__ __ __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       4   5  1                                4   5  1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8" name="Prava linija spajanja 7">
            <a:extLst>
              <a:ext uri="{FF2B5EF4-FFF2-40B4-BE49-F238E27FC236}">
                <a16:creationId xmlns="" xmlns:a16="http://schemas.microsoft.com/office/drawing/2014/main" id="{280905D6-EE51-4F96-A72A-7BD34A332DBE}"/>
              </a:ext>
            </a:extLst>
          </p:cNvPr>
          <p:cNvCxnSpPr>
            <a:cxnSpLocks/>
          </p:cNvCxnSpPr>
          <p:nvPr/>
        </p:nvCxnSpPr>
        <p:spPr>
          <a:xfrm>
            <a:off x="6778486" y="5720338"/>
            <a:ext cx="187518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rava linija spajanja 11">
            <a:extLst>
              <a:ext uri="{FF2B5EF4-FFF2-40B4-BE49-F238E27FC236}">
                <a16:creationId xmlns="" xmlns:a16="http://schemas.microsoft.com/office/drawing/2014/main" id="{AD2410CF-F4B8-4A82-B845-A700F225D747}"/>
              </a:ext>
            </a:extLst>
          </p:cNvPr>
          <p:cNvCxnSpPr>
            <a:cxnSpLocks/>
          </p:cNvCxnSpPr>
          <p:nvPr/>
        </p:nvCxnSpPr>
        <p:spPr>
          <a:xfrm>
            <a:off x="1736034" y="5720338"/>
            <a:ext cx="196794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3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27371" y="-432138"/>
            <a:ext cx="12600101" cy="7409408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528362" y="1096935"/>
            <a:ext cx="76349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Састави рачунску причу на основу израза :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274+ 206-130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687388" y="492130"/>
            <a:ext cx="2862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5.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Pravougaonik: sa zaobljenim uglovima 2">
            <a:extLst>
              <a:ext uri="{FF2B5EF4-FFF2-40B4-BE49-F238E27FC236}">
                <a16:creationId xmlns="" xmlns:a16="http://schemas.microsoft.com/office/drawing/2014/main" id="{D4AE47E7-F1B9-4E9C-9526-11AFECA3ECF9}"/>
              </a:ext>
            </a:extLst>
          </p:cNvPr>
          <p:cNvSpPr/>
          <p:nvPr/>
        </p:nvSpPr>
        <p:spPr>
          <a:xfrm>
            <a:off x="6066780" y="3967103"/>
            <a:ext cx="5140118" cy="2411147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9A635E64-1FE8-46B9-AD23-7929F1F83627}"/>
              </a:ext>
            </a:extLst>
          </p:cNvPr>
          <p:cNvSpPr txBox="1"/>
          <p:nvPr/>
        </p:nvSpPr>
        <p:spPr>
          <a:xfrm>
            <a:off x="1465722" y="4513588"/>
            <a:ext cx="4320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Буди креативан!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Илуструј задатак!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5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7060" y="-284921"/>
            <a:ext cx="12191999" cy="7169426"/>
          </a:xfr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136172" y="2063184"/>
            <a:ext cx="8911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7868AA56-8E17-4E56-9B2A-BB326148A637}"/>
              </a:ext>
            </a:extLst>
          </p:cNvPr>
          <p:cNvSpPr txBox="1"/>
          <p:nvPr/>
        </p:nvSpPr>
        <p:spPr>
          <a:xfrm>
            <a:off x="808380" y="727520"/>
            <a:ext cx="100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r-Latn-RS" sz="2400" dirty="0">
                <a:solidFill>
                  <a:schemeClr val="bg1"/>
                </a:solidFill>
              </a:rPr>
              <a:t> </a:t>
            </a:r>
            <a:r>
              <a:rPr lang="sr-Cyrl-RS" sz="2400" dirty="0">
                <a:solidFill>
                  <a:schemeClr val="bg1"/>
                </a:solidFill>
              </a:rPr>
              <a:t>Сабирати  и одузимати  </a:t>
            </a:r>
            <a:r>
              <a:rPr lang="sr-Cyrl-RS" sz="2400" dirty="0" err="1">
                <a:solidFill>
                  <a:schemeClr val="bg1"/>
                </a:solidFill>
              </a:rPr>
              <a:t>троцифрене</a:t>
            </a:r>
            <a:r>
              <a:rPr lang="sr-Cyrl-RS" sz="2400" dirty="0">
                <a:solidFill>
                  <a:schemeClr val="bg1"/>
                </a:solidFill>
              </a:rPr>
              <a:t> бројеве без прелаза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866EA496-43BF-4AF5-B241-6F2C125EC1C7}"/>
              </a:ext>
            </a:extLst>
          </p:cNvPr>
          <p:cNvSpPr txBox="1"/>
          <p:nvPr/>
        </p:nvSpPr>
        <p:spPr>
          <a:xfrm>
            <a:off x="774574" y="1231229"/>
            <a:ext cx="9569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solidFill>
                  <a:schemeClr val="bg1"/>
                </a:solidFill>
              </a:rPr>
              <a:t>  563        432         </a:t>
            </a:r>
            <a:r>
              <a:rPr lang="sr-Latn-RS" sz="3600" dirty="0">
                <a:solidFill>
                  <a:schemeClr val="bg1"/>
                </a:solidFill>
              </a:rPr>
              <a:t>  </a:t>
            </a:r>
            <a:r>
              <a:rPr lang="sr-Cyrl-RS" sz="3600" dirty="0">
                <a:solidFill>
                  <a:schemeClr val="bg1"/>
                </a:solidFill>
              </a:rPr>
              <a:t>25     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842     976     785</a:t>
            </a:r>
          </a:p>
          <a:p>
            <a:r>
              <a:rPr lang="sr-Cyrl-RS" sz="3600" dirty="0">
                <a:solidFill>
                  <a:schemeClr val="bg1"/>
                </a:solidFill>
              </a:rPr>
              <a:t>+234    +  234      </a:t>
            </a:r>
            <a:r>
              <a:rPr lang="sr-Latn-RS" sz="3600" dirty="0">
                <a:solidFill>
                  <a:schemeClr val="bg1"/>
                </a:solidFill>
              </a:rPr>
              <a:t>+</a:t>
            </a:r>
            <a:r>
              <a:rPr lang="sr-Cyrl-RS" sz="3600" dirty="0">
                <a:solidFill>
                  <a:schemeClr val="bg1"/>
                </a:solidFill>
              </a:rPr>
              <a:t>232      -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312    -312     - 43</a:t>
            </a:r>
          </a:p>
          <a:p>
            <a:r>
              <a:rPr lang="sr-Cyrl-RS" sz="3600" dirty="0">
                <a:solidFill>
                  <a:schemeClr val="bg1"/>
                </a:solidFill>
              </a:rPr>
              <a:t>  797        666    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     </a:t>
            </a:r>
            <a:r>
              <a:rPr lang="sr-Latn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sr-Latn-RS" sz="3600" dirty="0">
                <a:solidFill>
                  <a:schemeClr val="bg1"/>
                </a:solidFill>
              </a:rPr>
              <a:t>  </a:t>
            </a:r>
            <a:r>
              <a:rPr lang="sr-Cyrl-RS" sz="3600" dirty="0">
                <a:solidFill>
                  <a:schemeClr val="bg1"/>
                </a:solidFill>
              </a:rPr>
              <a:t>  </a:t>
            </a:r>
            <a:r>
              <a:rPr lang="sr-Latn-RS" sz="3600" dirty="0">
                <a:solidFill>
                  <a:schemeClr val="bg1"/>
                </a:solidFill>
              </a:rPr>
              <a:t>     </a:t>
            </a:r>
            <a:r>
              <a:rPr lang="sr-Cyrl-RS" sz="3600" dirty="0">
                <a:solidFill>
                  <a:schemeClr val="bg1"/>
                </a:solidFill>
              </a:rPr>
              <a:t>530      664     </a:t>
            </a:r>
            <a:r>
              <a:rPr lang="sr-Latn-RS" sz="3600" dirty="0">
                <a:solidFill>
                  <a:schemeClr val="bg1"/>
                </a:solidFill>
              </a:rPr>
              <a:t>  </a:t>
            </a:r>
            <a:r>
              <a:rPr lang="sr-Latn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Cyrl-RS" sz="3600" dirty="0">
              <a:solidFill>
                <a:schemeClr val="bg1"/>
              </a:solidFill>
            </a:endParaRPr>
          </a:p>
          <a:p>
            <a:r>
              <a:rPr lang="sr-Cyrl-RS" sz="3600" dirty="0">
                <a:solidFill>
                  <a:schemeClr val="bg1"/>
                </a:solidFill>
              </a:rPr>
              <a:t>                                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641519FB-BBE9-4029-BD35-EE49CF4EDC42}"/>
              </a:ext>
            </a:extLst>
          </p:cNvPr>
          <p:cNvSpPr txBox="1"/>
          <p:nvPr/>
        </p:nvSpPr>
        <p:spPr>
          <a:xfrm>
            <a:off x="834886" y="3161977"/>
            <a:ext cx="10031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r-Latn-RS" sz="2400" dirty="0">
                <a:solidFill>
                  <a:schemeClr val="bg1"/>
                </a:solidFill>
              </a:rPr>
              <a:t> </a:t>
            </a:r>
            <a:r>
              <a:rPr lang="sr-Cyrl-RS" sz="2400" dirty="0">
                <a:solidFill>
                  <a:schemeClr val="bg1"/>
                </a:solidFill>
              </a:rPr>
              <a:t>Сабирати и одузимати </a:t>
            </a:r>
            <a:r>
              <a:rPr lang="sr-Cyrl-RS" sz="2400" dirty="0" err="1">
                <a:solidFill>
                  <a:schemeClr val="bg1"/>
                </a:solidFill>
              </a:rPr>
              <a:t>троцифрене</a:t>
            </a:r>
            <a:r>
              <a:rPr lang="sr-Cyrl-RS" sz="2400" dirty="0">
                <a:solidFill>
                  <a:schemeClr val="bg1"/>
                </a:solidFill>
              </a:rPr>
              <a:t> бројеве са прелазом преко десетица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BFD2CFE2-0592-496A-90D4-9F0ADF3438B0}"/>
              </a:ext>
            </a:extLst>
          </p:cNvPr>
          <p:cNvSpPr txBox="1"/>
          <p:nvPr/>
        </p:nvSpPr>
        <p:spPr>
          <a:xfrm>
            <a:off x="887895" y="4200793"/>
            <a:ext cx="99258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>
                <a:solidFill>
                  <a:schemeClr val="bg1"/>
                </a:solidFill>
              </a:rPr>
              <a:t>  </a:t>
            </a:r>
            <a:r>
              <a:rPr lang="sr-Cyrl-RS" sz="3600" dirty="0">
                <a:solidFill>
                  <a:schemeClr val="bg1"/>
                </a:solidFill>
              </a:rPr>
              <a:t>354         48   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336       752    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645      793</a:t>
            </a:r>
          </a:p>
          <a:p>
            <a:r>
              <a:rPr lang="sr-Cyrl-RS" sz="3600" dirty="0">
                <a:solidFill>
                  <a:schemeClr val="bg1"/>
                </a:solidFill>
              </a:rPr>
              <a:t>+428  + </a:t>
            </a:r>
            <a:r>
              <a:rPr lang="sr-Latn-RS" sz="3600" dirty="0">
                <a:solidFill>
                  <a:schemeClr val="bg1"/>
                </a:solidFill>
              </a:rPr>
              <a:t>  </a:t>
            </a:r>
            <a:r>
              <a:rPr lang="sr-Cyrl-RS" sz="3600" dirty="0">
                <a:solidFill>
                  <a:schemeClr val="bg1"/>
                </a:solidFill>
              </a:rPr>
              <a:t>529     124      - 137     - 39     - </a:t>
            </a:r>
            <a:r>
              <a:rPr lang="sr-Latn-RS" sz="3600" dirty="0">
                <a:solidFill>
                  <a:schemeClr val="bg1"/>
                </a:solidFill>
              </a:rPr>
              <a:t> </a:t>
            </a:r>
            <a:r>
              <a:rPr lang="sr-Cyrl-RS" sz="3600" dirty="0">
                <a:solidFill>
                  <a:schemeClr val="bg1"/>
                </a:solidFill>
              </a:rPr>
              <a:t>85</a:t>
            </a:r>
          </a:p>
          <a:p>
            <a:r>
              <a:rPr lang="sr-Latn-RS" sz="3600" dirty="0">
                <a:solidFill>
                  <a:schemeClr val="bg1"/>
                </a:solidFill>
              </a:rPr>
              <a:t>  </a:t>
            </a:r>
            <a:r>
              <a:rPr lang="sr-Cyrl-RS" sz="3600" dirty="0">
                <a:solidFill>
                  <a:schemeClr val="bg1"/>
                </a:solidFill>
              </a:rPr>
              <a:t>782       577     + 37       615      606</a:t>
            </a:r>
            <a:r>
              <a:rPr lang="sr-Latn-RS" sz="3600" dirty="0">
                <a:solidFill>
                  <a:schemeClr val="bg1"/>
                </a:solidFill>
              </a:rPr>
              <a:t>        </a:t>
            </a:r>
            <a:r>
              <a:rPr lang="sr-Latn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Cyrl-RS" sz="3600" dirty="0">
              <a:solidFill>
                <a:schemeClr val="bg1"/>
              </a:solidFill>
            </a:endParaRPr>
          </a:p>
          <a:p>
            <a:r>
              <a:rPr lang="sr-Cyrl-RS" sz="3600" dirty="0">
                <a:solidFill>
                  <a:schemeClr val="bg1"/>
                </a:solidFill>
              </a:rPr>
              <a:t>                            </a:t>
            </a:r>
            <a:r>
              <a:rPr lang="sr-Latn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?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11" name="Prava linija spajanja 10">
            <a:extLst>
              <a:ext uri="{FF2B5EF4-FFF2-40B4-BE49-F238E27FC236}">
                <a16:creationId xmlns="" xmlns:a16="http://schemas.microsoft.com/office/drawing/2014/main" id="{4C27FF30-E565-4E96-9130-8E6A36675A47}"/>
              </a:ext>
            </a:extLst>
          </p:cNvPr>
          <p:cNvCxnSpPr>
            <a:cxnSpLocks/>
          </p:cNvCxnSpPr>
          <p:nvPr/>
        </p:nvCxnSpPr>
        <p:spPr>
          <a:xfrm>
            <a:off x="940904" y="2385391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a linija spajanja 12">
            <a:extLst>
              <a:ext uri="{FF2B5EF4-FFF2-40B4-BE49-F238E27FC236}">
                <a16:creationId xmlns="" xmlns:a16="http://schemas.microsoft.com/office/drawing/2014/main" id="{FE4EC410-3CDA-4EC7-8A19-21EC158E50FB}"/>
              </a:ext>
            </a:extLst>
          </p:cNvPr>
          <p:cNvCxnSpPr>
            <a:cxnSpLocks/>
          </p:cNvCxnSpPr>
          <p:nvPr/>
        </p:nvCxnSpPr>
        <p:spPr>
          <a:xfrm>
            <a:off x="2763078" y="2392017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rava linija spajanja 13">
            <a:extLst>
              <a:ext uri="{FF2B5EF4-FFF2-40B4-BE49-F238E27FC236}">
                <a16:creationId xmlns="" xmlns:a16="http://schemas.microsoft.com/office/drawing/2014/main" id="{D95772E6-382A-4B36-A8E6-42CA9D8410DE}"/>
              </a:ext>
            </a:extLst>
          </p:cNvPr>
          <p:cNvCxnSpPr>
            <a:cxnSpLocks/>
          </p:cNvCxnSpPr>
          <p:nvPr/>
        </p:nvCxnSpPr>
        <p:spPr>
          <a:xfrm>
            <a:off x="7726017" y="2411895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rava linija spajanja 14">
            <a:extLst>
              <a:ext uri="{FF2B5EF4-FFF2-40B4-BE49-F238E27FC236}">
                <a16:creationId xmlns="" xmlns:a16="http://schemas.microsoft.com/office/drawing/2014/main" id="{D89BF462-2779-4C93-963A-3F97A17DFB33}"/>
              </a:ext>
            </a:extLst>
          </p:cNvPr>
          <p:cNvCxnSpPr>
            <a:cxnSpLocks/>
          </p:cNvCxnSpPr>
          <p:nvPr/>
        </p:nvCxnSpPr>
        <p:spPr>
          <a:xfrm>
            <a:off x="9193093" y="2385391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a linija spajanja 15">
            <a:extLst>
              <a:ext uri="{FF2B5EF4-FFF2-40B4-BE49-F238E27FC236}">
                <a16:creationId xmlns="" xmlns:a16="http://schemas.microsoft.com/office/drawing/2014/main" id="{EBD42E97-8375-47D2-B6A1-ED7DF61EB564}"/>
              </a:ext>
            </a:extLst>
          </p:cNvPr>
          <p:cNvCxnSpPr>
            <a:cxnSpLocks/>
          </p:cNvCxnSpPr>
          <p:nvPr/>
        </p:nvCxnSpPr>
        <p:spPr>
          <a:xfrm>
            <a:off x="6228521" y="2411895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F348BE59-BE46-4BC8-BA2E-7890CE24F039}"/>
              </a:ext>
            </a:extLst>
          </p:cNvPr>
          <p:cNvCxnSpPr>
            <a:cxnSpLocks/>
          </p:cNvCxnSpPr>
          <p:nvPr/>
        </p:nvCxnSpPr>
        <p:spPr>
          <a:xfrm>
            <a:off x="8812695" y="5295320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rava linija spajanja 17">
            <a:extLst>
              <a:ext uri="{FF2B5EF4-FFF2-40B4-BE49-F238E27FC236}">
                <a16:creationId xmlns="" xmlns:a16="http://schemas.microsoft.com/office/drawing/2014/main" id="{6F13BD6F-6E15-48D0-B1FA-4795B3544367}"/>
              </a:ext>
            </a:extLst>
          </p:cNvPr>
          <p:cNvCxnSpPr>
            <a:cxnSpLocks/>
          </p:cNvCxnSpPr>
          <p:nvPr/>
        </p:nvCxnSpPr>
        <p:spPr>
          <a:xfrm>
            <a:off x="7315199" y="5328451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rava linija spajanja 18">
            <a:extLst>
              <a:ext uri="{FF2B5EF4-FFF2-40B4-BE49-F238E27FC236}">
                <a16:creationId xmlns="" xmlns:a16="http://schemas.microsoft.com/office/drawing/2014/main" id="{4AB5DEB9-D37E-4419-B1DF-0862BBC22980}"/>
              </a:ext>
            </a:extLst>
          </p:cNvPr>
          <p:cNvCxnSpPr>
            <a:cxnSpLocks/>
          </p:cNvCxnSpPr>
          <p:nvPr/>
        </p:nvCxnSpPr>
        <p:spPr>
          <a:xfrm>
            <a:off x="5824328" y="5328451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rava linija spajanja 19">
            <a:extLst>
              <a:ext uri="{FF2B5EF4-FFF2-40B4-BE49-F238E27FC236}">
                <a16:creationId xmlns="" xmlns:a16="http://schemas.microsoft.com/office/drawing/2014/main" id="{70EA1940-901F-4708-A0A4-887E66C6756D}"/>
              </a:ext>
            </a:extLst>
          </p:cNvPr>
          <p:cNvCxnSpPr>
            <a:cxnSpLocks/>
          </p:cNvCxnSpPr>
          <p:nvPr/>
        </p:nvCxnSpPr>
        <p:spPr>
          <a:xfrm>
            <a:off x="4267199" y="5844209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rava linija spajanja 20">
            <a:extLst>
              <a:ext uri="{FF2B5EF4-FFF2-40B4-BE49-F238E27FC236}">
                <a16:creationId xmlns="" xmlns:a16="http://schemas.microsoft.com/office/drawing/2014/main" id="{7290100E-8A90-415D-A96F-13F53970FB5A}"/>
              </a:ext>
            </a:extLst>
          </p:cNvPr>
          <p:cNvCxnSpPr>
            <a:cxnSpLocks/>
          </p:cNvCxnSpPr>
          <p:nvPr/>
        </p:nvCxnSpPr>
        <p:spPr>
          <a:xfrm>
            <a:off x="2763078" y="5328451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a linija spajanja 21">
            <a:extLst>
              <a:ext uri="{FF2B5EF4-FFF2-40B4-BE49-F238E27FC236}">
                <a16:creationId xmlns="" xmlns:a16="http://schemas.microsoft.com/office/drawing/2014/main" id="{B12FC282-744D-4FE3-995F-1556CEAA9085}"/>
              </a:ext>
            </a:extLst>
          </p:cNvPr>
          <p:cNvCxnSpPr>
            <a:cxnSpLocks/>
          </p:cNvCxnSpPr>
          <p:nvPr/>
        </p:nvCxnSpPr>
        <p:spPr>
          <a:xfrm>
            <a:off x="1136172" y="5341703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rava linija spajanja 22">
            <a:extLst>
              <a:ext uri="{FF2B5EF4-FFF2-40B4-BE49-F238E27FC236}">
                <a16:creationId xmlns="" xmlns:a16="http://schemas.microsoft.com/office/drawing/2014/main" id="{461DA8E7-FC82-4301-9D31-E47E07F46605}"/>
              </a:ext>
            </a:extLst>
          </p:cNvPr>
          <p:cNvCxnSpPr>
            <a:cxnSpLocks/>
          </p:cNvCxnSpPr>
          <p:nvPr/>
        </p:nvCxnSpPr>
        <p:spPr>
          <a:xfrm>
            <a:off x="4499111" y="2385391"/>
            <a:ext cx="108667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3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018" y="-54188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87388" y="1282005"/>
            <a:ext cx="110655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једној књижари књиге су распоређене на три полице. На првој полици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налазе се 354 књиге, на другој 102 књиге, а на трећој 229  књига.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се књига налази на све три полице?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20DCFDFA-F1D1-4B75-B9FD-808104E561B2}"/>
              </a:ext>
            </a:extLst>
          </p:cNvPr>
          <p:cNvSpPr txBox="1"/>
          <p:nvPr/>
        </p:nvSpPr>
        <p:spPr>
          <a:xfrm>
            <a:off x="1046922" y="3522750"/>
            <a:ext cx="3710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354 +102+229 = 685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chemeClr val="bg1"/>
                </a:solidFill>
              </a:rPr>
              <a:t>1</a:t>
            </a:r>
            <a:r>
              <a:rPr lang="sr-Cyrl-RS" dirty="0">
                <a:solidFill>
                  <a:schemeClr val="bg1"/>
                </a:solidFill>
              </a:rPr>
              <a:t>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1AAEABC0-CFD1-4AAF-BBE5-0BB800703375}"/>
              </a:ext>
            </a:extLst>
          </p:cNvPr>
          <p:cNvSpPr txBox="1"/>
          <p:nvPr/>
        </p:nvSpPr>
        <p:spPr>
          <a:xfrm>
            <a:off x="1046922" y="3487290"/>
            <a:ext cx="2064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1. начин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58DCDDDE-932E-47D3-A6EC-D61AEA7DDF0A}"/>
              </a:ext>
            </a:extLst>
          </p:cNvPr>
          <p:cNvSpPr txBox="1"/>
          <p:nvPr/>
        </p:nvSpPr>
        <p:spPr>
          <a:xfrm>
            <a:off x="5617534" y="3394003"/>
            <a:ext cx="1431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2.начин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AE320BCC-B428-448A-B770-679759CCD9EB}"/>
              </a:ext>
            </a:extLst>
          </p:cNvPr>
          <p:cNvSpPr txBox="1"/>
          <p:nvPr/>
        </p:nvSpPr>
        <p:spPr>
          <a:xfrm>
            <a:off x="5500271" y="3720887"/>
            <a:ext cx="18155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  </a:t>
            </a:r>
            <a:r>
              <a:rPr lang="sr-Latn-RS" sz="2800" dirty="0">
                <a:solidFill>
                  <a:schemeClr val="bg1"/>
                </a:solidFill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354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+229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685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Prava linija spajanja 11">
            <a:extLst>
              <a:ext uri="{FF2B5EF4-FFF2-40B4-BE49-F238E27FC236}">
                <a16:creationId xmlns="" xmlns:a16="http://schemas.microsoft.com/office/drawing/2014/main" id="{D036711E-0D75-4C08-AECB-E0D6EADEA105}"/>
              </a:ext>
            </a:extLst>
          </p:cNvPr>
          <p:cNvCxnSpPr>
            <a:cxnSpLocks/>
          </p:cNvCxnSpPr>
          <p:nvPr/>
        </p:nvCxnSpPr>
        <p:spPr>
          <a:xfrm>
            <a:off x="5691808" y="5196156"/>
            <a:ext cx="102041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kvir za tekst 14">
            <a:extLst>
              <a:ext uri="{FF2B5EF4-FFF2-40B4-BE49-F238E27FC236}">
                <a16:creationId xmlns="" xmlns:a16="http://schemas.microsoft.com/office/drawing/2014/main" id="{926024E1-7719-46FA-8B87-D7CD9D991743}"/>
              </a:ext>
            </a:extLst>
          </p:cNvPr>
          <p:cNvSpPr txBox="1"/>
          <p:nvPr/>
        </p:nvSpPr>
        <p:spPr>
          <a:xfrm>
            <a:off x="927652" y="5688943"/>
            <a:ext cx="70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полицама се налази 685 књига</a:t>
            </a:r>
            <a:r>
              <a:rPr lang="sr-Cyrl-R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kvir za tekst 15">
            <a:extLst>
              <a:ext uri="{FF2B5EF4-FFF2-40B4-BE49-F238E27FC236}">
                <a16:creationId xmlns="" xmlns:a16="http://schemas.microsoft.com/office/drawing/2014/main" id="{B7ABB228-512F-48ED-AE65-3378E229FD3D}"/>
              </a:ext>
            </a:extLst>
          </p:cNvPr>
          <p:cNvSpPr txBox="1"/>
          <p:nvPr/>
        </p:nvSpPr>
        <p:spPr>
          <a:xfrm>
            <a:off x="1046922" y="5355182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Одговор: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" name="Slika 17">
            <a:extLst>
              <a:ext uri="{FF2B5EF4-FFF2-40B4-BE49-F238E27FC236}">
                <a16:creationId xmlns="" xmlns:a16="http://schemas.microsoft.com/office/drawing/2014/main" id="{E673D29F-F6B8-4772-AF83-56BF06CAE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7202" y="3278478"/>
            <a:ext cx="2586658" cy="303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16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018" y="-54188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87388" y="1282005"/>
            <a:ext cx="111733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 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IV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мјесеца сакупили су 783 килограма старог папира. У прва два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мјесеца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сакупили су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569 килограма.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килограма старог папира  су сакупили трећег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мјесеца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20DCFDFA-F1D1-4B75-B9FD-808104E561B2}"/>
              </a:ext>
            </a:extLst>
          </p:cNvPr>
          <p:cNvSpPr txBox="1"/>
          <p:nvPr/>
        </p:nvSpPr>
        <p:spPr>
          <a:xfrm>
            <a:off x="1046922" y="3522750"/>
            <a:ext cx="3710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783 – 569 = 214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chemeClr val="bg1"/>
                </a:solidFill>
              </a:rPr>
              <a:t>2</a:t>
            </a:r>
            <a:r>
              <a:rPr lang="sr-Cyrl-RS" dirty="0">
                <a:solidFill>
                  <a:schemeClr val="bg1"/>
                </a:solidFill>
              </a:rPr>
              <a:t>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1AAEABC0-CFD1-4AAF-BBE5-0BB800703375}"/>
              </a:ext>
            </a:extLst>
          </p:cNvPr>
          <p:cNvSpPr txBox="1"/>
          <p:nvPr/>
        </p:nvSpPr>
        <p:spPr>
          <a:xfrm>
            <a:off x="1046922" y="3487290"/>
            <a:ext cx="2064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1. начин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58DCDDDE-932E-47D3-A6EC-D61AEA7DDF0A}"/>
              </a:ext>
            </a:extLst>
          </p:cNvPr>
          <p:cNvSpPr txBox="1"/>
          <p:nvPr/>
        </p:nvSpPr>
        <p:spPr>
          <a:xfrm>
            <a:off x="5617534" y="3394003"/>
            <a:ext cx="1431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2.начин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AE320BCC-B428-448A-B770-679759CCD9EB}"/>
              </a:ext>
            </a:extLst>
          </p:cNvPr>
          <p:cNvSpPr txBox="1"/>
          <p:nvPr/>
        </p:nvSpPr>
        <p:spPr>
          <a:xfrm>
            <a:off x="5500270" y="3720887"/>
            <a:ext cx="51677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  </a:t>
            </a:r>
            <a:r>
              <a:rPr lang="sr-Latn-RS" sz="2800" dirty="0">
                <a:solidFill>
                  <a:schemeClr val="bg1"/>
                </a:solidFill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783             783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- 569          - 569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kg</a:t>
            </a:r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214             214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kg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Prava linija spajanja 11">
            <a:extLst>
              <a:ext uri="{FF2B5EF4-FFF2-40B4-BE49-F238E27FC236}">
                <a16:creationId xmlns="" xmlns:a16="http://schemas.microsoft.com/office/drawing/2014/main" id="{D036711E-0D75-4C08-AECB-E0D6EADEA105}"/>
              </a:ext>
            </a:extLst>
          </p:cNvPr>
          <p:cNvCxnSpPr>
            <a:cxnSpLocks/>
          </p:cNvCxnSpPr>
          <p:nvPr/>
        </p:nvCxnSpPr>
        <p:spPr>
          <a:xfrm>
            <a:off x="5731565" y="4679321"/>
            <a:ext cx="102041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kvir za tekst 15">
            <a:extLst>
              <a:ext uri="{FF2B5EF4-FFF2-40B4-BE49-F238E27FC236}">
                <a16:creationId xmlns="" xmlns:a16="http://schemas.microsoft.com/office/drawing/2014/main" id="{B7ABB228-512F-48ED-AE65-3378E229FD3D}"/>
              </a:ext>
            </a:extLst>
          </p:cNvPr>
          <p:cNvSpPr txBox="1"/>
          <p:nvPr/>
        </p:nvSpPr>
        <p:spPr>
          <a:xfrm>
            <a:off x="1046922" y="5355182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Одговор: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6BC0F32E-057E-4C2A-A920-9A92EBA1756C}"/>
              </a:ext>
            </a:extLst>
          </p:cNvPr>
          <p:cNvCxnSpPr>
            <a:cxnSpLocks/>
          </p:cNvCxnSpPr>
          <p:nvPr/>
        </p:nvCxnSpPr>
        <p:spPr>
          <a:xfrm>
            <a:off x="7739270" y="4772086"/>
            <a:ext cx="132521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kvir za tekst 20">
            <a:extLst>
              <a:ext uri="{FF2B5EF4-FFF2-40B4-BE49-F238E27FC236}">
                <a16:creationId xmlns="" xmlns:a16="http://schemas.microsoft.com/office/drawing/2014/main" id="{A7897B07-4353-4826-93FE-19912F396F99}"/>
              </a:ext>
            </a:extLst>
          </p:cNvPr>
          <p:cNvSpPr txBox="1"/>
          <p:nvPr/>
        </p:nvSpPr>
        <p:spPr>
          <a:xfrm>
            <a:off x="1046921" y="4653319"/>
            <a:ext cx="4187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783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569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214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</a:t>
            </a:r>
            <a:endParaRPr lang="en-US" sz="3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kvir za tekst 21">
            <a:extLst>
              <a:ext uri="{FF2B5EF4-FFF2-40B4-BE49-F238E27FC236}">
                <a16:creationId xmlns="" xmlns:a16="http://schemas.microsoft.com/office/drawing/2014/main" id="{A33C04DF-1AE4-4F85-87D8-7A6D81171954}"/>
              </a:ext>
            </a:extLst>
          </p:cNvPr>
          <p:cNvSpPr txBox="1"/>
          <p:nvPr/>
        </p:nvSpPr>
        <p:spPr>
          <a:xfrm>
            <a:off x="863065" y="5895246"/>
            <a:ext cx="11328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 су у трећем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мјесецу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сакупили 214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старог папира.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3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87388" y="1282005"/>
            <a:ext cx="111733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двије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рпе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има по 353 јабуке. Ако из лијеве  корпе пребациш 127 јабука у десну, колико јабука ће бити у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лијевој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колико у десној корпи?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3.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AE320BCC-B428-448A-B770-679759CCD9EB}"/>
              </a:ext>
            </a:extLst>
          </p:cNvPr>
          <p:cNvSpPr txBox="1"/>
          <p:nvPr/>
        </p:nvSpPr>
        <p:spPr>
          <a:xfrm>
            <a:off x="1444797" y="3123115"/>
            <a:ext cx="38825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  </a:t>
            </a:r>
            <a:r>
              <a:rPr lang="sr-Latn-RS" sz="2800" dirty="0">
                <a:solidFill>
                  <a:schemeClr val="bg1"/>
                </a:solidFill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353             353    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- 127          + 127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?                  ?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Prava linija spajanja 11">
            <a:extLst>
              <a:ext uri="{FF2B5EF4-FFF2-40B4-BE49-F238E27FC236}">
                <a16:creationId xmlns="" xmlns:a16="http://schemas.microsoft.com/office/drawing/2014/main" id="{D036711E-0D75-4C08-AECB-E0D6EADEA105}"/>
              </a:ext>
            </a:extLst>
          </p:cNvPr>
          <p:cNvCxnSpPr>
            <a:cxnSpLocks/>
          </p:cNvCxnSpPr>
          <p:nvPr/>
        </p:nvCxnSpPr>
        <p:spPr>
          <a:xfrm>
            <a:off x="1572508" y="4120173"/>
            <a:ext cx="102041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kvir za tekst 15">
            <a:extLst>
              <a:ext uri="{FF2B5EF4-FFF2-40B4-BE49-F238E27FC236}">
                <a16:creationId xmlns="" xmlns:a16="http://schemas.microsoft.com/office/drawing/2014/main" id="{B7ABB228-512F-48ED-AE65-3378E229FD3D}"/>
              </a:ext>
            </a:extLst>
          </p:cNvPr>
          <p:cNvSpPr txBox="1"/>
          <p:nvPr/>
        </p:nvSpPr>
        <p:spPr>
          <a:xfrm>
            <a:off x="1042421" y="4920219"/>
            <a:ext cx="155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Одговор: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Prava linija spajanja 16">
            <a:extLst>
              <a:ext uri="{FF2B5EF4-FFF2-40B4-BE49-F238E27FC236}">
                <a16:creationId xmlns="" xmlns:a16="http://schemas.microsoft.com/office/drawing/2014/main" id="{6BC0F32E-057E-4C2A-A920-9A92EBA1756C}"/>
              </a:ext>
            </a:extLst>
          </p:cNvPr>
          <p:cNvCxnSpPr>
            <a:cxnSpLocks/>
          </p:cNvCxnSpPr>
          <p:nvPr/>
        </p:nvCxnSpPr>
        <p:spPr>
          <a:xfrm>
            <a:off x="3551583" y="4120173"/>
            <a:ext cx="132521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kvir za tekst 21">
            <a:extLst>
              <a:ext uri="{FF2B5EF4-FFF2-40B4-BE49-F238E27FC236}">
                <a16:creationId xmlns="" xmlns:a16="http://schemas.microsoft.com/office/drawing/2014/main" id="{A33C04DF-1AE4-4F85-87D8-7A6D81171954}"/>
              </a:ext>
            </a:extLst>
          </p:cNvPr>
          <p:cNvSpPr txBox="1"/>
          <p:nvPr/>
        </p:nvSpPr>
        <p:spPr>
          <a:xfrm>
            <a:off x="863065" y="5481674"/>
            <a:ext cx="60678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лијевој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корпи има        јабука.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десној корпи има         јабука.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Pravougaonik: sa zaobljenim uglovima 13">
            <a:extLst>
              <a:ext uri="{FF2B5EF4-FFF2-40B4-BE49-F238E27FC236}">
                <a16:creationId xmlns="" xmlns:a16="http://schemas.microsoft.com/office/drawing/2014/main" id="{9E02D27D-AF0C-4AFB-8703-0F2DF88B0301}"/>
              </a:ext>
            </a:extLst>
          </p:cNvPr>
          <p:cNvSpPr/>
          <p:nvPr/>
        </p:nvSpPr>
        <p:spPr>
          <a:xfrm>
            <a:off x="4505739" y="6086671"/>
            <a:ext cx="556591" cy="36933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ravougaonik: sa zaobljenim uglovima 18">
            <a:extLst>
              <a:ext uri="{FF2B5EF4-FFF2-40B4-BE49-F238E27FC236}">
                <a16:creationId xmlns="" xmlns:a16="http://schemas.microsoft.com/office/drawing/2014/main" id="{B9801611-5ED7-4F08-A391-991CCB0BDC9D}"/>
              </a:ext>
            </a:extLst>
          </p:cNvPr>
          <p:cNvSpPr/>
          <p:nvPr/>
        </p:nvSpPr>
        <p:spPr>
          <a:xfrm>
            <a:off x="4505739" y="5650950"/>
            <a:ext cx="556591" cy="36933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Slika 17">
            <a:extLst>
              <a:ext uri="{FF2B5EF4-FFF2-40B4-BE49-F238E27FC236}">
                <a16:creationId xmlns="" xmlns:a16="http://schemas.microsoft.com/office/drawing/2014/main" id="{AF93CC7A-4999-48AC-A8E7-FB89D98EB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7723" y="3396626"/>
            <a:ext cx="1569660" cy="1569660"/>
          </a:xfrm>
          <a:prstGeom prst="rect">
            <a:avLst/>
          </a:prstGeom>
        </p:spPr>
      </p:pic>
      <p:pic>
        <p:nvPicPr>
          <p:cNvPr id="23" name="Slika 22">
            <a:extLst>
              <a:ext uri="{FF2B5EF4-FFF2-40B4-BE49-F238E27FC236}">
                <a16:creationId xmlns="" xmlns:a16="http://schemas.microsoft.com/office/drawing/2014/main" id="{22762649-D050-4D33-9308-E597B6C587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7383" y="3396626"/>
            <a:ext cx="1569660" cy="156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9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5775" y="11782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473701" y="1082798"/>
            <a:ext cx="10953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шуми има 489 стабала. Од тог броја 136 су смреке, 238 јеле, а остало су борови.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има борова у тој шуми?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464350" y="2524514"/>
            <a:ext cx="6154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489 –(136+238) =489-374 = 115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778503" y="832960"/>
            <a:ext cx="286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4.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Okvir za tekst 15">
            <a:extLst>
              <a:ext uri="{FF2B5EF4-FFF2-40B4-BE49-F238E27FC236}">
                <a16:creationId xmlns="" xmlns:a16="http://schemas.microsoft.com/office/drawing/2014/main" id="{B7ABB228-512F-48ED-AE65-3378E229FD3D}"/>
              </a:ext>
            </a:extLst>
          </p:cNvPr>
          <p:cNvSpPr txBox="1"/>
          <p:nvPr/>
        </p:nvSpPr>
        <p:spPr>
          <a:xfrm>
            <a:off x="473701" y="3429001"/>
            <a:ext cx="11176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шуми има 115 борова.</a:t>
            </a:r>
          </a:p>
        </p:txBody>
      </p:sp>
      <p:sp>
        <p:nvSpPr>
          <p:cNvPr id="20" name="Okvir za tekst 19">
            <a:extLst>
              <a:ext uri="{FF2B5EF4-FFF2-40B4-BE49-F238E27FC236}">
                <a16:creationId xmlns="" xmlns:a16="http://schemas.microsoft.com/office/drawing/2014/main" id="{DBE59BD5-6D87-40A4-A247-94DE18393859}"/>
              </a:ext>
            </a:extLst>
          </p:cNvPr>
          <p:cNvSpPr txBox="1"/>
          <p:nvPr/>
        </p:nvSpPr>
        <p:spPr>
          <a:xfrm flipH="1">
            <a:off x="6848138" y="2544207"/>
            <a:ext cx="3397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</a:rPr>
              <a:t>  136     </a:t>
            </a:r>
            <a:r>
              <a:rPr lang="sr-Latn-RS" sz="3200" dirty="0">
                <a:solidFill>
                  <a:schemeClr val="bg1"/>
                </a:solidFill>
              </a:rPr>
              <a:t>    </a:t>
            </a:r>
            <a:r>
              <a:rPr lang="sr-Cyrl-RS" sz="3200" dirty="0">
                <a:solidFill>
                  <a:schemeClr val="bg1"/>
                </a:solidFill>
              </a:rPr>
              <a:t>489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+238   </a:t>
            </a:r>
            <a:r>
              <a:rPr lang="sr-Latn-RS" sz="3200" dirty="0">
                <a:solidFill>
                  <a:schemeClr val="bg1"/>
                </a:solidFill>
              </a:rPr>
              <a:t>    </a:t>
            </a:r>
            <a:r>
              <a:rPr lang="sr-Cyrl-RS" sz="3200" dirty="0">
                <a:solidFill>
                  <a:schemeClr val="bg1"/>
                </a:solidFill>
              </a:rPr>
              <a:t>- 374</a:t>
            </a:r>
          </a:p>
          <a:p>
            <a:r>
              <a:rPr lang="sr-Cyrl-RS" sz="3200" dirty="0">
                <a:solidFill>
                  <a:schemeClr val="bg1"/>
                </a:solidFill>
              </a:rPr>
              <a:t>  374     </a:t>
            </a:r>
            <a:r>
              <a:rPr lang="sr-Latn-RS" sz="3200" dirty="0">
                <a:solidFill>
                  <a:schemeClr val="bg1"/>
                </a:solidFill>
              </a:rPr>
              <a:t>    </a:t>
            </a:r>
            <a:r>
              <a:rPr lang="sr-Cyrl-RS" sz="3200" dirty="0">
                <a:solidFill>
                  <a:schemeClr val="bg1"/>
                </a:solidFill>
              </a:rPr>
              <a:t>115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24" name="Prava linija spajanja 23">
            <a:extLst>
              <a:ext uri="{FF2B5EF4-FFF2-40B4-BE49-F238E27FC236}">
                <a16:creationId xmlns="" xmlns:a16="http://schemas.microsoft.com/office/drawing/2014/main" id="{11572D1D-0157-47B0-B8A1-7616F4591A10}"/>
              </a:ext>
            </a:extLst>
          </p:cNvPr>
          <p:cNvCxnSpPr>
            <a:cxnSpLocks/>
          </p:cNvCxnSpPr>
          <p:nvPr/>
        </p:nvCxnSpPr>
        <p:spPr>
          <a:xfrm flipV="1">
            <a:off x="8647083" y="3596495"/>
            <a:ext cx="1064875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rava linija spajanja 27">
            <a:extLst>
              <a:ext uri="{FF2B5EF4-FFF2-40B4-BE49-F238E27FC236}">
                <a16:creationId xmlns="" xmlns:a16="http://schemas.microsoft.com/office/drawing/2014/main" id="{51552089-202E-41CC-BB5C-AFBF85076ECF}"/>
              </a:ext>
            </a:extLst>
          </p:cNvPr>
          <p:cNvCxnSpPr>
            <a:cxnSpLocks/>
          </p:cNvCxnSpPr>
          <p:nvPr/>
        </p:nvCxnSpPr>
        <p:spPr>
          <a:xfrm flipV="1">
            <a:off x="7048768" y="3596495"/>
            <a:ext cx="1064875" cy="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Slika 29">
            <a:extLst>
              <a:ext uri="{FF2B5EF4-FFF2-40B4-BE49-F238E27FC236}">
                <a16:creationId xmlns="" xmlns:a16="http://schemas.microsoft.com/office/drawing/2014/main" id="{92B40244-9B2F-44E8-8F92-476D126B1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4888" y="4134576"/>
            <a:ext cx="2971861" cy="2237593"/>
          </a:xfrm>
          <a:prstGeom prst="rect">
            <a:avLst/>
          </a:prstGeom>
        </p:spPr>
      </p:pic>
      <p:sp>
        <p:nvSpPr>
          <p:cNvPr id="31" name="Okvir za tekst 30">
            <a:extLst>
              <a:ext uri="{FF2B5EF4-FFF2-40B4-BE49-F238E27FC236}">
                <a16:creationId xmlns="" xmlns:a16="http://schemas.microsoft.com/office/drawing/2014/main" id="{CE345016-87BA-4386-848F-3D940F2D94C0}"/>
              </a:ext>
            </a:extLst>
          </p:cNvPr>
          <p:cNvSpPr txBox="1"/>
          <p:nvPr/>
        </p:nvSpPr>
        <p:spPr>
          <a:xfrm>
            <a:off x="636103" y="5775202"/>
            <a:ext cx="10270436" cy="1089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Додатни задатак: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Пронађи још један начин да  урадиш  овај задатак.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5775" y="11782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475426" y="2549708"/>
            <a:ext cx="10953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778503" y="832960"/>
            <a:ext cx="286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5.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Okvir za tekst 15">
            <a:extLst>
              <a:ext uri="{FF2B5EF4-FFF2-40B4-BE49-F238E27FC236}">
                <a16:creationId xmlns="" xmlns:a16="http://schemas.microsoft.com/office/drawing/2014/main" id="{B7ABB228-512F-48ED-AE65-3378E229FD3D}"/>
              </a:ext>
            </a:extLst>
          </p:cNvPr>
          <p:cNvSpPr txBox="1"/>
          <p:nvPr/>
        </p:nvSpPr>
        <p:spPr>
          <a:xfrm>
            <a:off x="475426" y="2726177"/>
            <a:ext cx="111749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Удаљеност од куће до продавнице је 546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од продавнице до школе 217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R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мања.</a:t>
            </a:r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Колика је удаљеност од продавнице до школе?</a:t>
            </a:r>
          </a:p>
          <a:p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546m – 217m =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329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Колика је удаљеност од куће до школе?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546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+329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=875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="" xmlns:a16="http://schemas.microsoft.com/office/drawing/2014/main" id="{DF03308C-1796-4721-8E3E-02DC5C3B4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03" y="1457362"/>
            <a:ext cx="1494386" cy="1053312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="" xmlns:a16="http://schemas.microsoft.com/office/drawing/2014/main" id="{DA2A4F9B-57A6-4E67-8C78-DED6E6511B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9075" y="972128"/>
            <a:ext cx="2180292" cy="1538546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="" xmlns:a16="http://schemas.microsoft.com/office/drawing/2014/main" id="{A6471564-45C8-4521-B8CE-4E25DAEBA9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5511" y="626888"/>
            <a:ext cx="1657324" cy="1538546"/>
          </a:xfrm>
          <a:prstGeom prst="rect">
            <a:avLst/>
          </a:prstGeom>
        </p:spPr>
      </p:pic>
      <p:sp>
        <p:nvSpPr>
          <p:cNvPr id="15" name="Okvir za tekst 14">
            <a:extLst>
              <a:ext uri="{FF2B5EF4-FFF2-40B4-BE49-F238E27FC236}">
                <a16:creationId xmlns="" xmlns:a16="http://schemas.microsoft.com/office/drawing/2014/main" id="{B5C7B4E1-BD32-42B2-B2E0-B2B9F054960F}"/>
              </a:ext>
            </a:extLst>
          </p:cNvPr>
          <p:cNvSpPr txBox="1"/>
          <p:nvPr/>
        </p:nvSpPr>
        <p:spPr>
          <a:xfrm>
            <a:off x="460522" y="6207200"/>
            <a:ext cx="10484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 одговор и уради овај задатак и на други начин.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2522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645906" y="1582551"/>
            <a:ext cx="11173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2434761" y="2639522"/>
            <a:ext cx="9228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ДОМАЋИ ЗАДАТАК</a:t>
            </a:r>
            <a:endParaRPr 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2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="" xmlns:a16="http://schemas.microsoft.com/office/drawing/2014/main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6018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509346" y="2398456"/>
            <a:ext cx="111733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Читајући енциклопедију Ивана је пронашла податак да је један храст стар 197 година, а стабло липе 39 година мање?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је година стара липа?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(задатак уради на два начина)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E8E45749-621B-4B98-8E31-16857E8DD3A6}"/>
              </a:ext>
            </a:extLst>
          </p:cNvPr>
          <p:cNvSpPr txBox="1"/>
          <p:nvPr/>
        </p:nvSpPr>
        <p:spPr>
          <a:xfrm>
            <a:off x="1338470" y="159026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1.задатак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0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599</Words>
  <Application>Microsoft Office PowerPoint</Application>
  <PresentationFormat>Prilagođavanje</PresentationFormat>
  <Paragraphs>98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Tračak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tatjana</cp:lastModifiedBy>
  <cp:revision>67</cp:revision>
  <dcterms:created xsi:type="dcterms:W3CDTF">2020-03-15T23:36:35Z</dcterms:created>
  <dcterms:modified xsi:type="dcterms:W3CDTF">2020-04-07T20:31:40Z</dcterms:modified>
</cp:coreProperties>
</file>