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68" r:id="rId2"/>
    <p:sldId id="269" r:id="rId3"/>
    <p:sldId id="270" r:id="rId4"/>
    <p:sldId id="265" r:id="rId5"/>
    <p:sldId id="266" r:id="rId6"/>
    <p:sldId id="272" r:id="rId7"/>
    <p:sldId id="273" r:id="rId8"/>
    <p:sldId id="274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8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02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5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722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7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6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9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4492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8564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0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3519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1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12035"/>
            <a:ext cx="12191999" cy="7169426"/>
          </a:xfr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1245704" y="1086678"/>
            <a:ext cx="8547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>
                <a:solidFill>
                  <a:schemeClr val="bg1"/>
                </a:solidFill>
              </a:rPr>
              <a:t>ПИСМЕНО САБИРАЊЕ  И</a:t>
            </a:r>
          </a:p>
          <a:p>
            <a:pPr algn="ctr"/>
            <a:r>
              <a:rPr lang="sr-Cyrl-RS" sz="3600" dirty="0">
                <a:solidFill>
                  <a:schemeClr val="bg1"/>
                </a:solidFill>
              </a:rPr>
              <a:t> ОДУЗИМАЊЕ  ДО  1000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510747" y="3372678"/>
            <a:ext cx="90777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>
                <a:solidFill>
                  <a:schemeClr val="bg1"/>
                </a:solidFill>
              </a:rPr>
              <a:t>САБИРАЊЕ</a:t>
            </a:r>
          </a:p>
          <a:p>
            <a:pPr algn="ctr"/>
            <a:r>
              <a:rPr lang="sr-Cyrl-RS" sz="3600" dirty="0">
                <a:solidFill>
                  <a:schemeClr val="bg1"/>
                </a:solidFill>
              </a:rPr>
              <a:t>( ЗБИР ДЕСЕТИЦА И </a:t>
            </a:r>
            <a:r>
              <a:rPr lang="sr-Cyrl-BA" sz="3600" dirty="0">
                <a:solidFill>
                  <a:schemeClr val="bg1"/>
                </a:solidFill>
              </a:rPr>
              <a:t>ЗБИР ЈЕДИНИЦА</a:t>
            </a:r>
            <a:r>
              <a:rPr lang="sr-Cyrl-RS" sz="3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sr-Cyrl-RS" sz="3600" dirty="0">
                <a:solidFill>
                  <a:schemeClr val="bg1"/>
                </a:solidFill>
              </a:rPr>
              <a:t> ВЕЋИ</a:t>
            </a:r>
            <a:r>
              <a:rPr lang="sr-Latn-RS" sz="3600" dirty="0">
                <a:solidFill>
                  <a:schemeClr val="bg1"/>
                </a:solidFill>
              </a:rPr>
              <a:t> JE</a:t>
            </a:r>
            <a:r>
              <a:rPr lang="sr-Cyrl-RS" sz="3600" dirty="0">
                <a:solidFill>
                  <a:schemeClr val="bg1"/>
                </a:solidFill>
              </a:rPr>
              <a:t> ОД 9)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5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12035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1205947" y="1643390"/>
            <a:ext cx="905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solidFill>
                  <a:schemeClr val="bg1"/>
                </a:solidFill>
              </a:rPr>
              <a:t>Након данашње лекције научићемо: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205947" y="3007729"/>
            <a:ext cx="89116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sr-Cyrl-RS" sz="3200" dirty="0">
                <a:solidFill>
                  <a:schemeClr val="bg1"/>
                </a:solidFill>
              </a:rPr>
              <a:t>писмено сабирати бројеве ако нам је збир ДЕСЕТИЦА већи од 9  </a:t>
            </a:r>
          </a:p>
        </p:txBody>
      </p:sp>
      <p:sp>
        <p:nvSpPr>
          <p:cNvPr id="6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345496" y="4237347"/>
            <a:ext cx="89116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sr-Cyrl-RS" sz="3200" dirty="0">
                <a:solidFill>
                  <a:schemeClr val="bg1"/>
                </a:solidFill>
              </a:rPr>
              <a:t>писмено сабирати бројеве ако нам је збир ЈЕДИНИЦА И ДЕСЕТИЦА већи од 9  </a:t>
            </a:r>
          </a:p>
        </p:txBody>
      </p:sp>
    </p:spTree>
    <p:extLst>
      <p:ext uri="{BB962C8B-B14F-4D97-AF65-F5344CB8AC3E}">
        <p14:creationId xmlns:p14="http://schemas.microsoft.com/office/powerpoint/2010/main" val="5613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55713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1136171" y="941389"/>
            <a:ext cx="9770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Рачунање у таблици </a:t>
            </a:r>
            <a:r>
              <a:rPr lang="sr-Cyrl-RS" sz="3200" dirty="0" err="1">
                <a:solidFill>
                  <a:schemeClr val="bg1"/>
                </a:solidFill>
              </a:rPr>
              <a:t>мјесних</a:t>
            </a:r>
            <a:r>
              <a:rPr lang="sr-Cyrl-RS" sz="3200" dirty="0">
                <a:solidFill>
                  <a:schemeClr val="bg1"/>
                </a:solidFill>
              </a:rPr>
              <a:t> </a:t>
            </a:r>
            <a:r>
              <a:rPr lang="sr-Cyrl-RS" sz="3200" dirty="0" err="1">
                <a:solidFill>
                  <a:schemeClr val="bg1"/>
                </a:solidFill>
              </a:rPr>
              <a:t>вриједности</a:t>
            </a:r>
            <a:r>
              <a:rPr lang="sr-Cyrl-RS" sz="32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4" name="Tabela 11">
            <a:extLst>
              <a:ext uri="{FF2B5EF4-FFF2-40B4-BE49-F238E27FC236}">
                <a16:creationId xmlns="" xmlns:a16="http://schemas.microsoft.com/office/drawing/2014/main" id="{D10BC24D-AA3B-4BB5-9D7D-676550E76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6765"/>
              </p:ext>
            </p:extLst>
          </p:nvPr>
        </p:nvGraphicFramePr>
        <p:xfrm>
          <a:off x="1442611" y="1799613"/>
          <a:ext cx="3786688" cy="2458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46672">
                  <a:extLst>
                    <a:ext uri="{9D8B030D-6E8A-4147-A177-3AD203B41FA5}">
                      <a16:colId xmlns="" xmlns:a16="http://schemas.microsoft.com/office/drawing/2014/main" val="1886861876"/>
                    </a:ext>
                  </a:extLst>
                </a:gridCol>
                <a:gridCol w="946672">
                  <a:extLst>
                    <a:ext uri="{9D8B030D-6E8A-4147-A177-3AD203B41FA5}">
                      <a16:colId xmlns="" xmlns:a16="http://schemas.microsoft.com/office/drawing/2014/main" val="2161290830"/>
                    </a:ext>
                  </a:extLst>
                </a:gridCol>
                <a:gridCol w="946672">
                  <a:extLst>
                    <a:ext uri="{9D8B030D-6E8A-4147-A177-3AD203B41FA5}">
                      <a16:colId xmlns="" xmlns:a16="http://schemas.microsoft.com/office/drawing/2014/main" val="3416036009"/>
                    </a:ext>
                  </a:extLst>
                </a:gridCol>
                <a:gridCol w="946672">
                  <a:extLst>
                    <a:ext uri="{9D8B030D-6E8A-4147-A177-3AD203B41FA5}">
                      <a16:colId xmlns="" xmlns:a16="http://schemas.microsoft.com/office/drawing/2014/main" val="3552744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>
                          <a:solidFill>
                            <a:srgbClr val="00B050"/>
                          </a:solidFill>
                        </a:rPr>
                        <a:t>С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>
                          <a:solidFill>
                            <a:srgbClr val="0070C0"/>
                          </a:solidFill>
                        </a:rPr>
                        <a:t>Д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>
                          <a:solidFill>
                            <a:srgbClr val="FF0000"/>
                          </a:solidFill>
                        </a:rPr>
                        <a:t>Ј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9395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0734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037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b="1" dirty="0">
                          <a:solidFill>
                            <a:srgbClr val="0070C0"/>
                          </a:solidFill>
                        </a:rPr>
                        <a:t>13 Д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b="1" dirty="0">
                          <a:solidFill>
                            <a:srgbClr val="FF0000"/>
                          </a:solidFill>
                        </a:rPr>
                        <a:t>6 Ј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4372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b="1" dirty="0">
                          <a:solidFill>
                            <a:srgbClr val="00B050"/>
                          </a:solidFill>
                        </a:rPr>
                        <a:t>1С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>
                          <a:solidFill>
                            <a:srgbClr val="0070C0"/>
                          </a:solidFill>
                        </a:rPr>
                        <a:t>      </a:t>
                      </a:r>
                      <a:r>
                        <a:rPr lang="sr-Cyrl-BA" b="1" dirty="0">
                          <a:solidFill>
                            <a:srgbClr val="0070C0"/>
                          </a:solidFill>
                        </a:rPr>
                        <a:t>3Д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4755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1" i="0" dirty="0">
                          <a:solidFill>
                            <a:srgbClr val="00B050"/>
                          </a:solidFill>
                        </a:rPr>
                        <a:t>  8</a:t>
                      </a:r>
                      <a:endParaRPr lang="en-US" sz="2400" b="1" i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1" i="0" dirty="0">
                          <a:solidFill>
                            <a:srgbClr val="0070C0"/>
                          </a:solidFill>
                        </a:rPr>
                        <a:t>   3</a:t>
                      </a:r>
                      <a:endParaRPr lang="en-US" sz="2400" b="1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1" i="0" dirty="0">
                          <a:solidFill>
                            <a:srgbClr val="FF0000"/>
                          </a:solidFill>
                        </a:rPr>
                        <a:t>   6</a:t>
                      </a:r>
                      <a:endParaRPr lang="en-US" sz="24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7782402"/>
                  </a:ext>
                </a:extLst>
              </a:tr>
            </a:tbl>
          </a:graphicData>
        </a:graphic>
      </p:graphicFrame>
      <p:cxnSp>
        <p:nvCxnSpPr>
          <p:cNvPr id="15" name="Prava linija spajanja sa strelicom 14">
            <a:extLst>
              <a:ext uri="{FF2B5EF4-FFF2-40B4-BE49-F238E27FC236}">
                <a16:creationId xmlns="" xmlns:a16="http://schemas.microsoft.com/office/drawing/2014/main" id="{32CD3046-BC97-4A4D-86CA-AA27067D4A76}"/>
              </a:ext>
            </a:extLst>
          </p:cNvPr>
          <p:cNvCxnSpPr>
            <a:cxnSpLocks/>
          </p:cNvCxnSpPr>
          <p:nvPr/>
        </p:nvCxnSpPr>
        <p:spPr>
          <a:xfrm flipH="1">
            <a:off x="2997712" y="3378931"/>
            <a:ext cx="321488" cy="2327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568DE970-7A2D-4363-A4A5-218CFCD0B1AE}"/>
              </a:ext>
            </a:extLst>
          </p:cNvPr>
          <p:cNvCxnSpPr>
            <a:cxnSpLocks/>
          </p:cNvCxnSpPr>
          <p:nvPr/>
        </p:nvCxnSpPr>
        <p:spPr>
          <a:xfrm>
            <a:off x="1442611" y="3815191"/>
            <a:ext cx="38404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a linija spajanja 21">
            <a:extLst>
              <a:ext uri="{FF2B5EF4-FFF2-40B4-BE49-F238E27FC236}">
                <a16:creationId xmlns="" xmlns:a16="http://schemas.microsoft.com/office/drawing/2014/main" id="{1380A3BC-4A07-4B6F-AA60-CA061AFEB0B7}"/>
              </a:ext>
            </a:extLst>
          </p:cNvPr>
          <p:cNvCxnSpPr>
            <a:cxnSpLocks/>
          </p:cNvCxnSpPr>
          <p:nvPr/>
        </p:nvCxnSpPr>
        <p:spPr>
          <a:xfrm flipV="1">
            <a:off x="1442611" y="3051662"/>
            <a:ext cx="3786688" cy="3126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kvir za tekst 25">
            <a:extLst>
              <a:ext uri="{FF2B5EF4-FFF2-40B4-BE49-F238E27FC236}">
                <a16:creationId xmlns="" xmlns:a16="http://schemas.microsoft.com/office/drawing/2014/main" id="{E750EC89-4622-4B19-B32B-FCA16F703F77}"/>
              </a:ext>
            </a:extLst>
          </p:cNvPr>
          <p:cNvSpPr txBox="1"/>
          <p:nvPr/>
        </p:nvSpPr>
        <p:spPr>
          <a:xfrm>
            <a:off x="6021354" y="1796194"/>
            <a:ext cx="4885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</a:rPr>
              <a:t>Рачунамо:</a:t>
            </a:r>
          </a:p>
          <a:p>
            <a:endParaRPr lang="sr-Cyrl-RS" sz="2400" dirty="0">
              <a:solidFill>
                <a:schemeClr val="bg1"/>
              </a:solidFill>
            </a:endParaRPr>
          </a:p>
          <a:p>
            <a:r>
              <a:rPr lang="sr-Cyrl-RS" sz="3200" dirty="0">
                <a:solidFill>
                  <a:schemeClr val="bg1"/>
                </a:solidFill>
              </a:rPr>
              <a:t>5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  <a:r>
              <a:rPr lang="sr-Cyrl-RS" sz="3200" dirty="0">
                <a:solidFill>
                  <a:schemeClr val="bg1"/>
                </a:solidFill>
              </a:rPr>
              <a:t> + 1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  <a:r>
              <a:rPr lang="sr-Cyrl-RS" sz="3200" dirty="0">
                <a:solidFill>
                  <a:schemeClr val="bg1"/>
                </a:solidFill>
              </a:rPr>
              <a:t> = 6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  <a:r>
              <a:rPr lang="sr-Cyrl-RS" sz="3200" dirty="0">
                <a:solidFill>
                  <a:schemeClr val="bg1"/>
                </a:solidFill>
              </a:rPr>
              <a:t> 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7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  <a:r>
              <a:rPr lang="sr-Cyrl-RS" sz="3200" dirty="0">
                <a:solidFill>
                  <a:schemeClr val="bg1"/>
                </a:solidFill>
              </a:rPr>
              <a:t>+6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  <a:r>
              <a:rPr lang="sr-Cyrl-RS" sz="3200" dirty="0">
                <a:solidFill>
                  <a:schemeClr val="bg1"/>
                </a:solidFill>
              </a:rPr>
              <a:t> = 13</a:t>
            </a:r>
            <a:r>
              <a:rPr lang="sr-Cyrl-RS" sz="3200" dirty="0">
                <a:solidFill>
                  <a:srgbClr val="0070C0"/>
                </a:solidFill>
              </a:rPr>
              <a:t>Д = </a:t>
            </a:r>
            <a:r>
              <a:rPr lang="sr-Cyrl-RS" sz="3200" dirty="0">
                <a:solidFill>
                  <a:schemeClr val="bg1"/>
                </a:solidFill>
              </a:rPr>
              <a:t>1</a:t>
            </a:r>
            <a:r>
              <a:rPr lang="sr-Cyrl-RS" sz="3200" dirty="0">
                <a:solidFill>
                  <a:srgbClr val="00B050"/>
                </a:solidFill>
              </a:rPr>
              <a:t>С</a:t>
            </a:r>
            <a:r>
              <a:rPr lang="sr-Cyrl-RS" sz="3200" dirty="0">
                <a:solidFill>
                  <a:srgbClr val="0070C0"/>
                </a:solidFill>
              </a:rPr>
              <a:t> + </a:t>
            </a:r>
            <a:r>
              <a:rPr lang="sr-Cyrl-RS" sz="3200" dirty="0">
                <a:solidFill>
                  <a:schemeClr val="bg1"/>
                </a:solidFill>
              </a:rPr>
              <a:t>3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5</a:t>
            </a:r>
            <a:r>
              <a:rPr lang="sr-Cyrl-RS" sz="3200" dirty="0">
                <a:solidFill>
                  <a:srgbClr val="00B050"/>
                </a:solidFill>
              </a:rPr>
              <a:t>С</a:t>
            </a:r>
            <a:r>
              <a:rPr lang="sr-Cyrl-RS" sz="3200" dirty="0">
                <a:solidFill>
                  <a:schemeClr val="bg1"/>
                </a:solidFill>
              </a:rPr>
              <a:t>+ 2</a:t>
            </a:r>
            <a:r>
              <a:rPr lang="sr-Cyrl-RS" sz="3200" dirty="0">
                <a:solidFill>
                  <a:srgbClr val="00B050"/>
                </a:solidFill>
              </a:rPr>
              <a:t>С + </a:t>
            </a:r>
            <a:r>
              <a:rPr lang="sr-Cyrl-RS" sz="3200" dirty="0">
                <a:solidFill>
                  <a:schemeClr val="bg1"/>
                </a:solidFill>
              </a:rPr>
              <a:t>1</a:t>
            </a:r>
            <a:r>
              <a:rPr lang="sr-Cyrl-RS" sz="3200" dirty="0">
                <a:solidFill>
                  <a:srgbClr val="00B050"/>
                </a:solidFill>
              </a:rPr>
              <a:t>С </a:t>
            </a:r>
            <a:r>
              <a:rPr lang="sr-Cyrl-RS" sz="3200" dirty="0">
                <a:solidFill>
                  <a:schemeClr val="bg1"/>
                </a:solidFill>
              </a:rPr>
              <a:t>= 8</a:t>
            </a:r>
            <a:r>
              <a:rPr lang="sr-Cyrl-RS" sz="3200" dirty="0">
                <a:solidFill>
                  <a:srgbClr val="00B050"/>
                </a:solidFill>
              </a:rPr>
              <a:t>С</a:t>
            </a:r>
            <a:endParaRPr lang="en-US" sz="3200" dirty="0">
              <a:solidFill>
                <a:srgbClr val="00B050"/>
              </a:solidFill>
            </a:endParaRPr>
          </a:p>
        </p:txBody>
      </p:sp>
      <p:cxnSp>
        <p:nvCxnSpPr>
          <p:cNvPr id="27" name="Prava linija spajanja sa strelicom 26">
            <a:extLst>
              <a:ext uri="{FF2B5EF4-FFF2-40B4-BE49-F238E27FC236}">
                <a16:creationId xmlns="" xmlns:a16="http://schemas.microsoft.com/office/drawing/2014/main" id="{CA98B25F-6DD2-4255-B317-7418FA59D44F}"/>
              </a:ext>
            </a:extLst>
          </p:cNvPr>
          <p:cNvCxnSpPr>
            <a:cxnSpLocks/>
          </p:cNvCxnSpPr>
          <p:nvPr/>
        </p:nvCxnSpPr>
        <p:spPr>
          <a:xfrm>
            <a:off x="3632440" y="3378845"/>
            <a:ext cx="135054" cy="26204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0A4F190F-5E14-40D6-A722-9CF34BDA8677}"/>
              </a:ext>
            </a:extLst>
          </p:cNvPr>
          <p:cNvSpPr txBox="1"/>
          <p:nvPr/>
        </p:nvSpPr>
        <p:spPr>
          <a:xfrm>
            <a:off x="7048768" y="4454505"/>
            <a:ext cx="17771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dirty="0">
                <a:solidFill>
                  <a:schemeClr val="bg1"/>
                </a:solidFill>
              </a:rPr>
              <a:t>  575</a:t>
            </a:r>
          </a:p>
          <a:p>
            <a:r>
              <a:rPr lang="sr-Latn-RS" sz="4000" dirty="0">
                <a:solidFill>
                  <a:schemeClr val="bg1"/>
                </a:solidFill>
              </a:rPr>
              <a:t>+261</a:t>
            </a:r>
          </a:p>
          <a:p>
            <a:r>
              <a:rPr lang="sr-Latn-RS" sz="4000" dirty="0">
                <a:solidFill>
                  <a:schemeClr val="bg1"/>
                </a:solidFill>
              </a:rPr>
              <a:t>  836</a:t>
            </a:r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11" name="Prava linija spajanja 10">
            <a:extLst>
              <a:ext uri="{FF2B5EF4-FFF2-40B4-BE49-F238E27FC236}">
                <a16:creationId xmlns="" xmlns:a16="http://schemas.microsoft.com/office/drawing/2014/main" id="{8E2D822C-DC5A-4911-9EA5-6FEF467A99DE}"/>
              </a:ext>
            </a:extLst>
          </p:cNvPr>
          <p:cNvCxnSpPr>
            <a:cxnSpLocks/>
          </p:cNvCxnSpPr>
          <p:nvPr/>
        </p:nvCxnSpPr>
        <p:spPr>
          <a:xfrm>
            <a:off x="7303666" y="5731080"/>
            <a:ext cx="10496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2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1645FEC-F0C0-4208-9E85-FBEC3269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E0B25438-4C2B-461C-9A04-572D976D6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16835" y="0"/>
            <a:ext cx="12708835" cy="6858000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779C6EC8-8ADC-4D8E-B5DC-61B0DC126C12}"/>
              </a:ext>
            </a:extLst>
          </p:cNvPr>
          <p:cNvSpPr txBox="1"/>
          <p:nvPr/>
        </p:nvSpPr>
        <p:spPr>
          <a:xfrm>
            <a:off x="1117684" y="1264555"/>
            <a:ext cx="848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Можемо сабирати два или више сабирака:</a:t>
            </a: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C65081C4-5050-4666-858B-10F944006578}"/>
              </a:ext>
            </a:extLst>
          </p:cNvPr>
          <p:cNvSpPr txBox="1"/>
          <p:nvPr/>
        </p:nvSpPr>
        <p:spPr>
          <a:xfrm>
            <a:off x="1331844" y="2450295"/>
            <a:ext cx="95283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      </a:t>
            </a:r>
            <a:r>
              <a:rPr lang="sr-Cyrl-RS" sz="4800" dirty="0">
                <a:solidFill>
                  <a:schemeClr val="bg1"/>
                </a:solidFill>
              </a:rPr>
              <a:t>672        92       </a:t>
            </a:r>
            <a:r>
              <a:rPr lang="sr-Latn-RS" sz="4800" dirty="0">
                <a:solidFill>
                  <a:schemeClr val="bg1"/>
                </a:solidFill>
              </a:rPr>
              <a:t> </a:t>
            </a:r>
            <a:r>
              <a:rPr lang="sr-Cyrl-RS" sz="4800" dirty="0">
                <a:solidFill>
                  <a:schemeClr val="bg1"/>
                </a:solidFill>
              </a:rPr>
              <a:t>557         224</a:t>
            </a:r>
          </a:p>
          <a:p>
            <a:r>
              <a:rPr lang="sr-Cyrl-RS" sz="4800" dirty="0">
                <a:solidFill>
                  <a:schemeClr val="bg1"/>
                </a:solidFill>
              </a:rPr>
              <a:t>+253    +357     </a:t>
            </a:r>
            <a:r>
              <a:rPr lang="sr-Latn-RS" sz="4800" dirty="0">
                <a:solidFill>
                  <a:schemeClr val="bg1"/>
                </a:solidFill>
              </a:rPr>
              <a:t>  </a:t>
            </a:r>
            <a:r>
              <a:rPr lang="sr-Cyrl-RS" sz="4800" dirty="0">
                <a:solidFill>
                  <a:schemeClr val="bg1"/>
                </a:solidFill>
              </a:rPr>
              <a:t>+ 51           30</a:t>
            </a:r>
          </a:p>
          <a:p>
            <a:r>
              <a:rPr lang="sr-Cyrl-RS" sz="4800" dirty="0">
                <a:solidFill>
                  <a:schemeClr val="bg1"/>
                </a:solidFill>
              </a:rPr>
              <a:t>  92</a:t>
            </a:r>
            <a:r>
              <a:rPr lang="sr-Latn-RS" sz="4800" dirty="0">
                <a:solidFill>
                  <a:schemeClr val="bg1"/>
                </a:solidFill>
              </a:rPr>
              <a:t>5</a:t>
            </a:r>
            <a:r>
              <a:rPr lang="sr-Cyrl-RS" sz="4800" dirty="0">
                <a:solidFill>
                  <a:schemeClr val="bg1"/>
                </a:solidFill>
              </a:rPr>
              <a:t>      449       </a:t>
            </a:r>
            <a:r>
              <a:rPr lang="sr-Latn-RS" sz="4800" dirty="0">
                <a:solidFill>
                  <a:schemeClr val="bg1"/>
                </a:solidFill>
              </a:rPr>
              <a:t> </a:t>
            </a:r>
            <a:r>
              <a:rPr lang="sr-Cyrl-RS" sz="4800" dirty="0">
                <a:solidFill>
                  <a:schemeClr val="bg1"/>
                </a:solidFill>
              </a:rPr>
              <a:t>608       +482</a:t>
            </a:r>
          </a:p>
          <a:p>
            <a:r>
              <a:rPr lang="sr-Cyrl-RS" sz="4800" dirty="0">
                <a:solidFill>
                  <a:schemeClr val="bg1"/>
                </a:solidFill>
              </a:rPr>
              <a:t>                                           736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Не заборави на правилно потписивање!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2" name="Prava linija spajanja 11">
            <a:extLst>
              <a:ext uri="{FF2B5EF4-FFF2-40B4-BE49-F238E27FC236}">
                <a16:creationId xmlns="" xmlns:a16="http://schemas.microsoft.com/office/drawing/2014/main" id="{E027A1B0-835F-4196-B532-969CCEC0B99D}"/>
              </a:ext>
            </a:extLst>
          </p:cNvPr>
          <p:cNvCxnSpPr>
            <a:cxnSpLocks/>
          </p:cNvCxnSpPr>
          <p:nvPr/>
        </p:nvCxnSpPr>
        <p:spPr>
          <a:xfrm>
            <a:off x="1683027" y="3943242"/>
            <a:ext cx="112643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6F853A4A-CB89-4AAD-8081-DAFC3C58F89E}"/>
              </a:ext>
            </a:extLst>
          </p:cNvPr>
          <p:cNvCxnSpPr>
            <a:cxnSpLocks/>
          </p:cNvCxnSpPr>
          <p:nvPr/>
        </p:nvCxnSpPr>
        <p:spPr>
          <a:xfrm>
            <a:off x="3723861" y="3943242"/>
            <a:ext cx="119269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Prava linija spajanja 19">
            <a:extLst>
              <a:ext uri="{FF2B5EF4-FFF2-40B4-BE49-F238E27FC236}">
                <a16:creationId xmlns="" xmlns:a16="http://schemas.microsoft.com/office/drawing/2014/main" id="{93680FBB-F1D1-4D94-B002-55F34E868630}"/>
              </a:ext>
            </a:extLst>
          </p:cNvPr>
          <p:cNvCxnSpPr>
            <a:cxnSpLocks/>
          </p:cNvCxnSpPr>
          <p:nvPr/>
        </p:nvCxnSpPr>
        <p:spPr>
          <a:xfrm>
            <a:off x="6096000" y="3943242"/>
            <a:ext cx="112643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Prava linija spajanja 20">
            <a:extLst>
              <a:ext uri="{FF2B5EF4-FFF2-40B4-BE49-F238E27FC236}">
                <a16:creationId xmlns="" xmlns:a16="http://schemas.microsoft.com/office/drawing/2014/main" id="{CC0986A0-E50F-426C-A3D9-63B1EAA094B8}"/>
              </a:ext>
            </a:extLst>
          </p:cNvPr>
          <p:cNvCxnSpPr>
            <a:cxnSpLocks/>
          </p:cNvCxnSpPr>
          <p:nvPr/>
        </p:nvCxnSpPr>
        <p:spPr>
          <a:xfrm>
            <a:off x="8640418" y="4667210"/>
            <a:ext cx="122370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2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A6AC452-388E-4883-89FA-37BB4532C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86108CC6-CD6F-439D-91E5-5807F497A4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59026"/>
            <a:ext cx="12192000" cy="70170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04F7FD72-4E53-49E9-9554-8579FBC1EAFE}"/>
              </a:ext>
            </a:extLst>
          </p:cNvPr>
          <p:cNvSpPr txBox="1"/>
          <p:nvPr/>
        </p:nvSpPr>
        <p:spPr>
          <a:xfrm>
            <a:off x="1099930" y="807355"/>
            <a:ext cx="9303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Можеш сабирати и овако: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F1EB2B89-463F-47B5-AEA5-024CD065B139}"/>
              </a:ext>
            </a:extLst>
          </p:cNvPr>
          <p:cNvSpPr txBox="1"/>
          <p:nvPr/>
        </p:nvSpPr>
        <p:spPr>
          <a:xfrm>
            <a:off x="1007165" y="1773736"/>
            <a:ext cx="9395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191+638 =</a:t>
            </a:r>
          </a:p>
          <a:p>
            <a:r>
              <a:rPr lang="sr-Cyrl-RS" sz="2800" dirty="0">
                <a:solidFill>
                  <a:schemeClr val="bg1"/>
                </a:solidFill>
              </a:rPr>
              <a:t>1</a:t>
            </a:r>
            <a:r>
              <a:rPr lang="sr-Cyrl-RS" sz="2800" dirty="0">
                <a:solidFill>
                  <a:srgbClr val="FF0000"/>
                </a:solidFill>
              </a:rPr>
              <a:t>Ј</a:t>
            </a:r>
            <a:r>
              <a:rPr lang="sr-Cyrl-RS" sz="2800" dirty="0">
                <a:solidFill>
                  <a:schemeClr val="bg1"/>
                </a:solidFill>
              </a:rPr>
              <a:t> + 8</a:t>
            </a:r>
            <a:r>
              <a:rPr lang="sr-Cyrl-RS" sz="2800" dirty="0">
                <a:solidFill>
                  <a:srgbClr val="FF0000"/>
                </a:solidFill>
              </a:rPr>
              <a:t>Ј</a:t>
            </a:r>
            <a:r>
              <a:rPr lang="sr-Cyrl-RS" sz="2800" dirty="0">
                <a:solidFill>
                  <a:schemeClr val="bg1"/>
                </a:solidFill>
              </a:rPr>
              <a:t> = 9</a:t>
            </a:r>
            <a:r>
              <a:rPr lang="sr-Cyrl-RS" sz="2800" dirty="0">
                <a:solidFill>
                  <a:srgbClr val="FF0000"/>
                </a:solidFill>
              </a:rPr>
              <a:t>Ј</a:t>
            </a:r>
            <a:r>
              <a:rPr lang="sr-Cyrl-RS" sz="2800" dirty="0">
                <a:solidFill>
                  <a:schemeClr val="bg1"/>
                </a:solidFill>
              </a:rPr>
              <a:t>                    __ __ </a:t>
            </a:r>
            <a:r>
              <a:rPr lang="sr-Cyrl-RS" sz="2800" dirty="0">
                <a:solidFill>
                  <a:srgbClr val="FF0000"/>
                </a:solidFill>
              </a:rPr>
              <a:t>9</a:t>
            </a:r>
            <a:r>
              <a:rPr lang="sr-Cyrl-RS" sz="2800" dirty="0">
                <a:solidFill>
                  <a:schemeClr val="bg1"/>
                </a:solidFill>
              </a:rPr>
              <a:t> </a:t>
            </a:r>
          </a:p>
          <a:p>
            <a:r>
              <a:rPr lang="sr-Cyrl-RS" sz="2800" dirty="0">
                <a:solidFill>
                  <a:schemeClr val="bg1"/>
                </a:solidFill>
              </a:rPr>
              <a:t>9</a:t>
            </a:r>
            <a:r>
              <a:rPr lang="sr-Cyrl-RS" sz="2800" dirty="0">
                <a:solidFill>
                  <a:srgbClr val="0070C0"/>
                </a:solidFill>
              </a:rPr>
              <a:t>Д</a:t>
            </a:r>
            <a:r>
              <a:rPr lang="sr-Cyrl-RS" sz="2800" dirty="0">
                <a:solidFill>
                  <a:schemeClr val="bg1"/>
                </a:solidFill>
              </a:rPr>
              <a:t>+ 3</a:t>
            </a:r>
            <a:r>
              <a:rPr lang="sr-Cyrl-RS" sz="2800" dirty="0">
                <a:solidFill>
                  <a:srgbClr val="0070C0"/>
                </a:solidFill>
              </a:rPr>
              <a:t>Д</a:t>
            </a:r>
            <a:r>
              <a:rPr lang="sr-Cyrl-RS" sz="2800" dirty="0">
                <a:solidFill>
                  <a:schemeClr val="bg1"/>
                </a:solidFill>
              </a:rPr>
              <a:t> = 12</a:t>
            </a:r>
            <a:r>
              <a:rPr lang="sr-Cyrl-RS" sz="2800" dirty="0">
                <a:solidFill>
                  <a:srgbClr val="0070C0"/>
                </a:solidFill>
              </a:rPr>
              <a:t>Д</a:t>
            </a:r>
            <a:r>
              <a:rPr lang="sr-Cyrl-RS" sz="2800" dirty="0">
                <a:solidFill>
                  <a:schemeClr val="bg1"/>
                </a:solidFill>
              </a:rPr>
              <a:t>                __  </a:t>
            </a:r>
            <a:r>
              <a:rPr lang="sr-Cyrl-RS" sz="2800" dirty="0">
                <a:solidFill>
                  <a:srgbClr val="0070C0"/>
                </a:solidFill>
              </a:rPr>
              <a:t>2</a:t>
            </a:r>
            <a:r>
              <a:rPr lang="sr-Cyrl-RS" sz="2800" dirty="0">
                <a:solidFill>
                  <a:schemeClr val="bg1"/>
                </a:solidFill>
              </a:rPr>
              <a:t>  9</a:t>
            </a:r>
          </a:p>
          <a:p>
            <a:r>
              <a:rPr lang="sr-Cyrl-RS" sz="2800" dirty="0">
                <a:solidFill>
                  <a:schemeClr val="bg1"/>
                </a:solidFill>
              </a:rPr>
              <a:t>1</a:t>
            </a:r>
            <a:r>
              <a:rPr lang="sr-Cyrl-RS" sz="2800" dirty="0">
                <a:solidFill>
                  <a:srgbClr val="00B050"/>
                </a:solidFill>
              </a:rPr>
              <a:t>С</a:t>
            </a:r>
            <a:r>
              <a:rPr lang="sr-Cyrl-RS" sz="2800" dirty="0">
                <a:solidFill>
                  <a:schemeClr val="bg1"/>
                </a:solidFill>
              </a:rPr>
              <a:t>+ 6</a:t>
            </a:r>
            <a:r>
              <a:rPr lang="sr-Cyrl-RS" sz="2800" dirty="0">
                <a:solidFill>
                  <a:srgbClr val="00B050"/>
                </a:solidFill>
              </a:rPr>
              <a:t>С</a:t>
            </a:r>
            <a:r>
              <a:rPr lang="sr-Cyrl-RS" sz="2800" dirty="0">
                <a:solidFill>
                  <a:schemeClr val="bg1"/>
                </a:solidFill>
              </a:rPr>
              <a:t> + 1</a:t>
            </a:r>
            <a:r>
              <a:rPr lang="sr-Cyrl-RS" sz="2800" dirty="0">
                <a:solidFill>
                  <a:srgbClr val="00B050"/>
                </a:solidFill>
              </a:rPr>
              <a:t>С</a:t>
            </a:r>
            <a:r>
              <a:rPr lang="sr-Cyrl-RS" sz="2800" dirty="0">
                <a:solidFill>
                  <a:schemeClr val="bg1"/>
                </a:solidFill>
              </a:rPr>
              <a:t>= 8</a:t>
            </a:r>
            <a:r>
              <a:rPr lang="sr-Cyrl-RS" sz="2800" dirty="0">
                <a:solidFill>
                  <a:srgbClr val="00B050"/>
                </a:solidFill>
              </a:rPr>
              <a:t>С</a:t>
            </a:r>
            <a:r>
              <a:rPr lang="sr-Cyrl-RS" sz="2800" dirty="0">
                <a:solidFill>
                  <a:schemeClr val="bg1"/>
                </a:solidFill>
              </a:rPr>
              <a:t>          </a:t>
            </a:r>
            <a:r>
              <a:rPr lang="sr-Cyrl-RS" sz="2800" dirty="0">
                <a:solidFill>
                  <a:srgbClr val="00B050"/>
                </a:solidFill>
              </a:rPr>
              <a:t>8</a:t>
            </a:r>
            <a:r>
              <a:rPr lang="sr-Cyrl-RS" sz="2800" dirty="0">
                <a:solidFill>
                  <a:schemeClr val="bg1"/>
                </a:solidFill>
              </a:rPr>
              <a:t>   2  9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4B76ABDC-C06C-4EEC-B23F-EDE4749807D0}"/>
              </a:ext>
            </a:extLst>
          </p:cNvPr>
          <p:cNvSpPr txBox="1"/>
          <p:nvPr/>
        </p:nvSpPr>
        <p:spPr>
          <a:xfrm>
            <a:off x="1099930" y="4021144"/>
            <a:ext cx="74079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314 + 394 = 708</a:t>
            </a:r>
          </a:p>
          <a:p>
            <a:r>
              <a:rPr lang="sr-Cyrl-RS" sz="2800" dirty="0">
                <a:solidFill>
                  <a:schemeClr val="bg1"/>
                </a:solidFill>
              </a:rPr>
              <a:t> 54 +  260 = 314</a:t>
            </a:r>
          </a:p>
          <a:p>
            <a:r>
              <a:rPr lang="sr-Cyrl-RS" sz="2800" dirty="0">
                <a:solidFill>
                  <a:schemeClr val="bg1"/>
                </a:solidFill>
              </a:rPr>
              <a:t>221+ 34+472 = 727</a:t>
            </a:r>
          </a:p>
          <a:p>
            <a:endParaRPr lang="sr-Cyrl-RS" sz="2800" dirty="0">
              <a:solidFill>
                <a:schemeClr val="bg1"/>
              </a:solidFill>
            </a:endParaRPr>
          </a:p>
          <a:p>
            <a:r>
              <a:rPr lang="sr-Cyrl-RS" sz="2800" dirty="0">
                <a:solidFill>
                  <a:schemeClr val="bg1"/>
                </a:solidFill>
              </a:rPr>
              <a:t>Сабирање </a:t>
            </a:r>
            <a:r>
              <a:rPr lang="sr-Cyrl-RS" sz="2800" dirty="0" err="1">
                <a:solidFill>
                  <a:schemeClr val="bg1"/>
                </a:solidFill>
              </a:rPr>
              <a:t>увијек</a:t>
            </a:r>
            <a:r>
              <a:rPr lang="sr-Cyrl-RS" sz="2800" dirty="0">
                <a:solidFill>
                  <a:schemeClr val="bg1"/>
                </a:solidFill>
              </a:rPr>
              <a:t> почни од јединица!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311426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1136171" y="941389"/>
            <a:ext cx="9770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</a:rPr>
              <a:t>Рачунање у таблици </a:t>
            </a:r>
            <a:r>
              <a:rPr lang="sr-Cyrl-RS" sz="3200" dirty="0" err="1">
                <a:solidFill>
                  <a:prstClr val="white"/>
                </a:solidFill>
              </a:rPr>
              <a:t>мјесних</a:t>
            </a:r>
            <a:r>
              <a:rPr lang="sr-Cyrl-RS" sz="3200" dirty="0">
                <a:solidFill>
                  <a:prstClr val="white"/>
                </a:solidFill>
              </a:rPr>
              <a:t> </a:t>
            </a:r>
            <a:r>
              <a:rPr lang="sr-Cyrl-RS" sz="3200" dirty="0" err="1">
                <a:solidFill>
                  <a:prstClr val="white"/>
                </a:solidFill>
              </a:rPr>
              <a:t>вриједности</a:t>
            </a:r>
            <a:r>
              <a:rPr lang="sr-Cyrl-RS" sz="3200" dirty="0">
                <a:solidFill>
                  <a:prstClr val="white"/>
                </a:solidFill>
              </a:rPr>
              <a:t>:</a:t>
            </a:r>
          </a:p>
        </p:txBody>
      </p:sp>
      <p:graphicFrame>
        <p:nvGraphicFramePr>
          <p:cNvPr id="4" name="Tabela 11">
            <a:extLst>
              <a:ext uri="{FF2B5EF4-FFF2-40B4-BE49-F238E27FC236}">
                <a16:creationId xmlns="" xmlns:a16="http://schemas.microsoft.com/office/drawing/2014/main" id="{D10BC24D-AA3B-4BB5-9D7D-676550E76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693964"/>
              </p:ext>
            </p:extLst>
          </p:nvPr>
        </p:nvGraphicFramePr>
        <p:xfrm>
          <a:off x="1018697" y="1649488"/>
          <a:ext cx="3786688" cy="328791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46672">
                  <a:extLst>
                    <a:ext uri="{9D8B030D-6E8A-4147-A177-3AD203B41FA5}">
                      <a16:colId xmlns="" xmlns:a16="http://schemas.microsoft.com/office/drawing/2014/main" val="1886861876"/>
                    </a:ext>
                  </a:extLst>
                </a:gridCol>
                <a:gridCol w="946672">
                  <a:extLst>
                    <a:ext uri="{9D8B030D-6E8A-4147-A177-3AD203B41FA5}">
                      <a16:colId xmlns="" xmlns:a16="http://schemas.microsoft.com/office/drawing/2014/main" val="2161290830"/>
                    </a:ext>
                  </a:extLst>
                </a:gridCol>
                <a:gridCol w="946672">
                  <a:extLst>
                    <a:ext uri="{9D8B030D-6E8A-4147-A177-3AD203B41FA5}">
                      <a16:colId xmlns="" xmlns:a16="http://schemas.microsoft.com/office/drawing/2014/main" val="3416036009"/>
                    </a:ext>
                  </a:extLst>
                </a:gridCol>
                <a:gridCol w="946672">
                  <a:extLst>
                    <a:ext uri="{9D8B030D-6E8A-4147-A177-3AD203B41FA5}">
                      <a16:colId xmlns="" xmlns:a16="http://schemas.microsoft.com/office/drawing/2014/main" val="3552744218"/>
                    </a:ext>
                  </a:extLst>
                </a:gridCol>
              </a:tblGrid>
              <a:tr h="5842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>
                          <a:solidFill>
                            <a:srgbClr val="00B050"/>
                          </a:solidFill>
                        </a:rPr>
                        <a:t>С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>
                          <a:solidFill>
                            <a:srgbClr val="0070C0"/>
                          </a:solidFill>
                        </a:rPr>
                        <a:t>Д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>
                          <a:solidFill>
                            <a:srgbClr val="FF0000"/>
                          </a:solidFill>
                        </a:rPr>
                        <a:t>Ј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9395537"/>
                  </a:ext>
                </a:extLst>
              </a:tr>
              <a:tr h="4181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0734633"/>
                  </a:ext>
                </a:extLst>
              </a:tr>
              <a:tr h="418149">
                <a:tc>
                  <a:txBody>
                    <a:bodyPr/>
                    <a:lstStyle/>
                    <a:p>
                      <a:r>
                        <a:rPr lang="sr-Cyrl-RS" dirty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037365"/>
                  </a:ext>
                </a:extLst>
              </a:tr>
              <a:tr h="4181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b="1" dirty="0">
                          <a:solidFill>
                            <a:srgbClr val="0070C0"/>
                          </a:solidFill>
                        </a:rPr>
                        <a:t>11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b="1" dirty="0">
                          <a:solidFill>
                            <a:srgbClr val="FF0000"/>
                          </a:solidFill>
                        </a:rPr>
                        <a:t>12 Ј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4372837"/>
                  </a:ext>
                </a:extLst>
              </a:tr>
              <a:tr h="4181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b="1" dirty="0">
                          <a:solidFill>
                            <a:srgbClr val="00B050"/>
                          </a:solidFill>
                        </a:rPr>
                        <a:t>4С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b="1" dirty="0">
                          <a:solidFill>
                            <a:srgbClr val="0070C0"/>
                          </a:solidFill>
                        </a:rPr>
                        <a:t> 1Д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</a:rPr>
                        <a:t>2Ј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4755068"/>
                  </a:ext>
                </a:extLst>
              </a:tr>
              <a:tr h="5155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1" i="0" dirty="0">
                          <a:solidFill>
                            <a:srgbClr val="00B050"/>
                          </a:solidFill>
                        </a:rPr>
                        <a:t>1С</a:t>
                      </a:r>
                      <a:endParaRPr lang="en-US" sz="2400" b="1" i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1" i="0" dirty="0">
                          <a:solidFill>
                            <a:srgbClr val="0070C0"/>
                          </a:solidFill>
                        </a:rPr>
                        <a:t>12Д</a:t>
                      </a:r>
                      <a:endParaRPr lang="en-US" sz="2400" b="1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1" i="0" dirty="0">
                          <a:solidFill>
                            <a:srgbClr val="FF0000"/>
                          </a:solidFill>
                        </a:rPr>
                        <a:t>   </a:t>
                      </a:r>
                      <a:endParaRPr lang="en-US" sz="24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7782402"/>
                  </a:ext>
                </a:extLst>
              </a:tr>
              <a:tr h="5155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1" i="0" dirty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i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1" i="0" dirty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400" b="1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1" i="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5" name="Prava linija spajanja sa strelicom 14">
            <a:extLst>
              <a:ext uri="{FF2B5EF4-FFF2-40B4-BE49-F238E27FC236}">
                <a16:creationId xmlns="" xmlns:a16="http://schemas.microsoft.com/office/drawing/2014/main" id="{32CD3046-BC97-4A4D-86CA-AA27067D4A76}"/>
              </a:ext>
            </a:extLst>
          </p:cNvPr>
          <p:cNvCxnSpPr>
            <a:cxnSpLocks/>
          </p:cNvCxnSpPr>
          <p:nvPr/>
        </p:nvCxnSpPr>
        <p:spPr>
          <a:xfrm flipH="1">
            <a:off x="3546569" y="3340253"/>
            <a:ext cx="359912" cy="28200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568DE970-7A2D-4363-A4A5-218CFCD0B1AE}"/>
              </a:ext>
            </a:extLst>
          </p:cNvPr>
          <p:cNvCxnSpPr>
            <a:cxnSpLocks/>
          </p:cNvCxnSpPr>
          <p:nvPr/>
        </p:nvCxnSpPr>
        <p:spPr>
          <a:xfrm>
            <a:off x="964905" y="4405166"/>
            <a:ext cx="38404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a linija spajanja 21">
            <a:extLst>
              <a:ext uri="{FF2B5EF4-FFF2-40B4-BE49-F238E27FC236}">
                <a16:creationId xmlns="" xmlns:a16="http://schemas.microsoft.com/office/drawing/2014/main" id="{1380A3BC-4A07-4B6F-AA60-CA061AFEB0B7}"/>
              </a:ext>
            </a:extLst>
          </p:cNvPr>
          <p:cNvCxnSpPr>
            <a:cxnSpLocks/>
          </p:cNvCxnSpPr>
          <p:nvPr/>
        </p:nvCxnSpPr>
        <p:spPr>
          <a:xfrm flipV="1">
            <a:off x="1018697" y="3055906"/>
            <a:ext cx="3786688" cy="3126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kvir za tekst 25">
            <a:extLst>
              <a:ext uri="{FF2B5EF4-FFF2-40B4-BE49-F238E27FC236}">
                <a16:creationId xmlns="" xmlns:a16="http://schemas.microsoft.com/office/drawing/2014/main" id="{E750EC89-4622-4B19-B32B-FCA16F703F77}"/>
              </a:ext>
            </a:extLst>
          </p:cNvPr>
          <p:cNvSpPr txBox="1"/>
          <p:nvPr/>
        </p:nvSpPr>
        <p:spPr>
          <a:xfrm>
            <a:off x="5650173" y="1796194"/>
            <a:ext cx="56774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prstClr val="white"/>
                </a:solidFill>
              </a:rPr>
              <a:t>Рачунамо:</a:t>
            </a:r>
          </a:p>
          <a:p>
            <a:endParaRPr lang="sr-Cyrl-RS" sz="2400" dirty="0">
              <a:solidFill>
                <a:prstClr val="white"/>
              </a:solidFill>
            </a:endParaRPr>
          </a:p>
          <a:p>
            <a:r>
              <a:rPr lang="sr-Cyrl-RS" sz="3200" dirty="0">
                <a:solidFill>
                  <a:prstClr val="white"/>
                </a:solidFill>
              </a:rPr>
              <a:t>7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  <a:r>
              <a:rPr lang="sr-Cyrl-RS" sz="3200" dirty="0">
                <a:solidFill>
                  <a:prstClr val="white"/>
                </a:solidFill>
              </a:rPr>
              <a:t> + 5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  <a:r>
              <a:rPr lang="sr-Cyrl-RS" sz="3200" dirty="0">
                <a:solidFill>
                  <a:prstClr val="white"/>
                </a:solidFill>
              </a:rPr>
              <a:t> = 12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  <a:r>
              <a:rPr lang="sr-Cyrl-RS" sz="3200" dirty="0">
                <a:solidFill>
                  <a:prstClr val="white"/>
                </a:solidFill>
              </a:rPr>
              <a:t> = </a:t>
            </a:r>
            <a:r>
              <a:rPr lang="sr-Cyrl-RS" sz="3200" dirty="0">
                <a:solidFill>
                  <a:schemeClr val="bg1"/>
                </a:solidFill>
              </a:rPr>
              <a:t>1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  <a:r>
              <a:rPr lang="sr-Cyrl-RS" sz="3200" dirty="0">
                <a:solidFill>
                  <a:prstClr val="white"/>
                </a:solidFill>
              </a:rPr>
              <a:t> + </a:t>
            </a:r>
            <a:r>
              <a:rPr lang="sr-Cyrl-RS" sz="3200" dirty="0">
                <a:solidFill>
                  <a:schemeClr val="bg1"/>
                </a:solidFill>
              </a:rPr>
              <a:t>2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</a:p>
          <a:p>
            <a:r>
              <a:rPr lang="sr-Cyrl-RS" sz="3200" dirty="0">
                <a:solidFill>
                  <a:prstClr val="white"/>
                </a:solidFill>
              </a:rPr>
              <a:t>4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  <a:r>
              <a:rPr lang="sr-Cyrl-RS" sz="3200" dirty="0">
                <a:solidFill>
                  <a:prstClr val="white"/>
                </a:solidFill>
              </a:rPr>
              <a:t>+7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  <a:r>
              <a:rPr lang="sr-Cyrl-RS" sz="3200" dirty="0">
                <a:solidFill>
                  <a:prstClr val="white"/>
                </a:solidFill>
              </a:rPr>
              <a:t> + 1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  <a:r>
              <a:rPr lang="sr-Cyrl-RS" sz="3200" dirty="0">
                <a:solidFill>
                  <a:prstClr val="white"/>
                </a:solidFill>
              </a:rPr>
              <a:t>= 12</a:t>
            </a:r>
            <a:r>
              <a:rPr lang="sr-Cyrl-RS" sz="3200" dirty="0">
                <a:solidFill>
                  <a:srgbClr val="0070C0"/>
                </a:solidFill>
              </a:rPr>
              <a:t>Д = </a:t>
            </a:r>
            <a:r>
              <a:rPr lang="sr-Cyrl-RS" sz="3200" dirty="0">
                <a:solidFill>
                  <a:schemeClr val="bg1"/>
                </a:solidFill>
              </a:rPr>
              <a:t>1</a:t>
            </a:r>
            <a:r>
              <a:rPr lang="sr-Cyrl-RS" sz="3200" dirty="0">
                <a:solidFill>
                  <a:srgbClr val="00B050"/>
                </a:solidFill>
              </a:rPr>
              <a:t>С</a:t>
            </a:r>
            <a:r>
              <a:rPr lang="sr-Cyrl-RS" sz="3200" dirty="0">
                <a:solidFill>
                  <a:srgbClr val="0070C0"/>
                </a:solidFill>
              </a:rPr>
              <a:t> + </a:t>
            </a:r>
            <a:r>
              <a:rPr lang="sr-Cyrl-RS" sz="3200" dirty="0">
                <a:solidFill>
                  <a:schemeClr val="bg1"/>
                </a:solidFill>
              </a:rPr>
              <a:t>2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</a:p>
          <a:p>
            <a:r>
              <a:rPr lang="sr-Cyrl-RS" sz="3200" dirty="0">
                <a:solidFill>
                  <a:prstClr val="white"/>
                </a:solidFill>
              </a:rPr>
              <a:t>2</a:t>
            </a:r>
            <a:r>
              <a:rPr lang="sr-Cyrl-RS" sz="3200" dirty="0">
                <a:solidFill>
                  <a:srgbClr val="00B050"/>
                </a:solidFill>
              </a:rPr>
              <a:t>С</a:t>
            </a:r>
            <a:r>
              <a:rPr lang="sr-Cyrl-RS" sz="3200" dirty="0">
                <a:solidFill>
                  <a:prstClr val="white"/>
                </a:solidFill>
              </a:rPr>
              <a:t>+ 2</a:t>
            </a:r>
            <a:r>
              <a:rPr lang="sr-Cyrl-RS" sz="3200" dirty="0">
                <a:solidFill>
                  <a:srgbClr val="00B050"/>
                </a:solidFill>
              </a:rPr>
              <a:t>С + </a:t>
            </a:r>
            <a:r>
              <a:rPr lang="sr-Cyrl-RS" sz="3200" dirty="0">
                <a:solidFill>
                  <a:schemeClr val="bg1"/>
                </a:solidFill>
              </a:rPr>
              <a:t>1</a:t>
            </a:r>
            <a:r>
              <a:rPr lang="sr-Cyrl-RS" sz="3200" dirty="0">
                <a:solidFill>
                  <a:srgbClr val="00B050"/>
                </a:solidFill>
              </a:rPr>
              <a:t>С </a:t>
            </a:r>
            <a:r>
              <a:rPr lang="sr-Cyrl-RS" sz="3200" dirty="0">
                <a:solidFill>
                  <a:prstClr val="white"/>
                </a:solidFill>
              </a:rPr>
              <a:t>= 5</a:t>
            </a:r>
            <a:r>
              <a:rPr lang="sr-Cyrl-RS" sz="3200" dirty="0">
                <a:solidFill>
                  <a:srgbClr val="00B050"/>
                </a:solidFill>
              </a:rPr>
              <a:t>С</a:t>
            </a:r>
            <a:endParaRPr lang="en-US" sz="3200" dirty="0">
              <a:solidFill>
                <a:srgbClr val="00B050"/>
              </a:solidFill>
            </a:endParaRPr>
          </a:p>
        </p:txBody>
      </p:sp>
      <p:cxnSp>
        <p:nvCxnSpPr>
          <p:cNvPr id="27" name="Prava linija spajanja sa strelicom 26">
            <a:extLst>
              <a:ext uri="{FF2B5EF4-FFF2-40B4-BE49-F238E27FC236}">
                <a16:creationId xmlns="" xmlns:a16="http://schemas.microsoft.com/office/drawing/2014/main" id="{CA98B25F-6DD2-4255-B317-7418FA59D44F}"/>
              </a:ext>
            </a:extLst>
          </p:cNvPr>
          <p:cNvCxnSpPr>
            <a:cxnSpLocks/>
          </p:cNvCxnSpPr>
          <p:nvPr/>
        </p:nvCxnSpPr>
        <p:spPr>
          <a:xfrm>
            <a:off x="4148919" y="3399609"/>
            <a:ext cx="0" cy="12390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rava linija spajanja sa strelicom 14">
            <a:extLst>
              <a:ext uri="{FF2B5EF4-FFF2-40B4-BE49-F238E27FC236}">
                <a16:creationId xmlns="" xmlns:a16="http://schemas.microsoft.com/office/drawing/2014/main" id="{32CD3046-BC97-4A4D-86CA-AA27067D4A76}"/>
              </a:ext>
            </a:extLst>
          </p:cNvPr>
          <p:cNvCxnSpPr/>
          <p:nvPr/>
        </p:nvCxnSpPr>
        <p:spPr>
          <a:xfrm flipH="1">
            <a:off x="2470889" y="4010294"/>
            <a:ext cx="477080" cy="9470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Prava linija spajanja sa strelicom 26">
            <a:extLst>
              <a:ext uri="{FF2B5EF4-FFF2-40B4-BE49-F238E27FC236}">
                <a16:creationId xmlns="" xmlns:a16="http://schemas.microsoft.com/office/drawing/2014/main" id="{CA98B25F-6DD2-4255-B317-7418FA59D44F}"/>
              </a:ext>
            </a:extLst>
          </p:cNvPr>
          <p:cNvCxnSpPr>
            <a:cxnSpLocks/>
          </p:cNvCxnSpPr>
          <p:nvPr/>
        </p:nvCxnSpPr>
        <p:spPr>
          <a:xfrm>
            <a:off x="3295404" y="4292839"/>
            <a:ext cx="0" cy="26204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0A9CFF4A-431E-4F7F-9203-5D6E445C1E6B}"/>
              </a:ext>
            </a:extLst>
          </p:cNvPr>
          <p:cNvSpPr txBox="1"/>
          <p:nvPr/>
        </p:nvSpPr>
        <p:spPr>
          <a:xfrm>
            <a:off x="7557787" y="4292839"/>
            <a:ext cx="18818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dirty="0">
                <a:solidFill>
                  <a:schemeClr val="bg1"/>
                </a:solidFill>
              </a:rPr>
              <a:t>   247</a:t>
            </a:r>
          </a:p>
          <a:p>
            <a:r>
              <a:rPr lang="sr-Latn-RS" sz="4000" dirty="0">
                <a:solidFill>
                  <a:schemeClr val="bg1"/>
                </a:solidFill>
              </a:rPr>
              <a:t>+ 275</a:t>
            </a:r>
          </a:p>
          <a:p>
            <a:r>
              <a:rPr lang="sr-Latn-RS" sz="4000" dirty="0">
                <a:solidFill>
                  <a:schemeClr val="bg1"/>
                </a:solidFill>
              </a:rPr>
              <a:t>   522</a:t>
            </a:r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8" name="Prava linija spajanja 7">
            <a:extLst>
              <a:ext uri="{FF2B5EF4-FFF2-40B4-BE49-F238E27FC236}">
                <a16:creationId xmlns="" xmlns:a16="http://schemas.microsoft.com/office/drawing/2014/main" id="{06BDC9D8-F193-4CA8-BA67-8F9DE38B1806}"/>
              </a:ext>
            </a:extLst>
          </p:cNvPr>
          <p:cNvCxnSpPr>
            <a:cxnSpLocks/>
          </p:cNvCxnSpPr>
          <p:nvPr/>
        </p:nvCxnSpPr>
        <p:spPr>
          <a:xfrm>
            <a:off x="7937085" y="5565913"/>
            <a:ext cx="110364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2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1645FEC-F0C0-4208-9E85-FBEC3269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E0B25438-4C2B-461C-9A04-572D976D6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16835" y="0"/>
            <a:ext cx="12708835" cy="6858000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779C6EC8-8ADC-4D8E-B5DC-61B0DC126C12}"/>
              </a:ext>
            </a:extLst>
          </p:cNvPr>
          <p:cNvSpPr txBox="1"/>
          <p:nvPr/>
        </p:nvSpPr>
        <p:spPr>
          <a:xfrm>
            <a:off x="1117684" y="1264555"/>
            <a:ext cx="848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prstClr val="white"/>
                </a:solidFill>
              </a:rPr>
              <a:t>Можемо сабирати два или више сабирака:</a:t>
            </a: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C65081C4-5050-4666-858B-10F944006578}"/>
              </a:ext>
            </a:extLst>
          </p:cNvPr>
          <p:cNvSpPr txBox="1"/>
          <p:nvPr/>
        </p:nvSpPr>
        <p:spPr>
          <a:xfrm>
            <a:off x="1331844" y="2450295"/>
            <a:ext cx="95283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prstClr val="black"/>
                </a:solidFill>
              </a:rPr>
              <a:t>      </a:t>
            </a:r>
            <a:r>
              <a:rPr lang="sr-Cyrl-RS" sz="4800" dirty="0">
                <a:solidFill>
                  <a:prstClr val="white"/>
                </a:solidFill>
              </a:rPr>
              <a:t>678      194         57         224</a:t>
            </a:r>
          </a:p>
          <a:p>
            <a:r>
              <a:rPr lang="sr-Cyrl-RS" sz="4800" dirty="0">
                <a:solidFill>
                  <a:prstClr val="white"/>
                </a:solidFill>
              </a:rPr>
              <a:t>+253    +  58     +457           25</a:t>
            </a:r>
          </a:p>
          <a:p>
            <a:r>
              <a:rPr lang="sr-Cyrl-RS" sz="4800" dirty="0">
                <a:solidFill>
                  <a:prstClr val="white"/>
                </a:solidFill>
              </a:rPr>
              <a:t>  931      2</a:t>
            </a:r>
            <a:r>
              <a:rPr lang="sr-Latn-RS" sz="4800" dirty="0">
                <a:solidFill>
                  <a:prstClr val="white"/>
                </a:solidFill>
              </a:rPr>
              <a:t>5</a:t>
            </a:r>
            <a:r>
              <a:rPr lang="sr-Cyrl-RS" sz="4800" dirty="0">
                <a:solidFill>
                  <a:prstClr val="white"/>
                </a:solidFill>
              </a:rPr>
              <a:t>2       514       +482</a:t>
            </a:r>
          </a:p>
          <a:p>
            <a:r>
              <a:rPr lang="sr-Cyrl-RS" sz="4800" dirty="0">
                <a:solidFill>
                  <a:prstClr val="white"/>
                </a:solidFill>
              </a:rPr>
              <a:t>                                           731</a:t>
            </a:r>
          </a:p>
          <a:p>
            <a:r>
              <a:rPr lang="sr-Cyrl-RS" sz="3200" dirty="0">
                <a:solidFill>
                  <a:prstClr val="white"/>
                </a:solidFill>
              </a:rPr>
              <a:t>Не заборави на правилно потписивање!</a:t>
            </a:r>
            <a:endParaRPr lang="en-US" sz="3200" dirty="0">
              <a:solidFill>
                <a:prstClr val="white"/>
              </a:solidFill>
            </a:endParaRPr>
          </a:p>
        </p:txBody>
      </p:sp>
      <p:cxnSp>
        <p:nvCxnSpPr>
          <p:cNvPr id="12" name="Prava linija spajanja 11">
            <a:extLst>
              <a:ext uri="{FF2B5EF4-FFF2-40B4-BE49-F238E27FC236}">
                <a16:creationId xmlns="" xmlns:a16="http://schemas.microsoft.com/office/drawing/2014/main" id="{E027A1B0-835F-4196-B532-969CCEC0B99D}"/>
              </a:ext>
            </a:extLst>
          </p:cNvPr>
          <p:cNvCxnSpPr>
            <a:cxnSpLocks/>
          </p:cNvCxnSpPr>
          <p:nvPr/>
        </p:nvCxnSpPr>
        <p:spPr>
          <a:xfrm>
            <a:off x="1643270" y="3943242"/>
            <a:ext cx="112643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6F853A4A-CB89-4AAD-8081-DAFC3C58F89E}"/>
              </a:ext>
            </a:extLst>
          </p:cNvPr>
          <p:cNvCxnSpPr>
            <a:cxnSpLocks/>
          </p:cNvCxnSpPr>
          <p:nvPr/>
        </p:nvCxnSpPr>
        <p:spPr>
          <a:xfrm>
            <a:off x="3624471" y="3943242"/>
            <a:ext cx="135834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Prava linija spajanja 19">
            <a:extLst>
              <a:ext uri="{FF2B5EF4-FFF2-40B4-BE49-F238E27FC236}">
                <a16:creationId xmlns="" xmlns:a16="http://schemas.microsoft.com/office/drawing/2014/main" id="{93680FBB-F1D1-4D94-B002-55F34E868630}"/>
              </a:ext>
            </a:extLst>
          </p:cNvPr>
          <p:cNvCxnSpPr>
            <a:cxnSpLocks/>
          </p:cNvCxnSpPr>
          <p:nvPr/>
        </p:nvCxnSpPr>
        <p:spPr>
          <a:xfrm>
            <a:off x="5983357" y="3943242"/>
            <a:ext cx="112643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Prava linija spajanja 20">
            <a:extLst>
              <a:ext uri="{FF2B5EF4-FFF2-40B4-BE49-F238E27FC236}">
                <a16:creationId xmlns="" xmlns:a16="http://schemas.microsoft.com/office/drawing/2014/main" id="{CC0986A0-E50F-426C-A3D9-63B1EAA094B8}"/>
              </a:ext>
            </a:extLst>
          </p:cNvPr>
          <p:cNvCxnSpPr>
            <a:cxnSpLocks/>
          </p:cNvCxnSpPr>
          <p:nvPr/>
        </p:nvCxnSpPr>
        <p:spPr>
          <a:xfrm>
            <a:off x="8532275" y="4720219"/>
            <a:ext cx="1066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9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A6AC452-388E-4883-89FA-37BB4532C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86108CC6-CD6F-439D-91E5-5807F497A4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59026"/>
            <a:ext cx="12192000" cy="70170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04F7FD72-4E53-49E9-9554-8579FBC1EAFE}"/>
              </a:ext>
            </a:extLst>
          </p:cNvPr>
          <p:cNvSpPr txBox="1"/>
          <p:nvPr/>
        </p:nvSpPr>
        <p:spPr>
          <a:xfrm>
            <a:off x="1099930" y="807355"/>
            <a:ext cx="9303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prstClr val="white"/>
                </a:solidFill>
              </a:rPr>
              <a:t>Можеш сабирати и овако: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F1EB2B89-463F-47B5-AEA5-024CD065B139}"/>
              </a:ext>
            </a:extLst>
          </p:cNvPr>
          <p:cNvSpPr txBox="1"/>
          <p:nvPr/>
        </p:nvSpPr>
        <p:spPr>
          <a:xfrm>
            <a:off x="1007165" y="1773736"/>
            <a:ext cx="9395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prstClr val="white"/>
                </a:solidFill>
              </a:rPr>
              <a:t>276+138 =</a:t>
            </a:r>
          </a:p>
          <a:p>
            <a:r>
              <a:rPr lang="sr-Cyrl-RS" sz="2800" dirty="0">
                <a:solidFill>
                  <a:prstClr val="white"/>
                </a:solidFill>
              </a:rPr>
              <a:t>6</a:t>
            </a:r>
            <a:r>
              <a:rPr lang="sr-Cyrl-RS" sz="2800" dirty="0">
                <a:solidFill>
                  <a:srgbClr val="FF0000"/>
                </a:solidFill>
              </a:rPr>
              <a:t>Ј</a:t>
            </a:r>
            <a:r>
              <a:rPr lang="sr-Cyrl-RS" sz="2800" dirty="0">
                <a:solidFill>
                  <a:prstClr val="white"/>
                </a:solidFill>
              </a:rPr>
              <a:t> + 8</a:t>
            </a:r>
            <a:r>
              <a:rPr lang="sr-Cyrl-RS" sz="2800" dirty="0">
                <a:solidFill>
                  <a:srgbClr val="FF0000"/>
                </a:solidFill>
              </a:rPr>
              <a:t>Ј</a:t>
            </a:r>
            <a:r>
              <a:rPr lang="sr-Cyrl-RS" sz="2800" dirty="0">
                <a:solidFill>
                  <a:prstClr val="white"/>
                </a:solidFill>
              </a:rPr>
              <a:t> = 14</a:t>
            </a:r>
            <a:r>
              <a:rPr lang="sr-Cyrl-RS" sz="2800" dirty="0">
                <a:solidFill>
                  <a:srgbClr val="FF0000"/>
                </a:solidFill>
              </a:rPr>
              <a:t>Ј</a:t>
            </a:r>
            <a:r>
              <a:rPr lang="sr-Cyrl-RS" sz="2800" dirty="0">
                <a:solidFill>
                  <a:prstClr val="white"/>
                </a:solidFill>
              </a:rPr>
              <a:t>                    __ __ </a:t>
            </a:r>
            <a:r>
              <a:rPr lang="sr-Cyrl-RS" sz="2800" dirty="0">
                <a:solidFill>
                  <a:srgbClr val="FF0000"/>
                </a:solidFill>
              </a:rPr>
              <a:t>4</a:t>
            </a:r>
            <a:r>
              <a:rPr lang="sr-Cyrl-RS" sz="2800" dirty="0">
                <a:solidFill>
                  <a:prstClr val="white"/>
                </a:solidFill>
              </a:rPr>
              <a:t> </a:t>
            </a:r>
          </a:p>
          <a:p>
            <a:r>
              <a:rPr lang="sr-Cyrl-RS" sz="2800" dirty="0">
                <a:solidFill>
                  <a:prstClr val="white"/>
                </a:solidFill>
              </a:rPr>
              <a:t>7</a:t>
            </a:r>
            <a:r>
              <a:rPr lang="sr-Cyrl-RS" sz="2800" dirty="0">
                <a:solidFill>
                  <a:srgbClr val="0070C0"/>
                </a:solidFill>
              </a:rPr>
              <a:t>Д</a:t>
            </a:r>
            <a:r>
              <a:rPr lang="sr-Cyrl-RS" sz="2800" dirty="0">
                <a:solidFill>
                  <a:prstClr val="white"/>
                </a:solidFill>
              </a:rPr>
              <a:t>+ 3</a:t>
            </a:r>
            <a:r>
              <a:rPr lang="sr-Cyrl-RS" sz="2800" dirty="0">
                <a:solidFill>
                  <a:srgbClr val="0070C0"/>
                </a:solidFill>
              </a:rPr>
              <a:t>Д </a:t>
            </a:r>
            <a:r>
              <a:rPr lang="sr-Cyrl-RS" sz="2800" dirty="0">
                <a:solidFill>
                  <a:schemeClr val="bg1"/>
                </a:solidFill>
              </a:rPr>
              <a:t>+ 1</a:t>
            </a:r>
            <a:r>
              <a:rPr lang="sr-Cyrl-RS" sz="2800" dirty="0">
                <a:solidFill>
                  <a:srgbClr val="0070C0"/>
                </a:solidFill>
              </a:rPr>
              <a:t>Д</a:t>
            </a:r>
            <a:r>
              <a:rPr lang="sr-Cyrl-RS" sz="2800" dirty="0">
                <a:solidFill>
                  <a:prstClr val="white"/>
                </a:solidFill>
              </a:rPr>
              <a:t> = 11</a:t>
            </a:r>
            <a:r>
              <a:rPr lang="sr-Cyrl-RS" sz="2800" dirty="0">
                <a:solidFill>
                  <a:srgbClr val="0070C0"/>
                </a:solidFill>
              </a:rPr>
              <a:t>Д</a:t>
            </a:r>
            <a:r>
              <a:rPr lang="sr-Cyrl-RS" sz="2800" dirty="0">
                <a:solidFill>
                  <a:prstClr val="white"/>
                </a:solidFill>
              </a:rPr>
              <a:t>         __  </a:t>
            </a:r>
            <a:r>
              <a:rPr lang="sr-Cyrl-RS" sz="2800" dirty="0">
                <a:solidFill>
                  <a:srgbClr val="0070C0"/>
                </a:solidFill>
              </a:rPr>
              <a:t>1</a:t>
            </a:r>
            <a:r>
              <a:rPr lang="sr-Cyrl-RS" sz="2800" dirty="0">
                <a:solidFill>
                  <a:prstClr val="white"/>
                </a:solidFill>
              </a:rPr>
              <a:t>  4</a:t>
            </a:r>
          </a:p>
          <a:p>
            <a:r>
              <a:rPr lang="sr-Cyrl-RS" sz="2800" dirty="0">
                <a:solidFill>
                  <a:prstClr val="white"/>
                </a:solidFill>
              </a:rPr>
              <a:t>2</a:t>
            </a:r>
            <a:r>
              <a:rPr lang="sr-Cyrl-RS" sz="2800" dirty="0">
                <a:solidFill>
                  <a:srgbClr val="00B050"/>
                </a:solidFill>
              </a:rPr>
              <a:t>С</a:t>
            </a:r>
            <a:r>
              <a:rPr lang="sr-Cyrl-RS" sz="2800" dirty="0">
                <a:solidFill>
                  <a:prstClr val="white"/>
                </a:solidFill>
              </a:rPr>
              <a:t>+ 1</a:t>
            </a:r>
            <a:r>
              <a:rPr lang="sr-Cyrl-RS" sz="2800" dirty="0">
                <a:solidFill>
                  <a:srgbClr val="00B050"/>
                </a:solidFill>
              </a:rPr>
              <a:t>С</a:t>
            </a:r>
            <a:r>
              <a:rPr lang="sr-Cyrl-RS" sz="2800" dirty="0">
                <a:solidFill>
                  <a:prstClr val="white"/>
                </a:solidFill>
              </a:rPr>
              <a:t> + 1</a:t>
            </a:r>
            <a:r>
              <a:rPr lang="sr-Cyrl-RS" sz="2800" dirty="0">
                <a:solidFill>
                  <a:srgbClr val="00B050"/>
                </a:solidFill>
              </a:rPr>
              <a:t>С</a:t>
            </a:r>
            <a:r>
              <a:rPr lang="sr-Cyrl-RS" sz="2800" dirty="0">
                <a:solidFill>
                  <a:prstClr val="white"/>
                </a:solidFill>
              </a:rPr>
              <a:t>= 4</a:t>
            </a:r>
            <a:r>
              <a:rPr lang="sr-Cyrl-RS" sz="2800" dirty="0">
                <a:solidFill>
                  <a:srgbClr val="00B050"/>
                </a:solidFill>
              </a:rPr>
              <a:t>С</a:t>
            </a:r>
            <a:r>
              <a:rPr lang="sr-Cyrl-RS" sz="2800" dirty="0">
                <a:solidFill>
                  <a:prstClr val="white"/>
                </a:solidFill>
              </a:rPr>
              <a:t>            </a:t>
            </a:r>
            <a:r>
              <a:rPr lang="sr-Cyrl-RS" sz="2800" dirty="0">
                <a:solidFill>
                  <a:srgbClr val="00B050"/>
                </a:solidFill>
              </a:rPr>
              <a:t>4  </a:t>
            </a:r>
            <a:r>
              <a:rPr lang="sr-Cyrl-RS" sz="2800" dirty="0">
                <a:solidFill>
                  <a:prstClr val="white"/>
                </a:solidFill>
              </a:rPr>
              <a:t> 1  4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4B76ABDC-C06C-4EEC-B23F-EDE4749807D0}"/>
              </a:ext>
            </a:extLst>
          </p:cNvPr>
          <p:cNvSpPr txBox="1"/>
          <p:nvPr/>
        </p:nvSpPr>
        <p:spPr>
          <a:xfrm>
            <a:off x="1099930" y="4021144"/>
            <a:ext cx="74079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prstClr val="white"/>
                </a:solidFill>
              </a:rPr>
              <a:t>542 + 388 = 930</a:t>
            </a:r>
          </a:p>
          <a:p>
            <a:r>
              <a:rPr lang="sr-Cyrl-RS" sz="2800" dirty="0">
                <a:solidFill>
                  <a:prstClr val="white"/>
                </a:solidFill>
              </a:rPr>
              <a:t> 99 +  367 = 46</a:t>
            </a:r>
            <a:r>
              <a:rPr lang="sr-Latn-RS" sz="2800" dirty="0">
                <a:solidFill>
                  <a:prstClr val="white"/>
                </a:solidFill>
              </a:rPr>
              <a:t>6</a:t>
            </a:r>
            <a:endParaRPr lang="sr-Cyrl-RS" sz="2800" dirty="0">
              <a:solidFill>
                <a:prstClr val="white"/>
              </a:solidFill>
            </a:endParaRPr>
          </a:p>
          <a:p>
            <a:r>
              <a:rPr lang="sr-Cyrl-RS" sz="2800" dirty="0">
                <a:solidFill>
                  <a:prstClr val="white"/>
                </a:solidFill>
              </a:rPr>
              <a:t>127+ 55+543 = 725</a:t>
            </a:r>
          </a:p>
          <a:p>
            <a:endParaRPr lang="sr-Cyrl-RS" sz="2800" dirty="0">
              <a:solidFill>
                <a:prstClr val="white"/>
              </a:solidFill>
            </a:endParaRPr>
          </a:p>
          <a:p>
            <a:r>
              <a:rPr lang="sr-Cyrl-RS" sz="2800" dirty="0">
                <a:solidFill>
                  <a:prstClr val="white"/>
                </a:solidFill>
              </a:rPr>
              <a:t>Сабирање </a:t>
            </a:r>
            <a:r>
              <a:rPr lang="sr-Cyrl-RS" sz="2800" dirty="0" err="1">
                <a:solidFill>
                  <a:prstClr val="white"/>
                </a:solidFill>
              </a:rPr>
              <a:t>увијек</a:t>
            </a:r>
            <a:r>
              <a:rPr lang="sr-Cyrl-RS" sz="2800" dirty="0">
                <a:solidFill>
                  <a:prstClr val="white"/>
                </a:solidFill>
              </a:rPr>
              <a:t> почни од јединица!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1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DF533EE-F411-4D19-9986-A1F782D1B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D3C3363C-2AF6-40B9-9859-ABC44B487C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12035" y="-221974"/>
            <a:ext cx="12192000" cy="7301948"/>
          </a:xfr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9EA30A0A-9255-4479-B93A-648125DFCFE0}"/>
              </a:ext>
            </a:extLst>
          </p:cNvPr>
          <p:cNvSpPr txBox="1"/>
          <p:nvPr/>
        </p:nvSpPr>
        <p:spPr>
          <a:xfrm>
            <a:off x="1152938" y="895223"/>
            <a:ext cx="9660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Задаци за самосталан рад: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5E5FE638-DAEE-49E1-8F34-AC9E29CDF082}"/>
              </a:ext>
            </a:extLst>
          </p:cNvPr>
          <p:cNvSpPr txBox="1"/>
          <p:nvPr/>
        </p:nvSpPr>
        <p:spPr>
          <a:xfrm>
            <a:off x="768626" y="2642884"/>
            <a:ext cx="101644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</a:rPr>
              <a:t> У уџбенику </a:t>
            </a:r>
            <a:r>
              <a:rPr lang="sr-Cyrl-RS" sz="3200">
                <a:solidFill>
                  <a:schemeClr val="bg1"/>
                </a:solidFill>
              </a:rPr>
              <a:t>Математика </a:t>
            </a:r>
            <a:r>
              <a:rPr lang="sr-Cyrl-RS" sz="3200" smtClean="0">
                <a:solidFill>
                  <a:schemeClr val="bg1"/>
                </a:solidFill>
              </a:rPr>
              <a:t>урадити </a:t>
            </a:r>
            <a:r>
              <a:rPr lang="sr-Cyrl-RS" sz="3200" dirty="0">
                <a:solidFill>
                  <a:schemeClr val="bg1"/>
                </a:solidFill>
              </a:rPr>
              <a:t>задатке на  97. и 98. страни.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369</Words>
  <Application>Microsoft Office PowerPoint</Application>
  <PresentationFormat>Prilagođavanje</PresentationFormat>
  <Paragraphs>98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Tračak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tatjana</cp:lastModifiedBy>
  <cp:revision>48</cp:revision>
  <dcterms:created xsi:type="dcterms:W3CDTF">2020-03-15T23:36:35Z</dcterms:created>
  <dcterms:modified xsi:type="dcterms:W3CDTF">2020-04-07T20:43:34Z</dcterms:modified>
</cp:coreProperties>
</file>