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5" r:id="rId3"/>
    <p:sldId id="257" r:id="rId4"/>
    <p:sldId id="258" r:id="rId5"/>
    <p:sldId id="263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7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1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7640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12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410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01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14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3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26-Feb-21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8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3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5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4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26-Feb-21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0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9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5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999300"/>
          </a:xfrm>
        </p:spPr>
        <p:txBody>
          <a:bodyPr/>
          <a:lstStyle/>
          <a:p>
            <a:pPr algn="ctr"/>
            <a:r>
              <a:rPr lang="sr-Cyrl-BA" dirty="0" smtClean="0"/>
              <a:t>ЗАПРЕМИНА ВАЉКА</a:t>
            </a:r>
            <a:br>
              <a:rPr lang="sr-Cyrl-BA" dirty="0" smtClean="0"/>
            </a:br>
            <a:r>
              <a:rPr lang="sr-Cyrl-BA" dirty="0" smtClean="0"/>
              <a:t>-обрада-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915" y="414253"/>
            <a:ext cx="7766936" cy="1096899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accent1">
                    <a:lumMod val="75000"/>
                  </a:schemeClr>
                </a:solidFill>
              </a:rPr>
              <a:t>Разред: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IX</a:t>
            </a:r>
          </a:p>
          <a:p>
            <a:r>
              <a:rPr lang="sr-Cyrl-BA" sz="2400" dirty="0" smtClean="0">
                <a:solidFill>
                  <a:schemeClr val="accent1">
                    <a:lumMod val="75000"/>
                  </a:schemeClr>
                </a:solidFill>
              </a:rPr>
              <a:t>Предмет: Математика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192" y="5076499"/>
            <a:ext cx="443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Миле Живковић</a:t>
            </a:r>
          </a:p>
          <a:p>
            <a:r>
              <a:rPr lang="sr-Cyrl-BA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ЈУ ОШ „Вук Караџић“ Теслић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ВАЉАК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864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Геометријско </a:t>
            </a:r>
            <a:r>
              <a:rPr lang="ru-RU" sz="2400" dirty="0" smtClean="0"/>
              <a:t>тијело </a:t>
            </a:r>
            <a:r>
              <a:rPr lang="ru-RU" sz="2400" dirty="0"/>
              <a:t>ограничено са два круга </a:t>
            </a:r>
            <a:r>
              <a:rPr lang="ru-RU" sz="2400" dirty="0" smtClean="0"/>
              <a:t>у паралелним </a:t>
            </a:r>
            <a:r>
              <a:rPr lang="ru-RU" sz="2400" dirty="0"/>
              <a:t>равнима и </a:t>
            </a:r>
            <a:r>
              <a:rPr lang="ru-RU" sz="2400" dirty="0" smtClean="0"/>
              <a:t>дијелом </a:t>
            </a:r>
            <a:r>
              <a:rPr lang="ru-RU" sz="2400" dirty="0"/>
              <a:t>цилиндричне површи</a:t>
            </a:r>
            <a:r>
              <a:rPr lang="ru-RU" sz="2400" dirty="0" smtClean="0"/>
              <a:t>, чије </a:t>
            </a:r>
            <a:r>
              <a:rPr lang="ru-RU" sz="2400" dirty="0"/>
              <a:t>су изводнице нормалне на равни тих кругова</a:t>
            </a:r>
            <a:r>
              <a:rPr lang="ru-RU" sz="2400" dirty="0" smtClean="0"/>
              <a:t>, назива </a:t>
            </a:r>
            <a:r>
              <a:rPr lang="ru-RU" sz="2400" dirty="0"/>
              <a:t>се ваљак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51" y="3200776"/>
            <a:ext cx="6877636" cy="303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3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ЗАПРЕМИНА ВАЉКА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1"/>
                <a:ext cx="4588349" cy="41109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400" b="0" i="1" dirty="0" smtClean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400" i="1" dirty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b="0" i="1" dirty="0" smtClean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sr-Cyrl-BA" sz="2400" b="0" dirty="0" smtClean="0">
                  <a:solidFill>
                    <a:schemeClr val="accent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Cyrl-BA" sz="2400" dirty="0">
                  <a:solidFill>
                    <a:schemeClr val="accent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i="1" dirty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b="0" dirty="0" smtClean="0">
                  <a:solidFill>
                    <a:schemeClr val="accent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1"/>
                <a:ext cx="4588349" cy="41109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518" y="1113636"/>
            <a:ext cx="3187297" cy="44372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39007" y="3878317"/>
                <a:ext cx="2028496" cy="809297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sr-Cyrl-BA" sz="2400" b="1" dirty="0">
                  <a:solidFill>
                    <a:schemeClr val="accent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007" y="3878317"/>
                <a:ext cx="2028496" cy="8092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84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Примјер 1: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835"/>
            <a:ext cx="8596668" cy="4685528"/>
          </a:xfrm>
        </p:spPr>
        <p:txBody>
          <a:bodyPr/>
          <a:lstStyle/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Израчунај запремину ваљка коме је пречник основе 30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висина 35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9227" y="2785552"/>
                <a:ext cx="208688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=30 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sr-Latn-BA" sz="2400" i="1" u="sng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sr-Latn-BA" sz="2400" b="0" i="1" u="sng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sr-Latn-BA" sz="2400" i="1" u="sng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400" i="1" u="sng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i="1" u="sng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i="1" u="sng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27" y="2785552"/>
                <a:ext cx="2086887" cy="1569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27" y="4155798"/>
            <a:ext cx="1943100" cy="2362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08007" y="2785552"/>
                <a:ext cx="3310758" cy="2026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=30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b="0" i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BA" sz="2400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sr-Latn-BA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BA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30 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=15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007" y="2785552"/>
                <a:ext cx="3310758" cy="20268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17021" y="2785552"/>
                <a:ext cx="3468413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sr-Latn-BA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(15 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𝑐𝑚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⋅35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sr-Latn-BA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225 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35 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sr-Latn-BA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7875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021" y="2785552"/>
                <a:ext cx="3468413" cy="34163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227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Примјер 2: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18593"/>
            <a:ext cx="8992183" cy="4422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Колико литара воде може да се налије  у лонац дубине 40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полупречника 15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0828" y="2522483"/>
                <a:ext cx="250146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=40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u="sng" smtClean="0">
                          <a:latin typeface="Cambria Math" panose="02040503050406030204" pitchFamily="18" charset="0"/>
                        </a:rPr>
                        <m:t>=15 </m:t>
                      </m:r>
                      <m:r>
                        <a:rPr lang="sr-Latn-BA" sz="2400" b="0" i="1" u="sng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u="sng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28" y="2522483"/>
                <a:ext cx="2501462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55" y="2758504"/>
            <a:ext cx="1762745" cy="21429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372840" y="2831719"/>
                <a:ext cx="3721643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(15 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𝑐𝑚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⋅40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225 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3,14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40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sr-Latn-BA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sr-Latn-BA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sr-Latn-BA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28260 </m:t>
                        </m:r>
                        <m:r>
                          <a:rPr lang="sr-Latn-BA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sr-Latn-BA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Latn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=28,26 </a:t>
                </a:r>
                <a:r>
                  <a:rPr lang="sr-Latn-BA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endParaRPr 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840" y="2831719"/>
                <a:ext cx="3721643" cy="2308324"/>
              </a:xfrm>
              <a:prstGeom prst="rect">
                <a:avLst/>
              </a:prstGeom>
              <a:blipFill>
                <a:blip r:embed="rId4"/>
                <a:stretch>
                  <a:fillRect l="-327" b="-2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299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Примјер 3: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50428"/>
                <a:ext cx="9023714" cy="44227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Од комада лима површине 50,24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начињен је омотач казана цилиндричног облика, дубине </a:t>
                </a:r>
                <a:r>
                  <a:rPr lang="sr-Latn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sr-Latn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BA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Колики је капацитет казана?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50428"/>
                <a:ext cx="9023714" cy="4422769"/>
              </a:xfrm>
              <a:blipFill>
                <a:blip r:embed="rId2"/>
                <a:stretch>
                  <a:fillRect l="-1014" t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7334" y="2701469"/>
                <a:ext cx="221301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BA" sz="2400" i="1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=50,24 </m:t>
                      </m:r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𝑑𝑚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u="sng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sr-Latn-BA" sz="2400" i="1" u="sng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400" b="0" i="1" u="sng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u="sng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sr-Latn-BA" sz="2400" i="1" u="sng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400" i="1" u="sng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2701469"/>
                <a:ext cx="2213011" cy="1200329"/>
              </a:xfrm>
              <a:prstGeom prst="rect">
                <a:avLst/>
              </a:prstGeom>
              <a:blipFill>
                <a:blip r:embed="rId3"/>
                <a:stretch>
                  <a:fillRect l="-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55895" y="3010875"/>
                <a:ext cx="4151587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sr-Latn-BA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3,14⋅4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𝑑𝑚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=50,24 </m:t>
                      </m:r>
                      <m:sSup>
                        <m:sSup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𝑑𝑚</m:t>
                          </m:r>
                        </m:e>
                        <m:sup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r-Latn-BA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sr-Latn-BA" sz="2400" b="0" i="1" dirty="0" smtClean="0">
                        <a:latin typeface="Cambria Math" panose="02040503050406030204" pitchFamily="18" charset="0"/>
                      </a:rPr>
                      <m:t>5,12 </m:t>
                    </m:r>
                    <m:r>
                      <a:rPr lang="sr-Latn-BA" sz="2400" i="1">
                        <a:latin typeface="Cambria Math" panose="02040503050406030204" pitchFamily="18" charset="0"/>
                      </a:rPr>
                      <m:t>𝑑𝑚</m:t>
                    </m:r>
                    <m:r>
                      <a:rPr lang="sr-Latn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 </m:t>
                    </m:r>
                    <m:r>
                      <m:rPr>
                        <m:nor/>
                      </m:rPr>
                      <a:rPr lang="sr-Latn-BA" sz="2400" i="1" dirty="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sr-Latn-BA" sz="2400" i="1" dirty="0">
                        <a:latin typeface="Cambria Math" panose="02040503050406030204" pitchFamily="18" charset="0"/>
                      </a:rPr>
                      <m:t> = 50,24</m:t>
                    </m:r>
                  </m:oMath>
                </a14:m>
                <a:r>
                  <a:rPr lang="sr-Latn-BA" sz="2400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40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50,24 </m:t>
                        </m:r>
                        <m:sSup>
                          <m:sSup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𝑑𝑚</m:t>
                            </m:r>
                          </m:e>
                          <m:sup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:(25,12 </m:t>
                    </m:r>
                    <m:r>
                      <a:rPr lang="sr-Latn-BA" sz="2400" i="1">
                        <a:latin typeface="Cambria Math" panose="02040503050406030204" pitchFamily="18" charset="0"/>
                      </a:rPr>
                      <m:t>𝑑𝑚</m:t>
                    </m:r>
                  </m:oMath>
                </a14:m>
                <a:r>
                  <a:rPr lang="sr-Latn-BA" sz="2400" b="0" dirty="0" smtClean="0"/>
                  <a:t>)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𝑑𝑚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895" y="3010875"/>
                <a:ext cx="4151587" cy="2862322"/>
              </a:xfrm>
              <a:prstGeom prst="rect">
                <a:avLst/>
              </a:prstGeom>
              <a:blipFill>
                <a:blip r:embed="rId4"/>
                <a:stretch>
                  <a:fillRect l="-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69318" y="2886134"/>
                <a:ext cx="3322434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sr-Latn-BA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sr-Latn-BA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sr-Latn-BA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⋅3 </m:t>
                      </m:r>
                      <m:r>
                        <a:rPr lang="sr-Latn-BA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𝑑𝑚</m:t>
                      </m:r>
                    </m:oMath>
                  </m:oMathPara>
                </a14:m>
                <a:endParaRPr lang="sr-Latn-BA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sr-Latn-BA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⋅3,14⋅</m:t>
                      </m:r>
                      <m:r>
                        <a:rPr lang="sr-Latn-BA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sr-Latn-BA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sr-Latn-BA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sr-Latn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37,68 </m:t>
                          </m:r>
                          <m:r>
                            <a:rPr lang="sr-Latn-BA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𝑑𝑚</m:t>
                          </m:r>
                        </m:e>
                        <m:sup>
                          <m:r>
                            <a:rPr lang="sr-Latn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318" y="2886134"/>
                <a:ext cx="3322434" cy="23083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83" y="4122986"/>
            <a:ext cx="1762745" cy="2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469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Домаћа задаћа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/>
              <a:t>Уџбеник, страна:</a:t>
            </a:r>
            <a:r>
              <a:rPr lang="sr-Latn-BA" sz="2800" dirty="0" smtClean="0"/>
              <a:t> 123.</a:t>
            </a:r>
            <a:endParaRPr lang="sr-Cyrl-BA" sz="2800" dirty="0" smtClean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r>
              <a:rPr lang="sr-Cyrl-BA" sz="2800" dirty="0" smtClean="0"/>
              <a:t>Задаци:</a:t>
            </a:r>
            <a:r>
              <a:rPr lang="sr-Latn-BA" sz="2800" dirty="0" smtClean="0"/>
              <a:t> 8.11 </a:t>
            </a:r>
            <a:r>
              <a:rPr lang="sr-Cyrl-BA" sz="2800" smtClean="0"/>
              <a:t>и</a:t>
            </a:r>
            <a:r>
              <a:rPr lang="sr-Latn-BA" sz="2800" smtClean="0"/>
              <a:t> </a:t>
            </a:r>
            <a:r>
              <a:rPr lang="sr-Latn-BA" sz="2800" dirty="0" smtClean="0"/>
              <a:t>8.12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70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292" y="2585545"/>
            <a:ext cx="8596668" cy="1320800"/>
          </a:xfrm>
        </p:spPr>
        <p:txBody>
          <a:bodyPr/>
          <a:lstStyle/>
          <a:p>
            <a:pPr algn="ctr"/>
            <a:r>
              <a:rPr lang="sr-Cyrl-BA" dirty="0" smtClean="0"/>
              <a:t>ХВАЛА НА ПАЖЊИ!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774</TotalTime>
  <Words>171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Trebuchet MS</vt:lpstr>
      <vt:lpstr>Wingdings 3</vt:lpstr>
      <vt:lpstr>Facet</vt:lpstr>
      <vt:lpstr>ЗАПРЕМИНА ВАЉКА -обрада-</vt:lpstr>
      <vt:lpstr>ВАЉАК</vt:lpstr>
      <vt:lpstr>ЗАПРЕМИНА ВАЉКА</vt:lpstr>
      <vt:lpstr>Примјер 1:</vt:lpstr>
      <vt:lpstr>Примјер 2:</vt:lpstr>
      <vt:lpstr>Примјер 3:</vt:lpstr>
      <vt:lpstr>Домаћа задаћа</vt:lpstr>
      <vt:lpstr>ХВАЛА НА ПАЖЊИ!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ЗАПРЕМИНА ВАЉКА -обрада-</dc:title>
  <dc:creator>Mile Zivkovic</dc:creator>
  <cp:lastModifiedBy>Mile Zivkovic</cp:lastModifiedBy>
  <cp:revision>19</cp:revision>
  <dcterms:created xsi:type="dcterms:W3CDTF">2021-02-24T11:23:05Z</dcterms:created>
  <dcterms:modified xsi:type="dcterms:W3CDTF">2021-02-26T14:31:03Z</dcterms:modified>
</cp:coreProperties>
</file>