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naslo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s-Latn-BA" smtClean="0"/>
              <a:t>Kliknite da dodate stil podnaslova prototipa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vertikaln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lo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aslov i 2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4" name="Čuvar mjesta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5" name="Čuvar mjesta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6" name="Čuvar mjesta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7" name="Čuvar mjesta podata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8" name="Čuvar mjesta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Čuvar mjesta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podata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4" name="Čuvar mjesta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Čuvar mjesta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podata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3" name="Čuvar mjesta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Čuvar mjesta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opisom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z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Čuvar mjesta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s-Latn-BA" smtClean="0"/>
              <a:t>Kliknite da uredite stilove teksta prototipa</a:t>
            </a:r>
          </a:p>
        </p:txBody>
      </p:sp>
      <p:sp>
        <p:nvSpPr>
          <p:cNvPr id="5" name="Čuvar mjesta podata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6" name="Čuvar mjesta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Čuvar mjesta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jest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s-Latn-BA" smtClean="0"/>
              <a:t>Kliknite da uredite stilove prototipa naslova</a:t>
            </a:r>
            <a:endParaRPr lang="en-US"/>
          </a:p>
        </p:txBody>
      </p:sp>
      <p:sp>
        <p:nvSpPr>
          <p:cNvPr id="3" name="Čuvar mjesta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s-Latn-BA" smtClean="0"/>
              <a:t>Kliknite da uredite stilove teksta prototipa</a:t>
            </a:r>
          </a:p>
          <a:p>
            <a:pPr lvl="1"/>
            <a:r>
              <a:rPr lang="bs-Latn-BA" smtClean="0"/>
              <a:t>Drugi nivo</a:t>
            </a:r>
          </a:p>
          <a:p>
            <a:pPr lvl="2"/>
            <a:r>
              <a:rPr lang="bs-Latn-BA" smtClean="0"/>
              <a:t>Treći nivo</a:t>
            </a:r>
          </a:p>
          <a:p>
            <a:pPr lvl="3"/>
            <a:r>
              <a:rPr lang="bs-Latn-BA" smtClean="0"/>
              <a:t>Četvrti nivo</a:t>
            </a:r>
          </a:p>
          <a:p>
            <a:pPr lvl="4"/>
            <a:r>
              <a:rPr lang="bs-Latn-BA" smtClean="0"/>
              <a:t>Peti nivo</a:t>
            </a:r>
            <a:endParaRPr lang="en-US"/>
          </a:p>
        </p:txBody>
      </p:sp>
      <p:sp>
        <p:nvSpPr>
          <p:cNvPr id="4" name="Čuvar mjesta podatak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2BD76-5856-465A-9631-049AAEFBDB0C}" type="datetimeFigureOut">
              <a:rPr lang="en-US" smtClean="0"/>
              <a:pPr/>
              <a:t>3/1/2021</a:t>
            </a:fld>
            <a:endParaRPr lang="en-US"/>
          </a:p>
        </p:txBody>
      </p:sp>
      <p:sp>
        <p:nvSpPr>
          <p:cNvPr id="5" name="Čuvar mjesta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Čuvar mjesta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7A5A1-2C33-4801-BE28-F2C455C359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Priroda.jpg"/>
          <p:cNvPicPr>
            <a:picLocks noChangeAspect="1"/>
          </p:cNvPicPr>
          <p:nvPr/>
        </p:nvPicPr>
        <p:blipFill>
          <a:blip r:embed="rId2">
            <a:lum bright="-16000"/>
          </a:blip>
          <a:stretch>
            <a:fillRect/>
          </a:stretch>
        </p:blipFill>
        <p:spPr>
          <a:xfrm>
            <a:off x="228600" y="304800"/>
            <a:ext cx="8686800" cy="624840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5638800"/>
          </a:xfrm>
        </p:spPr>
        <p:txBody>
          <a:bodyPr>
            <a:normAutofit fontScale="90000"/>
          </a:bodyPr>
          <a:lstStyle/>
          <a:p>
            <a:r>
              <a:rPr lang="it-IT" sz="6700" dirty="0" smtClean="0">
                <a:solidFill>
                  <a:schemeClr val="bg1"/>
                </a:solidFill>
              </a:rPr>
              <a:t>Gli Italiani e l’ambiente</a:t>
            </a:r>
            <a:br>
              <a:rPr lang="it-IT" sz="6700" dirty="0" smtClean="0">
                <a:solidFill>
                  <a:schemeClr val="bg1"/>
                </a:solidFill>
              </a:rPr>
            </a:br>
            <a:r>
              <a:rPr lang="it-IT" sz="6700" dirty="0" smtClean="0">
                <a:solidFill>
                  <a:schemeClr val="bg1"/>
                </a:solidFill>
              </a:rPr>
              <a:t/>
            </a:r>
            <a:br>
              <a:rPr lang="it-IT" sz="6700" dirty="0" smtClean="0">
                <a:solidFill>
                  <a:schemeClr val="bg1"/>
                </a:solidFill>
              </a:rPr>
            </a:br>
            <a:r>
              <a:rPr lang="it-IT" sz="6700" dirty="0" smtClean="0">
                <a:solidFill>
                  <a:schemeClr val="bg1"/>
                </a:solidFill>
              </a:rPr>
              <a:t>Italijani i </a:t>
            </a:r>
            <a:r>
              <a:rPr lang="bs-Latn-BA" sz="6700" dirty="0" smtClean="0">
                <a:solidFill>
                  <a:schemeClr val="bg1"/>
                </a:solidFill>
              </a:rPr>
              <a:t>životna sredina</a:t>
            </a:r>
            <a:r>
              <a:rPr lang="it-IT" sz="6600" dirty="0" smtClean="0"/>
              <a:t/>
            </a:r>
            <a:br>
              <a:rPr lang="it-IT" sz="6600" dirty="0" smtClean="0"/>
            </a:br>
            <a:r>
              <a:rPr lang="it-IT" sz="5400" dirty="0"/>
              <a:t/>
            </a:r>
            <a:br>
              <a:rPr lang="it-IT" sz="5400" dirty="0"/>
            </a:br>
            <a:endParaRPr lang="en-US" sz="54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 flipV="1">
            <a:off x="2133600" y="5791199"/>
            <a:ext cx="6400800" cy="45719"/>
          </a:xfrm>
        </p:spPr>
        <p:txBody>
          <a:bodyPr>
            <a:normAutofit fontScale="25000" lnSpcReduction="2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r>
              <a:rPr lang="bs-Cyrl-BA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152400" y="228600"/>
            <a:ext cx="8534400" cy="61722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Riciclaggio, risparmio d’acqua, lampadine led, uso della bici, auto elettriche</a:t>
            </a:r>
            <a:r>
              <a:rPr lang="bs-Latn-BA" dirty="0" smtClean="0"/>
              <a:t>, </a:t>
            </a:r>
            <a:r>
              <a:rPr lang="bs-Latn-BA" dirty="0" err="1" smtClean="0"/>
              <a:t>mancanza</a:t>
            </a:r>
            <a:r>
              <a:rPr lang="bs-Latn-BA" dirty="0" smtClean="0"/>
              <a:t> di </a:t>
            </a:r>
            <a:r>
              <a:rPr lang="bs-Latn-BA" dirty="0" err="1" smtClean="0"/>
              <a:t>aree</a:t>
            </a:r>
            <a:r>
              <a:rPr lang="bs-Latn-BA" dirty="0" smtClean="0"/>
              <a:t> </a:t>
            </a:r>
            <a:r>
              <a:rPr lang="bs-Latn-BA" dirty="0" err="1" smtClean="0"/>
              <a:t>verdi</a:t>
            </a:r>
            <a:r>
              <a:rPr lang="bs-Latn-BA" dirty="0" smtClean="0"/>
              <a:t>, le </a:t>
            </a:r>
            <a:r>
              <a:rPr lang="bs-Latn-BA" dirty="0" err="1" smtClean="0"/>
              <a:t>crisi</a:t>
            </a:r>
            <a:r>
              <a:rPr lang="bs-Latn-BA" dirty="0" smtClean="0"/>
              <a:t> </a:t>
            </a:r>
            <a:r>
              <a:rPr lang="bs-Latn-BA" dirty="0" err="1" smtClean="0"/>
              <a:t>climatiche</a:t>
            </a:r>
            <a:r>
              <a:rPr lang="it-IT" dirty="0" smtClean="0"/>
              <a:t>.... È chiaro che parliamo dell’ambiente ed ecologia.</a:t>
            </a:r>
            <a:endParaRPr lang="bs-Latn-BA" dirty="0" smtClean="0"/>
          </a:p>
          <a:p>
            <a:r>
              <a:rPr lang="it-IT" dirty="0" smtClean="0"/>
              <a:t>L’ambiente – il luogo in cui un organismo</a:t>
            </a:r>
          </a:p>
          <a:p>
            <a:r>
              <a:rPr lang="it-IT" dirty="0" smtClean="0"/>
              <a:t> ( uomo, animale, pianta) vive. </a:t>
            </a:r>
            <a:endParaRPr lang="bs-Latn-BA" dirty="0" smtClean="0"/>
          </a:p>
          <a:p>
            <a:r>
              <a:rPr lang="it-IT" dirty="0" smtClean="0"/>
              <a:t>L’ ecologia- parte della biologia che studia i rapporti tra gli esseri viventi e l’ ambiente. </a:t>
            </a:r>
          </a:p>
          <a:p>
            <a:r>
              <a:rPr lang="it-IT" dirty="0" smtClean="0"/>
              <a:t> </a:t>
            </a:r>
            <a:r>
              <a:rPr lang="it-IT" b="1" dirty="0" smtClean="0"/>
              <a:t>Dobbiamo combattere l’inquinamento!</a:t>
            </a:r>
          </a:p>
          <a:p>
            <a:r>
              <a:rPr lang="it-IT" dirty="0" smtClean="0"/>
              <a:t>L’inquinamento – la contaminazione ambientale</a:t>
            </a:r>
            <a:endParaRPr lang="bs-Latn-BA" dirty="0" smtClean="0"/>
          </a:p>
          <a:p>
            <a:r>
              <a:rPr lang="it-IT" dirty="0" smtClean="0"/>
              <a:t> </a:t>
            </a:r>
            <a:r>
              <a:rPr lang="bs-Latn-BA" dirty="0" smtClean="0"/>
              <a:t>GIORNATA MONDIALE DELL’AMBIENTE SI CELEBRA IL 5 GIUGNO</a:t>
            </a:r>
            <a:endParaRPr lang="en-US" dirty="0" smtClean="0"/>
          </a:p>
          <a:p>
            <a:endParaRPr lang="bs-Latn-BA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  <p:sp>
        <p:nvSpPr>
          <p:cNvPr id="5" name="Čuvar mjesta sadržaja 4"/>
          <p:cNvSpPr>
            <a:spLocks noGrp="1"/>
          </p:cNvSpPr>
          <p:nvPr>
            <p:ph sz="half" idx="1"/>
          </p:nvPr>
        </p:nvSpPr>
        <p:spPr>
          <a:xfrm>
            <a:off x="152400" y="304800"/>
            <a:ext cx="4343400" cy="61722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Agri-turismo significa passare una vacanza presso un’azienda agricola. Inizialmente lo scopo era offrire a chi viveva in città la possibilità di partecipare al lavoro agricolo e di fare un’esperienza nuova. Oggi sono più di 10 000 gli agriturismi in Italia e il fenomeno è in crescità: un’opportunità per vivere a contatto con la natura e poter mangiare prodotti direttamente coltivati sul posto. </a:t>
            </a:r>
            <a:endParaRPr lang="en-US" dirty="0"/>
          </a:p>
        </p:txBody>
      </p:sp>
      <p:pic>
        <p:nvPicPr>
          <p:cNvPr id="7" name="Čuvar mjesta sadržaja 6" descr="агритуризам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78831" y="990600"/>
            <a:ext cx="4536569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Tutti in bici</a:t>
            </a:r>
            <a:endParaRPr lang="en-US" dirty="0"/>
          </a:p>
        </p:txBody>
      </p:sp>
      <p:sp>
        <p:nvSpPr>
          <p:cNvPr id="5" name="Čuvar mjesta sadržaja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Il mezzo di trasporto ideale? Ovviamente la bicicletta: è ecologica, economica, e fa bene al</a:t>
            </a:r>
            <a:r>
              <a:rPr lang="bs-Latn-BA" dirty="0" smtClean="0"/>
              <a:t>l</a:t>
            </a:r>
            <a:r>
              <a:rPr lang="it-IT" dirty="0" smtClean="0"/>
              <a:t>a salute! In Italia, soprattutto al Nord, circa 30% degli Italiani dai </a:t>
            </a:r>
            <a:r>
              <a:rPr lang="bs-Latn-BA" dirty="0" err="1" smtClean="0"/>
              <a:t>quatordici</a:t>
            </a:r>
            <a:r>
              <a:rPr lang="bs-Latn-BA" dirty="0" smtClean="0"/>
              <a:t> (14)</a:t>
            </a:r>
            <a:r>
              <a:rPr lang="it-IT" dirty="0" smtClean="0"/>
              <a:t> anni in su la utilizza almeno 2-3 volte a settimana: percentuali in continua crescita.</a:t>
            </a:r>
          </a:p>
          <a:p>
            <a:r>
              <a:rPr lang="it-IT" dirty="0" smtClean="0"/>
              <a:t>Per andare in bicicletta bisogna... Averne una </a:t>
            </a:r>
          </a:p>
          <a:p>
            <a:pPr>
              <a:buNone/>
            </a:pPr>
            <a:r>
              <a:rPr lang="bs-Latn-BA" dirty="0" smtClean="0"/>
              <a:t>    </a:t>
            </a:r>
            <a:r>
              <a:rPr lang="it-IT" dirty="0" smtClean="0"/>
              <a:t>( ma in molte città è possibile noleggiarla da numerose stazioni automatiche) e avere delle piste ciclabili, cioè corsie della strada riservate alle biciclette. In Italia ci sono più di 25 milioni di bici ( seconda in Eurpa), ma la rete ciclabile prevista non è ancora completa.    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  <p:sp>
        <p:nvSpPr>
          <p:cNvPr id="5" name="Čuvar mjesta sadržaja 4"/>
          <p:cNvSpPr>
            <a:spLocks noGrp="1"/>
          </p:cNvSpPr>
          <p:nvPr>
            <p:ph sz="half" idx="1"/>
          </p:nvPr>
        </p:nvSpPr>
        <p:spPr>
          <a:xfrm>
            <a:off x="228600" y="381000"/>
            <a:ext cx="4267200" cy="6096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dirty="0" smtClean="0"/>
              <a:t>    Dove vanno gli apparecchi elettronici quando... muoiono?</a:t>
            </a:r>
          </a:p>
          <a:p>
            <a:pPr>
              <a:buNone/>
            </a:pPr>
            <a:r>
              <a:rPr lang="it-IT" dirty="0" smtClean="0"/>
              <a:t>    Purtroppo, in tutto il  mondo è ancora bassa la percentuale dei rifiuti  tecnologici che finiscono al riciclo. Sono considerati delle vere “bombe ecologiche” e sono molto pericolosi per la nostra salute. La prossima volta che cambierete cellulare, computer o batterie pensate a tutto questo!</a:t>
            </a:r>
            <a:endParaRPr lang="en-US" dirty="0"/>
          </a:p>
        </p:txBody>
      </p:sp>
      <p:pic>
        <p:nvPicPr>
          <p:cNvPr id="7" name="Čuvar mjesta sadržaja 6" descr="отпад е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343400" y="1371600"/>
            <a:ext cx="4495800" cy="4038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4038600" cy="6248400"/>
          </a:xfrm>
        </p:spPr>
        <p:txBody>
          <a:bodyPr>
            <a:normAutofit lnSpcReduction="10000"/>
          </a:bodyPr>
          <a:lstStyle/>
          <a:p>
            <a:r>
              <a:rPr lang="it-IT" dirty="0" smtClean="0"/>
              <a:t>Quanto è  ecologica la vostra scuola? </a:t>
            </a:r>
          </a:p>
          <a:p>
            <a:r>
              <a:rPr lang="it-IT" dirty="0" smtClean="0"/>
              <a:t>Fate una lista di proposte, possibili iniziative e cose da cambiare, che non avranno un costo , ma richederanno solo un po’ di tempo da parte di studenti e insegnanti </a:t>
            </a:r>
          </a:p>
          <a:p>
            <a:pPr>
              <a:buNone/>
            </a:pPr>
            <a:r>
              <a:rPr lang="it-IT" dirty="0" smtClean="0"/>
              <a:t>    ( riciclaggio, risparmio energetico, piantare alberi, protezione animali), e presentela alle altre classi. </a:t>
            </a:r>
            <a:endParaRPr lang="en-US" dirty="0"/>
          </a:p>
        </p:txBody>
      </p:sp>
      <p:pic>
        <p:nvPicPr>
          <p:cNvPr id="5" name="Čuvar mjesta sadržaja 4" descr="садња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95800" y="1447800"/>
            <a:ext cx="4410344" cy="3733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 flipV="1">
            <a:off x="457200" y="228600"/>
            <a:ext cx="8229600" cy="46038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</a:t>
            </a:r>
            <a:endParaRPr lang="en-US" dirty="0"/>
          </a:p>
        </p:txBody>
      </p:sp>
      <p:sp>
        <p:nvSpPr>
          <p:cNvPr id="6" name="Čuvar mjesta sadržaja 5"/>
          <p:cNvSpPr>
            <a:spLocks noGrp="1"/>
          </p:cNvSpPr>
          <p:nvPr>
            <p:ph idx="1"/>
          </p:nvPr>
        </p:nvSpPr>
        <p:spPr>
          <a:xfrm>
            <a:off x="457200" y="228600"/>
            <a:ext cx="8458200" cy="6400800"/>
          </a:xfrm>
        </p:spPr>
        <p:txBody>
          <a:bodyPr>
            <a:normAutofit lnSpcReduction="10000"/>
          </a:bodyPr>
          <a:lstStyle/>
          <a:p>
            <a:r>
              <a:rPr lang="bs-Latn-BA" i="1" dirty="0" smtClean="0"/>
              <a:t>PAROLE MENO CONOSCIUTE</a:t>
            </a:r>
          </a:p>
          <a:p>
            <a:pPr>
              <a:buNone/>
            </a:pPr>
            <a:endParaRPr lang="bs-Latn-BA" i="1" dirty="0" smtClean="0"/>
          </a:p>
          <a:p>
            <a:r>
              <a:rPr lang="bs-Latn-BA" dirty="0" err="1" smtClean="0"/>
              <a:t>l’ambiente</a:t>
            </a:r>
            <a:r>
              <a:rPr lang="bs-Latn-BA" dirty="0" smtClean="0"/>
              <a:t>                   -   okolina (životna sredina)</a:t>
            </a:r>
          </a:p>
          <a:p>
            <a:r>
              <a:rPr lang="bs-Latn-BA" dirty="0" smtClean="0"/>
              <a:t>il </a:t>
            </a:r>
            <a:r>
              <a:rPr lang="it-IT" dirty="0" smtClean="0"/>
              <a:t>lavoro agricolo</a:t>
            </a:r>
            <a:r>
              <a:rPr lang="bs-Latn-BA" dirty="0" smtClean="0"/>
              <a:t>           -  poljoprivredni posao</a:t>
            </a:r>
          </a:p>
          <a:p>
            <a:r>
              <a:rPr lang="bs-Latn-BA" dirty="0" smtClean="0"/>
              <a:t>il </a:t>
            </a:r>
            <a:r>
              <a:rPr lang="it-IT" dirty="0" smtClean="0"/>
              <a:t>mezzo di trasporto</a:t>
            </a:r>
            <a:r>
              <a:rPr lang="bs-Latn-BA" dirty="0" smtClean="0"/>
              <a:t>   </a:t>
            </a:r>
            <a:r>
              <a:rPr lang="it-IT" dirty="0" smtClean="0"/>
              <a:t> </a:t>
            </a:r>
            <a:r>
              <a:rPr lang="bs-Latn-BA" dirty="0" smtClean="0"/>
              <a:t>-  prevozno sredstvo</a:t>
            </a:r>
          </a:p>
          <a:p>
            <a:r>
              <a:rPr lang="bs-Latn-BA" dirty="0" smtClean="0"/>
              <a:t> </a:t>
            </a:r>
            <a:r>
              <a:rPr lang="bs-Latn-BA" dirty="0" err="1" smtClean="0"/>
              <a:t>noleggiare</a:t>
            </a:r>
            <a:r>
              <a:rPr lang="bs-Latn-BA" dirty="0" smtClean="0"/>
              <a:t>                    -  iznajmiti</a:t>
            </a:r>
          </a:p>
          <a:p>
            <a:r>
              <a:rPr lang="bs-Latn-BA" dirty="0" smtClean="0"/>
              <a:t> le </a:t>
            </a:r>
            <a:r>
              <a:rPr lang="it-IT" dirty="0" smtClean="0"/>
              <a:t>piste ciclabili</a:t>
            </a:r>
            <a:r>
              <a:rPr lang="bs-Latn-BA" dirty="0" smtClean="0"/>
              <a:t>             - biciklističke staze</a:t>
            </a:r>
          </a:p>
          <a:p>
            <a:r>
              <a:rPr lang="bs-Latn-BA" dirty="0" smtClean="0"/>
              <a:t> l’</a:t>
            </a:r>
            <a:r>
              <a:rPr lang="it-IT" dirty="0" smtClean="0"/>
              <a:t>apparecchi</a:t>
            </a:r>
            <a:r>
              <a:rPr lang="bs-Latn-BA" dirty="0" smtClean="0"/>
              <a:t>o                -  otpad</a:t>
            </a:r>
          </a:p>
          <a:p>
            <a:r>
              <a:rPr lang="bs-Latn-BA" dirty="0" smtClean="0"/>
              <a:t> il </a:t>
            </a:r>
            <a:r>
              <a:rPr lang="it-IT" dirty="0" smtClean="0"/>
              <a:t> riciclaggio</a:t>
            </a:r>
            <a:r>
              <a:rPr lang="bs-Latn-BA" dirty="0" smtClean="0"/>
              <a:t>                  -  reciklaža</a:t>
            </a:r>
          </a:p>
          <a:p>
            <a:r>
              <a:rPr lang="bs-Latn-BA" dirty="0" smtClean="0"/>
              <a:t>il  </a:t>
            </a:r>
            <a:r>
              <a:rPr lang="it-IT" dirty="0" smtClean="0"/>
              <a:t>risparmio energetico</a:t>
            </a:r>
            <a:r>
              <a:rPr lang="bs-Latn-BA" dirty="0" smtClean="0"/>
              <a:t> -  ušteda energije</a:t>
            </a:r>
          </a:p>
          <a:p>
            <a:r>
              <a:rPr lang="bs-Latn-BA" dirty="0" smtClean="0"/>
              <a:t> </a:t>
            </a:r>
            <a:r>
              <a:rPr lang="it-IT" dirty="0" smtClean="0"/>
              <a:t>piantare alberi</a:t>
            </a:r>
            <a:r>
              <a:rPr lang="bs-Latn-BA" dirty="0" smtClean="0"/>
              <a:t>              -  saditi drveće</a:t>
            </a:r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endParaRPr lang="bs-Latn-BA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48400"/>
          </a:xfrm>
        </p:spPr>
        <p:txBody>
          <a:bodyPr>
            <a:normAutofit/>
          </a:bodyPr>
          <a:lstStyle/>
          <a:p>
            <a:r>
              <a:rPr lang="it-IT" sz="4000" i="1" smtClean="0"/>
              <a:t>Ripetiamo</a:t>
            </a:r>
            <a:endParaRPr lang="it-IT" dirty="0" smtClean="0"/>
          </a:p>
          <a:p>
            <a:r>
              <a:rPr lang="bs-Latn-BA" dirty="0" smtClean="0"/>
              <a:t>1. </a:t>
            </a:r>
            <a:r>
              <a:rPr lang="bs-Latn-BA" dirty="0" err="1" smtClean="0"/>
              <a:t>Che</a:t>
            </a:r>
            <a:r>
              <a:rPr lang="bs-Latn-BA" dirty="0" smtClean="0"/>
              <a:t> </a:t>
            </a:r>
            <a:r>
              <a:rPr lang="bs-Latn-BA" dirty="0" err="1" smtClean="0"/>
              <a:t>cosa</a:t>
            </a:r>
            <a:r>
              <a:rPr lang="bs-Latn-BA" dirty="0" smtClean="0"/>
              <a:t> </a:t>
            </a:r>
            <a:r>
              <a:rPr lang="bs-Latn-BA" dirty="0" err="1" smtClean="0"/>
              <a:t>significa</a:t>
            </a:r>
            <a:r>
              <a:rPr lang="bs-Latn-BA" dirty="0" smtClean="0"/>
              <a:t> </a:t>
            </a:r>
            <a:r>
              <a:rPr lang="bs-Latn-BA" dirty="0" err="1" smtClean="0"/>
              <a:t>agri-turismo</a:t>
            </a:r>
            <a:r>
              <a:rPr lang="bs-Latn-BA" dirty="0" smtClean="0"/>
              <a:t>?</a:t>
            </a:r>
          </a:p>
          <a:p>
            <a:r>
              <a:rPr lang="bs-Latn-BA" dirty="0" smtClean="0"/>
              <a:t>2. </a:t>
            </a:r>
            <a:r>
              <a:rPr lang="bs-Latn-BA" dirty="0" err="1" smtClean="0"/>
              <a:t>Quanti</a:t>
            </a:r>
            <a:r>
              <a:rPr lang="bs-Latn-BA" dirty="0" smtClean="0"/>
              <a:t> </a:t>
            </a:r>
            <a:r>
              <a:rPr lang="bs-Latn-BA" dirty="0" err="1" smtClean="0"/>
              <a:t>sono</a:t>
            </a:r>
            <a:r>
              <a:rPr lang="bs-Latn-BA" dirty="0" smtClean="0"/>
              <a:t> </a:t>
            </a:r>
            <a:r>
              <a:rPr lang="bs-Latn-BA" dirty="0" err="1" smtClean="0"/>
              <a:t>oggi</a:t>
            </a:r>
            <a:r>
              <a:rPr lang="bs-Latn-BA" dirty="0" smtClean="0"/>
              <a:t> </a:t>
            </a:r>
            <a:r>
              <a:rPr lang="bs-Latn-BA" dirty="0" err="1" smtClean="0"/>
              <a:t>agriturismi</a:t>
            </a:r>
            <a:r>
              <a:rPr lang="bs-Latn-BA" dirty="0" smtClean="0"/>
              <a:t> in </a:t>
            </a:r>
            <a:r>
              <a:rPr lang="bs-Latn-BA" dirty="0" err="1" smtClean="0"/>
              <a:t>Italia</a:t>
            </a:r>
            <a:r>
              <a:rPr lang="bs-Latn-BA" dirty="0" smtClean="0"/>
              <a:t>?</a:t>
            </a:r>
          </a:p>
          <a:p>
            <a:r>
              <a:rPr lang="bs-Latn-BA" dirty="0" smtClean="0"/>
              <a:t>3. </a:t>
            </a:r>
            <a:r>
              <a:rPr lang="bs-Latn-BA" dirty="0" err="1" smtClean="0"/>
              <a:t>Perch</a:t>
            </a:r>
            <a:r>
              <a:rPr lang="it-IT" dirty="0" smtClean="0"/>
              <a:t>é la bicicletta è il mezzo di trasporto                          ideale?</a:t>
            </a:r>
          </a:p>
          <a:p>
            <a:r>
              <a:rPr lang="it-IT" dirty="0" smtClean="0"/>
              <a:t>4. Che cosa bisogna per andare in bicicletta?</a:t>
            </a:r>
          </a:p>
          <a:p>
            <a:r>
              <a:rPr lang="it-IT" dirty="0" smtClean="0"/>
              <a:t>5. Quagli apparecchi sono considerati delle vere “bombe ecologiche”?</a:t>
            </a:r>
          </a:p>
          <a:p>
            <a:r>
              <a:rPr lang="it-IT" dirty="0" smtClean="0"/>
              <a:t>6. Qual è la vostra piramide delle priorità ambientali? ( I problemi più urgenti)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r>
              <a:rPr lang="bs-Latn-BA" dirty="0" smtClean="0"/>
              <a:t>  </a:t>
            </a:r>
            <a:endParaRPr lang="en-US" dirty="0"/>
          </a:p>
        </p:txBody>
      </p:sp>
      <p:sp>
        <p:nvSpPr>
          <p:cNvPr id="3" name="Čuvar mjesta sadržaja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/>
          <a:lstStyle/>
          <a:p>
            <a:r>
              <a:rPr lang="bs-Latn-BA" dirty="0" smtClean="0"/>
              <a:t>PROTEGGIAMO L’AMBIENTE PER IL FUTURO DI TUTTI NOI E DELLE GENERAZIONI A SEGUIRE!</a:t>
            </a:r>
          </a:p>
        </p:txBody>
      </p:sp>
      <p:pic>
        <p:nvPicPr>
          <p:cNvPr id="5" name="Slika 4" descr="рециклаз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676400"/>
            <a:ext cx="6201156" cy="49308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1654</TotalTime>
  <Words>547</Words>
  <Application>Microsoft Office PowerPoint</Application>
  <PresentationFormat>Prikazivanje na ekranu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Office tema</vt:lpstr>
      <vt:lpstr>Gli Italiani e l’ambiente  Italijani i životna sredina  </vt:lpstr>
      <vt:lpstr>  </vt:lpstr>
      <vt:lpstr>  </vt:lpstr>
      <vt:lpstr>Tutti in bici</vt:lpstr>
      <vt:lpstr>  </vt:lpstr>
      <vt:lpstr>  </vt:lpstr>
      <vt:lpstr> </vt:lpstr>
      <vt:lpstr> </vt:lpstr>
      <vt:lpstr>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Italiani e l’ambiente</dc:title>
  <dc:creator>korisnik</dc:creator>
  <cp:lastModifiedBy>korisnik</cp:lastModifiedBy>
  <cp:revision>35</cp:revision>
  <dcterms:created xsi:type="dcterms:W3CDTF">2021-02-20T09:00:41Z</dcterms:created>
  <dcterms:modified xsi:type="dcterms:W3CDTF">2021-03-01T14:22:49Z</dcterms:modified>
</cp:coreProperties>
</file>