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70" r:id="rId13"/>
    <p:sldId id="271" r:id="rId14"/>
    <p:sldId id="273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8D3D-0135-449B-9161-6CB953AAEC63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7EC5-5345-4B5A-8EC0-136E0EFA7E6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1560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8D3D-0135-449B-9161-6CB953AAEC63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7EC5-5345-4B5A-8EC0-136E0EFA7E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385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8D3D-0135-449B-9161-6CB953AAEC63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7EC5-5345-4B5A-8EC0-136E0EFA7E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425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8D3D-0135-449B-9161-6CB953AAEC63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7EC5-5345-4B5A-8EC0-136E0EFA7E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1686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8D3D-0135-449B-9161-6CB953AAEC63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7EC5-5345-4B5A-8EC0-136E0EFA7E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108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8D3D-0135-449B-9161-6CB953AAEC63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7EC5-5345-4B5A-8EC0-136E0EFA7E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6897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8D3D-0135-449B-9161-6CB953AAEC63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7EC5-5345-4B5A-8EC0-136E0EFA7E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1079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8D3D-0135-449B-9161-6CB953AAEC63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7EC5-5345-4B5A-8EC0-136E0EFA7E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2742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8D3D-0135-449B-9161-6CB953AAEC63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7EC5-5345-4B5A-8EC0-136E0EFA7E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66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8D3D-0135-449B-9161-6CB953AAEC63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7EC5-5345-4B5A-8EC0-136E0EFA7E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184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8D3D-0135-449B-9161-6CB953AAEC63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7EC5-5345-4B5A-8EC0-136E0EFA7E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0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8D3D-0135-449B-9161-6CB953AAEC63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7EC5-5345-4B5A-8EC0-136E0EFA7E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102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8D3D-0135-449B-9161-6CB953AAEC63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7EC5-5345-4B5A-8EC0-136E0EFA7E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699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8D3D-0135-449B-9161-6CB953AAEC63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7EC5-5345-4B5A-8EC0-136E0EFA7E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748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8D3D-0135-449B-9161-6CB953AAEC63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7EC5-5345-4B5A-8EC0-136E0EFA7E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65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8D3D-0135-449B-9161-6CB953AAEC63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7EC5-5345-4B5A-8EC0-136E0EFA7E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013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8D3D-0135-449B-9161-6CB953AAEC63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7EC5-5345-4B5A-8EC0-136E0EFA7E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190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FF08D3D-0135-449B-9161-6CB953AAEC63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02F7EC5-5345-4B5A-8EC0-136E0EFA7E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4814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3E078D-0BF5-486D-8DFA-0969485420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58912"/>
          </a:xfrm>
        </p:spPr>
        <p:txBody>
          <a:bodyPr/>
          <a:lstStyle/>
          <a:p>
            <a:r>
              <a:rPr lang="en-US" b="1" dirty="0"/>
              <a:t>       8</a:t>
            </a:r>
            <a:r>
              <a:rPr lang="en-US" b="1" baseline="30000" dirty="0"/>
              <a:t>th</a:t>
            </a:r>
            <a:r>
              <a:rPr lang="en-US" b="1" dirty="0"/>
              <a:t> grade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5B3FDA0-E35F-4DA9-8029-528FF4FEC6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2781300"/>
            <a:ext cx="9519821" cy="285602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pPr algn="l"/>
            <a:r>
              <a:rPr lang="en-US" sz="5400" b="1" dirty="0">
                <a:solidFill>
                  <a:srgbClr val="FF0000"/>
                </a:solidFill>
              </a:rPr>
              <a:t>    </a:t>
            </a:r>
            <a:r>
              <a:rPr lang="en-US" sz="6600" b="1" dirty="0">
                <a:solidFill>
                  <a:srgbClr val="FF0000"/>
                </a:solidFill>
              </a:rPr>
              <a:t>BIRTHDAY </a:t>
            </a:r>
          </a:p>
          <a:p>
            <a:pPr algn="l"/>
            <a:r>
              <a:rPr lang="en-US" sz="6600" b="1" dirty="0">
                <a:solidFill>
                  <a:srgbClr val="FF0000"/>
                </a:solidFill>
              </a:rPr>
              <a:t>CELEBRATIONS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13B2B36-17DE-4F03-882B-A04577339F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2979" y="2086252"/>
            <a:ext cx="3409815" cy="2269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27152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97E869-DBBA-41F9-9112-604A79DBB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8755" y="1069758"/>
            <a:ext cx="9578374" cy="590365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Country – adjective (language)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CC43D5AE-6C89-4068-B7BA-9B0FCBF912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7017935"/>
              </p:ext>
            </p:extLst>
          </p:nvPr>
        </p:nvGraphicFramePr>
        <p:xfrm>
          <a:off x="871807" y="2550110"/>
          <a:ext cx="10235322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1774">
                  <a:extLst>
                    <a:ext uri="{9D8B030D-6E8A-4147-A177-3AD203B41FA5}">
                      <a16:colId xmlns:a16="http://schemas.microsoft.com/office/drawing/2014/main" xmlns="" val="2016305015"/>
                    </a:ext>
                  </a:extLst>
                </a:gridCol>
                <a:gridCol w="3411774">
                  <a:extLst>
                    <a:ext uri="{9D8B030D-6E8A-4147-A177-3AD203B41FA5}">
                      <a16:colId xmlns:a16="http://schemas.microsoft.com/office/drawing/2014/main" xmlns="" val="344368558"/>
                    </a:ext>
                  </a:extLst>
                </a:gridCol>
                <a:gridCol w="3411774">
                  <a:extLst>
                    <a:ext uri="{9D8B030D-6E8A-4147-A177-3AD203B41FA5}">
                      <a16:colId xmlns:a16="http://schemas.microsoft.com/office/drawing/2014/main" xmlns="" val="1721679297"/>
                    </a:ext>
                  </a:extLst>
                </a:gridCol>
              </a:tblGrid>
              <a:tr h="511502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/>
                        <a:t>           -ian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b="1" dirty="0"/>
                        <a:t>           -ish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b="1" dirty="0"/>
                        <a:t>          -ese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39033756"/>
                  </a:ext>
                </a:extLst>
              </a:tr>
              <a:tr h="511502">
                <a:tc>
                  <a:txBody>
                    <a:bodyPr/>
                    <a:lstStyle/>
                    <a:p>
                      <a:r>
                        <a:rPr lang="en-US" sz="2800" b="1" dirty="0"/>
                        <a:t>Egyptian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Turkish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Portuguese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09603358"/>
                  </a:ext>
                </a:extLst>
              </a:tr>
              <a:tr h="511502">
                <a:tc>
                  <a:txBody>
                    <a:bodyPr/>
                    <a:lstStyle/>
                    <a:p>
                      <a:r>
                        <a:rPr lang="en-US" sz="2800" b="1" dirty="0"/>
                        <a:t>Serbian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Spanish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Vietnamese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9839605"/>
                  </a:ext>
                </a:extLst>
              </a:tr>
              <a:tr h="511502">
                <a:tc>
                  <a:txBody>
                    <a:bodyPr/>
                    <a:lstStyle/>
                    <a:p>
                      <a:r>
                        <a:rPr lang="en-US" sz="2800" b="1" dirty="0"/>
                        <a:t>Australian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Chinese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55538365"/>
                  </a:ext>
                </a:extLst>
              </a:tr>
              <a:tr h="511502">
                <a:tc>
                  <a:txBody>
                    <a:bodyPr/>
                    <a:lstStyle/>
                    <a:p>
                      <a:r>
                        <a:rPr lang="en-US" sz="2800" b="1" dirty="0"/>
                        <a:t>Canadian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Swedish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Japanese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46346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371172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5912D8-4886-4B6E-9724-10AFB2CC8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692" y="514906"/>
            <a:ext cx="9640518" cy="110083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SB, p. 46, ex. 3: </a:t>
            </a:r>
            <a:r>
              <a:rPr lang="en-US" sz="3200" dirty="0"/>
              <a:t>Complete the sentences with missing adjectives </a:t>
            </a:r>
            <a:r>
              <a:rPr lang="en-US" sz="3200"/>
              <a:t>– answers: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EA63AA-44AD-4E1F-90FD-732728E23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8788" y="1686758"/>
            <a:ext cx="10129422" cy="4472126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1  Is he from Portugal or Spain? __ </a:t>
            </a:r>
            <a:r>
              <a:rPr lang="en-US" sz="2800" b="1" dirty="0">
                <a:solidFill>
                  <a:srgbClr val="C00000"/>
                </a:solidFill>
              </a:rPr>
              <a:t>Portuguese</a:t>
            </a:r>
            <a:r>
              <a:rPr lang="en-US" sz="2800" b="1" dirty="0"/>
              <a:t> ___ and ______ </a:t>
            </a:r>
            <a:r>
              <a:rPr lang="en-US" sz="2800" b="1" dirty="0">
                <a:solidFill>
                  <a:srgbClr val="C00000"/>
                </a:solidFill>
              </a:rPr>
              <a:t>Spanish</a:t>
            </a:r>
            <a:r>
              <a:rPr lang="en-US" sz="2800" b="1" dirty="0"/>
              <a:t> ____ are similar languages.</a:t>
            </a:r>
          </a:p>
          <a:p>
            <a:pPr marL="0" indent="0">
              <a:buNone/>
            </a:pPr>
            <a:r>
              <a:rPr lang="en-US" sz="2800" b="1" dirty="0"/>
              <a:t>2  I’ve never been to China, but I’ve bought a ____ </a:t>
            </a:r>
            <a:r>
              <a:rPr lang="en-US" sz="2800" b="1" dirty="0">
                <a:solidFill>
                  <a:srgbClr val="C00000"/>
                </a:solidFill>
              </a:rPr>
              <a:t>Chinese</a:t>
            </a:r>
            <a:r>
              <a:rPr lang="en-US" sz="2800" b="1" dirty="0"/>
              <a:t> ______ vase.</a:t>
            </a:r>
          </a:p>
          <a:p>
            <a:pPr marL="0" indent="0">
              <a:buNone/>
            </a:pPr>
            <a:r>
              <a:rPr lang="en-US" sz="2800" b="1" dirty="0"/>
              <a:t>3  If you go to Egypt, you will learn a lot about ____ </a:t>
            </a:r>
            <a:r>
              <a:rPr lang="en-US" sz="2800" b="1" dirty="0">
                <a:solidFill>
                  <a:srgbClr val="C00000"/>
                </a:solidFill>
              </a:rPr>
              <a:t>Egyptian</a:t>
            </a:r>
            <a:r>
              <a:rPr lang="en-US" sz="2800" b="1" dirty="0"/>
              <a:t> ______ kings and pyramids.</a:t>
            </a:r>
          </a:p>
          <a:p>
            <a:pPr marL="0" indent="0">
              <a:buNone/>
            </a:pPr>
            <a:r>
              <a:rPr lang="en-US" sz="2800" b="1" dirty="0"/>
              <a:t>4  Nippon is the ____ </a:t>
            </a:r>
            <a:r>
              <a:rPr lang="en-US" sz="2800" b="1" dirty="0">
                <a:solidFill>
                  <a:srgbClr val="C00000"/>
                </a:solidFill>
              </a:rPr>
              <a:t>Japanese</a:t>
            </a:r>
            <a:r>
              <a:rPr lang="en-US" sz="2800" b="1" dirty="0"/>
              <a:t> ______ word for Japan.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007800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5912D8-4886-4B6E-9724-10AFB2CC8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1289" y="381741"/>
            <a:ext cx="10056921" cy="807867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SB, p. 46, ex. 3: </a:t>
            </a:r>
            <a:r>
              <a:rPr lang="en-US" sz="2400" dirty="0"/>
              <a:t>Complete the sentences with missing adjectives </a:t>
            </a:r>
            <a:r>
              <a:rPr lang="en-US" sz="2400"/>
              <a:t>– answers: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EA63AA-44AD-4E1F-90FD-732728E23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1289" y="1189608"/>
            <a:ext cx="10129422" cy="49448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/>
              <a:t>5  Belgrade is the capital of Serbia. ___ </a:t>
            </a:r>
            <a:r>
              <a:rPr lang="en-US" sz="2800" b="1" dirty="0">
                <a:solidFill>
                  <a:srgbClr val="C00000"/>
                </a:solidFill>
              </a:rPr>
              <a:t>Serbian</a:t>
            </a:r>
            <a:r>
              <a:rPr lang="en-US" sz="2800" b="1" dirty="0"/>
              <a:t> _____ people like their capital.</a:t>
            </a:r>
          </a:p>
          <a:p>
            <a:pPr marL="0" indent="0">
              <a:buNone/>
            </a:pPr>
            <a:r>
              <a:rPr lang="en-US" sz="2800" b="1" dirty="0"/>
              <a:t>6  Tuan’s grandfather is from Vietnam. Tuan is __ </a:t>
            </a:r>
            <a:r>
              <a:rPr lang="en-US" sz="2800" b="1" dirty="0">
                <a:solidFill>
                  <a:srgbClr val="C00000"/>
                </a:solidFill>
              </a:rPr>
              <a:t>Vietnamese</a:t>
            </a:r>
            <a:r>
              <a:rPr lang="en-US" sz="2800" b="1" dirty="0"/>
              <a:t> ____, too.</a:t>
            </a:r>
          </a:p>
          <a:p>
            <a:pPr marL="0" indent="0">
              <a:buNone/>
            </a:pPr>
            <a:r>
              <a:rPr lang="en-US" sz="2800" b="1" dirty="0"/>
              <a:t>7  Mr. Davis hasn’t visited Canada, but his best friend is __ </a:t>
            </a:r>
            <a:r>
              <a:rPr lang="en-US" sz="2800" b="1" dirty="0">
                <a:solidFill>
                  <a:srgbClr val="C00000"/>
                </a:solidFill>
              </a:rPr>
              <a:t>Canadian</a:t>
            </a:r>
            <a:r>
              <a:rPr lang="en-US" sz="2800" b="1" dirty="0"/>
              <a:t> ___.</a:t>
            </a:r>
          </a:p>
          <a:p>
            <a:pPr marL="0" indent="0">
              <a:buNone/>
            </a:pPr>
            <a:r>
              <a:rPr lang="en-US" sz="2800" b="1" dirty="0"/>
              <a:t>8  A: Is this the flag of Sweden? </a:t>
            </a:r>
          </a:p>
          <a:p>
            <a:pPr marL="0" indent="0">
              <a:buNone/>
            </a:pPr>
            <a:r>
              <a:rPr lang="en-US" sz="2800" b="1" dirty="0"/>
              <a:t>    B: Not that one. This one is __ </a:t>
            </a:r>
            <a:r>
              <a:rPr lang="en-US" sz="2800" b="1" dirty="0">
                <a:solidFill>
                  <a:srgbClr val="C00000"/>
                </a:solidFill>
              </a:rPr>
              <a:t>Swedish</a:t>
            </a:r>
            <a:r>
              <a:rPr lang="en-US" sz="2800" b="1" dirty="0"/>
              <a:t>___.</a:t>
            </a:r>
          </a:p>
          <a:p>
            <a:pPr marL="0" indent="0">
              <a:buNone/>
            </a:pPr>
            <a:r>
              <a:rPr lang="en-US" sz="2800" b="1" dirty="0"/>
              <a:t>9  People in Australia speak __ </a:t>
            </a:r>
            <a:r>
              <a:rPr lang="en-US" sz="2800" b="1" dirty="0">
                <a:solidFill>
                  <a:srgbClr val="C00000"/>
                </a:solidFill>
              </a:rPr>
              <a:t>English</a:t>
            </a:r>
            <a:r>
              <a:rPr lang="en-US" sz="2800" b="1" dirty="0"/>
              <a:t> ___, but the accent is __ </a:t>
            </a:r>
            <a:r>
              <a:rPr lang="en-US" sz="2800" b="1" dirty="0">
                <a:solidFill>
                  <a:srgbClr val="C00000"/>
                </a:solidFill>
              </a:rPr>
              <a:t>Australian </a:t>
            </a:r>
            <a:r>
              <a:rPr lang="en-US" sz="2800" b="1" dirty="0"/>
              <a:t>______.</a:t>
            </a:r>
          </a:p>
        </p:txBody>
      </p:sp>
    </p:spTree>
    <p:extLst>
      <p:ext uri="{BB962C8B-B14F-4D97-AF65-F5344CB8AC3E}">
        <p14:creationId xmlns:p14="http://schemas.microsoft.com/office/powerpoint/2010/main" val="330346842"/>
      </p:ext>
    </p:extLst>
  </p:cSld>
  <p:clrMapOvr>
    <a:masterClrMapping/>
  </p:clrMapOvr>
  <p:transition spd="med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404925-BDE4-4F96-AF4A-A86CA9761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973" y="1003177"/>
            <a:ext cx="8534400" cy="667797"/>
          </a:xfrm>
        </p:spPr>
        <p:txBody>
          <a:bodyPr/>
          <a:lstStyle/>
          <a:p>
            <a:pPr algn="ctr"/>
            <a:r>
              <a:rPr lang="en-US" b="1" dirty="0"/>
              <a:t>     Some more examples: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C3009D51-E9CD-4FAE-8145-1F077B0691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8831861"/>
              </p:ext>
            </p:extLst>
          </p:nvPr>
        </p:nvGraphicFramePr>
        <p:xfrm>
          <a:off x="1252384" y="1855433"/>
          <a:ext cx="9782560" cy="364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1280">
                  <a:extLst>
                    <a:ext uri="{9D8B030D-6E8A-4147-A177-3AD203B41FA5}">
                      <a16:colId xmlns:a16="http://schemas.microsoft.com/office/drawing/2014/main" xmlns="" val="720846735"/>
                    </a:ext>
                  </a:extLst>
                </a:gridCol>
                <a:gridCol w="4891280">
                  <a:extLst>
                    <a:ext uri="{9D8B030D-6E8A-4147-A177-3AD203B41FA5}">
                      <a16:colId xmlns:a16="http://schemas.microsoft.com/office/drawing/2014/main" xmlns="" val="228038442"/>
                    </a:ext>
                  </a:extLst>
                </a:gridCol>
              </a:tblGrid>
              <a:tr h="608120">
                <a:tc>
                  <a:txBody>
                    <a:bodyPr/>
                    <a:lstStyle/>
                    <a:p>
                      <a:r>
                        <a:rPr lang="en-US" sz="2400" b="1" dirty="0"/>
                        <a:t>Country: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Adjective (language):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92623340"/>
                  </a:ext>
                </a:extLst>
              </a:tr>
              <a:tr h="608120">
                <a:tc>
                  <a:txBody>
                    <a:bodyPr/>
                    <a:lstStyle/>
                    <a:p>
                      <a:r>
                        <a:rPr lang="en-US" sz="2400" b="1" dirty="0"/>
                        <a:t>Montenegro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Montenegrin </a:t>
                      </a:r>
                      <a:r>
                        <a:rPr lang="en-US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/ˌmɒn.tɪˈniː.ɡrɪn/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0116477"/>
                  </a:ext>
                </a:extLst>
              </a:tr>
              <a:tr h="608120">
                <a:tc>
                  <a:txBody>
                    <a:bodyPr/>
                    <a:lstStyle/>
                    <a:p>
                      <a:r>
                        <a:rPr lang="en-US" sz="2400" b="1" dirty="0"/>
                        <a:t>Croatia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Croatian </a:t>
                      </a:r>
                      <a:r>
                        <a:rPr lang="en-US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/krəʊˈeɪ.ʃən/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7665184"/>
                  </a:ext>
                </a:extLst>
              </a:tr>
              <a:tr h="608120">
                <a:tc>
                  <a:txBody>
                    <a:bodyPr/>
                    <a:lstStyle/>
                    <a:p>
                      <a:r>
                        <a:rPr lang="en-US" sz="2400" b="1" dirty="0"/>
                        <a:t>Slovenia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Slovenian </a:t>
                      </a:r>
                      <a:r>
                        <a:rPr lang="en-US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/sləˈviː.ni.ən/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4881309"/>
                  </a:ext>
                </a:extLst>
              </a:tr>
              <a:tr h="608120">
                <a:tc>
                  <a:txBody>
                    <a:bodyPr/>
                    <a:lstStyle/>
                    <a:p>
                      <a:r>
                        <a:rPr lang="en-US" sz="2400" b="1" dirty="0"/>
                        <a:t>Austria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Austrian </a:t>
                      </a:r>
                      <a:r>
                        <a:rPr lang="en-US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/ˈɒ.striː.ən/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87987898"/>
                  </a:ext>
                </a:extLst>
              </a:tr>
              <a:tr h="608120">
                <a:tc>
                  <a:txBody>
                    <a:bodyPr/>
                    <a:lstStyle/>
                    <a:p>
                      <a:r>
                        <a:rPr lang="en-US" sz="2400" b="1" dirty="0"/>
                        <a:t>Russia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Russian </a:t>
                      </a:r>
                      <a:r>
                        <a:rPr lang="en-US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/ˈrʌʃ.ən/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4924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6495476"/>
      </p:ext>
    </p:extLst>
  </p:cSld>
  <p:clrMapOvr>
    <a:masterClrMapping/>
  </p:clrMapOvr>
  <p:transition spd="med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CEC37D-D41A-4C2D-82FE-6441A6A44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0957" y="656948"/>
            <a:ext cx="8534400" cy="1322772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</a:rPr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36D3EA-AC71-471F-8279-3F73B7BCA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303" y="2494626"/>
            <a:ext cx="8534400" cy="3404423"/>
          </a:xfrm>
        </p:spPr>
        <p:txBody>
          <a:bodyPr/>
          <a:lstStyle/>
          <a:p>
            <a:pPr marL="457200" indent="-457200">
              <a:buAutoNum type="arabicPlain"/>
            </a:pPr>
            <a:r>
              <a:rPr lang="en-US" sz="3200" b="1" dirty="0">
                <a:solidFill>
                  <a:srgbClr val="002060"/>
                </a:solidFill>
              </a:rPr>
              <a:t>Read the text </a:t>
            </a:r>
            <a:r>
              <a:rPr lang="en-US" sz="3200" b="1" dirty="0">
                <a:solidFill>
                  <a:schemeClr val="accent6"/>
                </a:solidFill>
              </a:rPr>
              <a:t>4.2 Let’s party </a:t>
            </a:r>
            <a:r>
              <a:rPr lang="en-US" sz="3200" b="1" dirty="0">
                <a:solidFill>
                  <a:srgbClr val="002060"/>
                </a:solidFill>
              </a:rPr>
              <a:t>(SB, p. 45)</a:t>
            </a:r>
          </a:p>
          <a:p>
            <a:pPr marL="457200" indent="-457200">
              <a:buAutoNum type="arabicPlain"/>
            </a:pPr>
            <a:r>
              <a:rPr lang="en-US" sz="3200" b="1" dirty="0">
                <a:solidFill>
                  <a:srgbClr val="002060"/>
                </a:solidFill>
              </a:rPr>
              <a:t>Workbook, p. 36, ex. 1 (circle the correct answer)</a:t>
            </a:r>
          </a:p>
          <a:p>
            <a:pPr marL="457200" indent="-457200">
              <a:buAutoNum type="arabicPlain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75084"/>
      </p:ext>
    </p:extLst>
  </p:cSld>
  <p:clrMapOvr>
    <a:masterClrMapping/>
  </p:clrMapOvr>
  <p:transition spd="med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2254AF-41FF-48B0-8218-A90E0BD70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892" y="754603"/>
            <a:ext cx="8983571" cy="738818"/>
          </a:xfrm>
        </p:spPr>
        <p:txBody>
          <a:bodyPr/>
          <a:lstStyle/>
          <a:p>
            <a:pPr algn="ctr"/>
            <a:r>
              <a:rPr lang="en-US" b="1" dirty="0"/>
              <a:t>Thanks for your attention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3823F1EC-78E8-40B0-AAAD-8417BA5760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986" y="1917577"/>
            <a:ext cx="7415019" cy="3875211"/>
          </a:xfrm>
        </p:spPr>
      </p:pic>
    </p:spTree>
    <p:extLst>
      <p:ext uri="{BB962C8B-B14F-4D97-AF65-F5344CB8AC3E}">
        <p14:creationId xmlns:p14="http://schemas.microsoft.com/office/powerpoint/2010/main" val="1422796480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931B0B-5435-45A0-9E66-185DE638C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2812" y="745724"/>
            <a:ext cx="6019800" cy="209513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4.2 let’s party sb (p. 45, 46)</a:t>
            </a:r>
            <a:r>
              <a:rPr lang="en-US" sz="4400" b="1" dirty="0">
                <a:solidFill>
                  <a:srgbClr val="FFFF00"/>
                </a:solidFill>
              </a:rPr>
              <a:t> </a:t>
            </a:r>
            <a:r>
              <a:rPr lang="en-US" sz="4400" b="1" dirty="0">
                <a:solidFill>
                  <a:schemeClr val="bg2">
                    <a:lumMod val="50000"/>
                  </a:schemeClr>
                </a:solidFill>
              </a:rPr>
              <a:t>History of birthday celebrations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xmlns="" id="{D4FA1435-0E7B-4C4E-8B25-DE7D07D700D0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1" r="2091"/>
          <a:stretch>
            <a:fillRect/>
          </a:stretch>
        </p:blipFill>
        <p:spPr>
          <a:xfrm>
            <a:off x="989012" y="914399"/>
            <a:ext cx="3538600" cy="4980373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60D9037-0AED-4FC2-BBD9-000C6BDFC7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2812" y="2840854"/>
            <a:ext cx="6021388" cy="2911876"/>
          </a:xfrm>
        </p:spPr>
        <p:txBody>
          <a:bodyPr>
            <a:normAutofit fontScale="92500"/>
          </a:bodyPr>
          <a:lstStyle/>
          <a:p>
            <a:r>
              <a:rPr lang="en-US" sz="3500" b="1" dirty="0">
                <a:solidFill>
                  <a:srgbClr val="FF0000"/>
                </a:solidFill>
              </a:rPr>
              <a:t>King of Egypt – Pharaoh</a:t>
            </a:r>
          </a:p>
          <a:p>
            <a:r>
              <a:rPr lang="en-US" sz="3200" dirty="0"/>
              <a:t>-He prepared the feast for his people 5,000 years ago.</a:t>
            </a:r>
          </a:p>
          <a:p>
            <a:r>
              <a:rPr lang="en-US" sz="3200" dirty="0"/>
              <a:t>-Some scientists say that it was the day of his birth as a god.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143274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2494C6-3CA8-412D-A984-6A86BBA2E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Pagans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3412113-34C7-4451-926F-D1DB36F024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823840"/>
          </a:xfrm>
        </p:spPr>
        <p:txBody>
          <a:bodyPr>
            <a:normAutofit/>
          </a:bodyPr>
          <a:lstStyle/>
          <a:p>
            <a:r>
              <a:rPr lang="en-US" sz="2800" b="1" dirty="0"/>
              <a:t>-They believed in evil spirits.</a:t>
            </a:r>
          </a:p>
          <a:p>
            <a:r>
              <a:rPr lang="en-US" sz="2800" b="1" dirty="0"/>
              <a:t>-They had a special ceremony to make the evil spirits disappear.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xmlns="" id="{60DD776A-3C22-4181-A854-5D190D92D5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0" y="1299099"/>
            <a:ext cx="5078027" cy="3812975"/>
          </a:xfrm>
        </p:spPr>
      </p:pic>
    </p:spTree>
    <p:extLst>
      <p:ext uri="{BB962C8B-B14F-4D97-AF65-F5344CB8AC3E}">
        <p14:creationId xmlns:p14="http://schemas.microsoft.com/office/powerpoint/2010/main" val="397488554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7A45AD-4B47-4303-9E1A-7DB20BF59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8746" y="914400"/>
            <a:ext cx="5353866" cy="1100831"/>
          </a:xfrm>
        </p:spPr>
        <p:txBody>
          <a:bodyPr>
            <a:normAutofit fontScale="90000"/>
          </a:bodyPr>
          <a:lstStyle/>
          <a:p>
            <a:r>
              <a:rPr lang="en-US" sz="7200" dirty="0">
                <a:solidFill>
                  <a:srgbClr val="FF0000"/>
                </a:solidFill>
              </a:rPr>
              <a:t>christians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xmlns="" id="{93BDDCBD-F0A5-4B2B-8D53-6CF901D3FC0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0" r="31250"/>
          <a:stretch>
            <a:fillRect/>
          </a:stretch>
        </p:blipFill>
        <p:spPr>
          <a:xfrm>
            <a:off x="989011" y="914400"/>
            <a:ext cx="4053505" cy="4572000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851953C-A31E-4645-9112-6F8E3E388C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59766" y="2015231"/>
            <a:ext cx="5284433" cy="3382391"/>
          </a:xfrm>
        </p:spPr>
        <p:txBody>
          <a:bodyPr>
            <a:normAutofit lnSpcReduction="10000"/>
          </a:bodyPr>
          <a:lstStyle/>
          <a:p>
            <a:r>
              <a:rPr lang="en-US" sz="3600" b="1" dirty="0"/>
              <a:t>-They celebrate the birth of Jesus Christ from the 4</a:t>
            </a:r>
            <a:r>
              <a:rPr lang="en-US" sz="3600" b="1" baseline="30000" dirty="0"/>
              <a:t>th</a:t>
            </a:r>
            <a:r>
              <a:rPr lang="en-US" sz="3600" b="1" dirty="0"/>
              <a:t> century.</a:t>
            </a:r>
          </a:p>
          <a:p>
            <a:r>
              <a:rPr lang="en-US" sz="3600" b="1" dirty="0"/>
              <a:t>-They wanted more people to join the church.</a:t>
            </a:r>
          </a:p>
        </p:txBody>
      </p:sp>
    </p:spTree>
    <p:extLst>
      <p:ext uri="{BB962C8B-B14F-4D97-AF65-F5344CB8AC3E}">
        <p14:creationId xmlns:p14="http://schemas.microsoft.com/office/powerpoint/2010/main" val="287090947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BC9493-DDE5-4958-9CD7-C9DBAD761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4885" y="914400"/>
            <a:ext cx="4057726" cy="878889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romans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02C6FFD-15EB-4A51-8175-05CB2DB6EF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684884" y="2157274"/>
            <a:ext cx="4059315" cy="3222594"/>
          </a:xfrm>
        </p:spPr>
        <p:txBody>
          <a:bodyPr>
            <a:normAutofit/>
          </a:bodyPr>
          <a:lstStyle/>
          <a:p>
            <a:r>
              <a:rPr lang="en-US" sz="2800" b="1" dirty="0"/>
              <a:t>-They first celebrate the birthdays of ordinary people.</a:t>
            </a:r>
          </a:p>
          <a:p>
            <a:r>
              <a:rPr lang="en-US" sz="2800" b="1" dirty="0"/>
              <a:t>-They celebrated only men’s </a:t>
            </a:r>
            <a:r>
              <a:rPr lang="en-US" sz="2800" b="1"/>
              <a:t>birthdays until the </a:t>
            </a:r>
            <a:r>
              <a:rPr lang="en-US" sz="2800" b="1" dirty="0"/>
              <a:t>12</a:t>
            </a:r>
            <a:r>
              <a:rPr lang="en-US" sz="2800" b="1" baseline="30000" dirty="0"/>
              <a:t>th</a:t>
            </a:r>
            <a:r>
              <a:rPr lang="en-US" sz="2800" b="1" dirty="0"/>
              <a:t> century.</a:t>
            </a:r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xmlns="" id="{B6A589FE-1D24-4DF1-B2D4-2DBA66F5B22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27" r="18627"/>
          <a:stretch>
            <a:fillRect/>
          </a:stretch>
        </p:blipFill>
        <p:spPr>
          <a:xfrm>
            <a:off x="989013" y="914400"/>
            <a:ext cx="5243512" cy="4572000"/>
          </a:xfrm>
        </p:spPr>
      </p:pic>
    </p:spTree>
    <p:extLst>
      <p:ext uri="{BB962C8B-B14F-4D97-AF65-F5344CB8AC3E}">
        <p14:creationId xmlns:p14="http://schemas.microsoft.com/office/powerpoint/2010/main" val="2342225519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1401E4-42AC-4F4E-9B52-BFDD70CFD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39" y="914400"/>
            <a:ext cx="4794572" cy="12073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Greece – </a:t>
            </a:r>
            <a:br>
              <a:rPr lang="en-US" sz="3200" b="1" dirty="0">
                <a:solidFill>
                  <a:schemeClr val="bg1"/>
                </a:solidFill>
              </a:rPr>
            </a:br>
            <a:r>
              <a:rPr lang="en-US" sz="3200" b="1" dirty="0">
                <a:solidFill>
                  <a:schemeClr val="bg1"/>
                </a:solidFill>
              </a:rPr>
              <a:t>goddess artemis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EF75CF3-38CC-4F3F-83FC-82C27081FF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06502" y="2361460"/>
            <a:ext cx="5336110" cy="3329125"/>
          </a:xfrm>
        </p:spPr>
        <p:txBody>
          <a:bodyPr>
            <a:normAutofit/>
          </a:bodyPr>
          <a:lstStyle/>
          <a:p>
            <a:r>
              <a:rPr lang="en-US" sz="2800" b="1" dirty="0"/>
              <a:t>-Greeks offered a cake in the shape of the moon to goddess Artemis.</a:t>
            </a:r>
          </a:p>
          <a:p>
            <a:r>
              <a:rPr lang="en-US" sz="2800" b="1" dirty="0"/>
              <a:t>-They wanted it shines like the moon. So they put the candles on the cake and lit them up.</a:t>
            </a:r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xmlns="" id="{0D5DC371-2CFA-410F-8B2C-C48C50810483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3" r="5143"/>
          <a:stretch>
            <a:fillRect/>
          </a:stretch>
        </p:blipFill>
        <p:spPr>
          <a:xfrm>
            <a:off x="989011" y="914399"/>
            <a:ext cx="3503089" cy="4881515"/>
          </a:xfrm>
        </p:spPr>
      </p:pic>
    </p:spTree>
    <p:extLst>
      <p:ext uri="{BB962C8B-B14F-4D97-AF65-F5344CB8AC3E}">
        <p14:creationId xmlns:p14="http://schemas.microsoft.com/office/powerpoint/2010/main" val="3374347481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8A586F-4F25-4923-8C2C-CA1198C08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561" y="914400"/>
            <a:ext cx="3889051" cy="781235"/>
          </a:xfrm>
        </p:spPr>
        <p:txBody>
          <a:bodyPr>
            <a:normAutofit/>
          </a:bodyPr>
          <a:lstStyle/>
          <a:p>
            <a:r>
              <a:rPr lang="en-US" sz="4400" b="1" dirty="0"/>
              <a:t>germany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01247DC-B1DD-40EC-91E6-6BD0D9F105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48040" y="1695635"/>
            <a:ext cx="5060272" cy="3923929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-Modern birthday cakes comes from Germany </a:t>
            </a:r>
            <a:r>
              <a:rPr lang="en-US" sz="3200" b="1"/>
              <a:t>from the 18</a:t>
            </a:r>
            <a:r>
              <a:rPr lang="en-US" sz="3200" b="1" baseline="30000"/>
              <a:t>th</a:t>
            </a:r>
            <a:r>
              <a:rPr lang="en-US" sz="3200" b="1"/>
              <a:t> </a:t>
            </a:r>
            <a:r>
              <a:rPr lang="en-US" sz="3200" b="1" dirty="0"/>
              <a:t>century.</a:t>
            </a:r>
          </a:p>
          <a:p>
            <a:r>
              <a:rPr lang="en-US" sz="3200" b="1" dirty="0"/>
              <a:t>-</a:t>
            </a:r>
            <a:r>
              <a:rPr lang="en-US" sz="3200" b="1" i="1" dirty="0"/>
              <a:t>Kinderfeste</a:t>
            </a:r>
            <a:r>
              <a:rPr lang="en-US" sz="3200" b="1" dirty="0"/>
              <a:t> – children got cakes with candles for their birthdays, made a wish and blow out the candles.</a:t>
            </a:r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xmlns="" id="{91CF038A-1421-4809-BEBE-8F82413D79C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17" r="23717"/>
          <a:stretch>
            <a:fillRect/>
          </a:stretch>
        </p:blipFill>
        <p:spPr>
          <a:xfrm>
            <a:off x="989011" y="914400"/>
            <a:ext cx="4612799" cy="4572000"/>
          </a:xfrm>
        </p:spPr>
      </p:pic>
    </p:spTree>
    <p:extLst>
      <p:ext uri="{BB962C8B-B14F-4D97-AF65-F5344CB8AC3E}">
        <p14:creationId xmlns:p14="http://schemas.microsoft.com/office/powerpoint/2010/main" val="1399921710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E1F390-8993-413D-BB8A-9562B0054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2464" y="914400"/>
            <a:ext cx="5160147" cy="1571348"/>
          </a:xfrm>
        </p:spPr>
        <p:txBody>
          <a:bodyPr>
            <a:normAutofit/>
          </a:bodyPr>
          <a:lstStyle/>
          <a:p>
            <a:r>
              <a:rPr lang="en-US" sz="4400" b="1">
                <a:solidFill>
                  <a:srgbClr val="FFFF00"/>
                </a:solidFill>
              </a:rPr>
              <a:t>Song</a:t>
            </a:r>
            <a:r>
              <a:rPr lang="en-US" sz="4400" b="1"/>
              <a:t> Happy </a:t>
            </a:r>
            <a:r>
              <a:rPr lang="en-US" sz="4400" b="1" dirty="0"/>
              <a:t>birthday to you 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xmlns="" id="{7EF8F5A6-BD65-4B8B-A21C-E8C7C3DCCFB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15" r="14115"/>
          <a:stretch>
            <a:fillRect/>
          </a:stretch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5CA11C8-FE5B-440E-AAC5-5EE2418FD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84054" y="2752078"/>
            <a:ext cx="5160146" cy="2734322"/>
          </a:xfrm>
        </p:spPr>
        <p:txBody>
          <a:bodyPr>
            <a:normAutofit/>
          </a:bodyPr>
          <a:lstStyle/>
          <a:p>
            <a:r>
              <a:rPr lang="en-US" sz="2400" b="1" dirty="0"/>
              <a:t>-The famous song was published in 1924.</a:t>
            </a:r>
          </a:p>
          <a:p>
            <a:r>
              <a:rPr lang="en-US" sz="2400" b="1" dirty="0"/>
              <a:t>-Robert Coleman, a musician, then changed the original song called </a:t>
            </a:r>
            <a:r>
              <a:rPr lang="en-US" sz="2400" b="1" i="1" dirty="0">
                <a:solidFill>
                  <a:schemeClr val="accent6"/>
                </a:solidFill>
              </a:rPr>
              <a:t>Good Morning </a:t>
            </a:r>
            <a:r>
              <a:rPr lang="en-US" sz="2400" b="1" i="1">
                <a:solidFill>
                  <a:schemeClr val="accent6"/>
                </a:solidFill>
              </a:rPr>
              <a:t>to All</a:t>
            </a:r>
            <a:r>
              <a:rPr lang="en-US" sz="2400" b="1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22483482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0B5A2D-3161-4ED2-980F-32263DC14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799"/>
            <a:ext cx="10128790" cy="562622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                     Vocabulary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origin – point or place where something begins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record (noun) – a written document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the Bible – religious book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pagans – they do not believe in Christian god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ordinary – normal, regular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goddess – a woman god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light up – cause to burn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glow – shine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available – easy to get or use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spread – reach places all over the world</a:t>
            </a:r>
          </a:p>
        </p:txBody>
      </p:sp>
    </p:spTree>
    <p:extLst>
      <p:ext uri="{BB962C8B-B14F-4D97-AF65-F5344CB8AC3E}">
        <p14:creationId xmlns:p14="http://schemas.microsoft.com/office/powerpoint/2010/main" val="709019056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216</TotalTime>
  <Words>585</Words>
  <Application>Microsoft Office PowerPoint</Application>
  <PresentationFormat>Widescreen</PresentationFormat>
  <Paragraphs>82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Century Gothic</vt:lpstr>
      <vt:lpstr>Wingdings 3</vt:lpstr>
      <vt:lpstr>Slice</vt:lpstr>
      <vt:lpstr>       8th grade</vt:lpstr>
      <vt:lpstr>4.2 let’s party sb (p. 45, 46) History of birthday celebrations</vt:lpstr>
      <vt:lpstr>Pagans</vt:lpstr>
      <vt:lpstr>christians</vt:lpstr>
      <vt:lpstr>romans</vt:lpstr>
      <vt:lpstr>Greece –  goddess artemis</vt:lpstr>
      <vt:lpstr>germany</vt:lpstr>
      <vt:lpstr>Song Happy birthday to you </vt:lpstr>
      <vt:lpstr>PowerPoint Presentation</vt:lpstr>
      <vt:lpstr>Country – adjective (language)</vt:lpstr>
      <vt:lpstr>SB, p. 46, ex. 3: Complete the sentences with missing adjectives – answers:</vt:lpstr>
      <vt:lpstr>SB, p. 46, ex. 3: Complete the sentences with missing adjectives – answers:</vt:lpstr>
      <vt:lpstr>     Some more examples:</vt:lpstr>
      <vt:lpstr>homework</vt:lpstr>
      <vt:lpstr>Thanks for your attention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8th grade</dc:title>
  <dc:creator>borislavv@yahoo.com</dc:creator>
  <cp:lastModifiedBy>11. Kristina Mataruga</cp:lastModifiedBy>
  <cp:revision>40</cp:revision>
  <dcterms:created xsi:type="dcterms:W3CDTF">2021-02-04T19:37:08Z</dcterms:created>
  <dcterms:modified xsi:type="dcterms:W3CDTF">2021-02-15T12:29:43Z</dcterms:modified>
</cp:coreProperties>
</file>