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FC37B-BC6E-4CFC-BFA5-E4A3A67CE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56CC58-F759-4C2B-BE27-3F72AB5FEC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6523E-5B0D-4FE7-A594-FA5102A5E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C73B-59F7-489A-A9A9-2BD669B18FE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845AB-2A0D-40C9-97DF-A869E0037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ADEDE-4496-42D2-B452-6EFF9697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9654-6919-4D0D-B2EA-449F8862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79BFD-BD58-4ACC-93B7-60C269CB9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0C5861-F48D-41A0-9255-147F8E532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1436E-A7A4-4A6A-99F1-4F7A70C1F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C73B-59F7-489A-A9A9-2BD669B18FE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EB6EE-E846-4CD7-9661-5373399DE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725A9-8C91-4C1D-B287-040FED290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9654-6919-4D0D-B2EA-449F8862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3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816CF2-0E51-47E5-9054-94A171C1FC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40F7C5-C6D0-4616-B472-CD39114698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C198C-05A4-4BAF-A68F-16A58E1E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C73B-59F7-489A-A9A9-2BD669B18FE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63AD3-53C4-47F8-ACCD-56463873B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ABC5B-26CA-42BB-BF3A-1E6616692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9654-6919-4D0D-B2EA-449F8862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7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1FEF3-1141-4A6C-BEB2-F8FA5166B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CE54D-AC45-4E06-AD66-83B83B44A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1BD83-060B-452F-BD04-B5A12A018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C73B-59F7-489A-A9A9-2BD669B18FE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1B048-8B9D-4636-A111-BB94DC80F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5C930-5879-4345-BA5B-B6512427A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9654-6919-4D0D-B2EA-449F8862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8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D2004-E4D3-4256-8190-DB55AB0E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6C4CE-4229-4EF2-A3F8-04D68E2C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0BAE1-42C5-4162-94D5-FEC9F2ADD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C73B-59F7-489A-A9A9-2BD669B18FE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CB6E2-2C09-4AEB-AF4C-BBDA5DE66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9C2E9-0311-448A-B0BD-A8414E54E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9654-6919-4D0D-B2EA-449F8862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4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474ED-8B7B-4F2A-833A-3135ADBE2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02FBA-058A-41C3-9318-DEB98722AC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965E6-4655-46A8-8AD0-90003F376A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E9CD16-5884-49C4-9220-108BA87E8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C73B-59F7-489A-A9A9-2BD669B18FE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B083FB-68E7-4272-A176-29F47D0B2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9F8ED0-50E8-4301-B4C5-0A8DC562C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9654-6919-4D0D-B2EA-449F8862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59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629A-2177-4956-A511-FBC7968E4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50672-256D-4C5F-ABB6-5AB928255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ED3CF-9D43-4D27-B3A2-281BA0200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9535D5-B7D9-49E3-820B-0D79434617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5F74F1-4D10-4387-919D-ABCCAE9A8A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8499B2-6DCD-4D71-A82E-8ABDEFB66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C73B-59F7-489A-A9A9-2BD669B18FE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32C06E-3D21-46EB-9C33-3D775CD35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690465-D42F-4DC0-8012-7DACAADCA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9654-6919-4D0D-B2EA-449F8862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47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8F675-C708-43F3-B08D-EA3940C87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DBBAD6-DBFC-40E6-970A-896B1A08F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C73B-59F7-489A-A9A9-2BD669B18FE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81625D-BE68-4065-B62E-155D3E9A5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4BECED-E7B1-43BC-B825-D4713140B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9654-6919-4D0D-B2EA-449F8862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8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529ABD-5685-4C2F-9AAE-3B59C6C4A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C73B-59F7-489A-A9A9-2BD669B18FE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7F801D-B088-41F1-84F9-915B97574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DB5887-1731-47FC-8398-72AD302EA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9654-6919-4D0D-B2EA-449F8862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3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91817-8416-4F57-8175-301DC95C5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86D71-2ED9-4D83-B697-A1F7EE632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F8A73-7FA9-472C-AB96-5E075AFC7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631527-D925-49EE-8F40-CC06505BB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C73B-59F7-489A-A9A9-2BD669B18FE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8E63E-4409-4DBA-A522-20FE20B68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50DF1-2EDC-48F9-8748-094B2B095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9654-6919-4D0D-B2EA-449F8862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52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194DF-2E1D-42AF-B04C-A1E8B87B9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6116DF-0CC0-4BCB-9F48-815FC2E80C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D4DED8-8800-4F26-AAF9-DC1749EE8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38C89B-033C-40FE-8E8A-125B2C9A7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C73B-59F7-489A-A9A9-2BD669B18FE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16E99B-F114-44F3-881E-D30DAAF54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838C35-08B5-45E6-A836-108EF97A2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9654-6919-4D0D-B2EA-449F8862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54D70D-DAF7-4522-B959-E04DE5237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D9C54C-8983-4235-8B6E-7C648D3A8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CBC85-45F0-4179-8728-EBAE71C67C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FC73B-59F7-489A-A9A9-2BD669B18FE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32DCB-EDA4-4798-9F27-9D6DAD5D5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EC786-0AA5-4ADE-97D7-56963C19A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F9654-6919-4D0D-B2EA-449F8862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1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B3498-117A-47DC-8B21-141B77FB4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3684814" cy="129426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SRPSKI JEZIK</a:t>
            </a:r>
            <a:b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razred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7F88C-99CE-433A-9362-116F94415D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655762"/>
          </a:xfrm>
        </p:spPr>
        <p:txBody>
          <a:bodyPr>
            <a:normAutofit/>
          </a:bodyPr>
          <a:lstStyle/>
          <a:p>
            <a:r>
              <a:rPr lang="en-US" sz="48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Pisana</a:t>
            </a:r>
            <a:r>
              <a:rPr lang="en-US" sz="4800" b="1" dirty="0">
                <a:latin typeface="CyrVidanSerbia" panose="02000603070000020002" pitchFamily="2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slova</a:t>
            </a:r>
            <a:r>
              <a:rPr lang="en-US" sz="4800" b="1" dirty="0">
                <a:latin typeface="CyrVidanSerbia" panose="02000603070000020002" pitchFamily="2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latinice</a:t>
            </a:r>
            <a:endParaRPr lang="en-US" sz="4800" b="1" dirty="0">
              <a:latin typeface="CyrVidanSerbia" panose="02000603070000020002" pitchFamily="2" charset="0"/>
              <a:cs typeface="Arial" panose="020B0604020202020204" pitchFamily="34" charset="0"/>
            </a:endParaRPr>
          </a:p>
          <a:p>
            <a:r>
              <a:rPr lang="en-US" sz="4800" b="1" dirty="0">
                <a:latin typeface="CyrVidanSerbia" panose="02000603070000020002" pitchFamily="2" charset="0"/>
                <a:cs typeface="Arial" panose="020B0604020202020204" pitchFamily="34" charset="0"/>
              </a:rPr>
              <a:t>Tt, </a:t>
            </a:r>
            <a:r>
              <a:rPr lang="en-US" sz="48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Ii</a:t>
            </a:r>
            <a:r>
              <a:rPr lang="en-US" sz="4800" b="1" dirty="0">
                <a:latin typeface="CyrVidanSerbia" panose="02000603070000020002" pitchFamily="2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Uu</a:t>
            </a:r>
            <a:r>
              <a:rPr lang="en-US" sz="4800" b="1" dirty="0">
                <a:latin typeface="CyrVidanSerbia" panose="02000603070000020002" pitchFamily="2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Nn</a:t>
            </a:r>
            <a:endParaRPr lang="en-US" sz="4800" b="1" dirty="0">
              <a:latin typeface="CyrVidanSerbia" panose="02000603070000020002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075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4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BACC773-D8BF-4905-AA7A-BFE68C729E51}"/>
              </a:ext>
            </a:extLst>
          </p:cNvPr>
          <p:cNvSpPr txBox="1"/>
          <p:nvPr/>
        </p:nvSpPr>
        <p:spPr>
          <a:xfrm>
            <a:off x="4637908" y="511603"/>
            <a:ext cx="2916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ponovimo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DB3B3A-498B-4169-B31C-D85EE3ED8853}"/>
              </a:ext>
            </a:extLst>
          </p:cNvPr>
          <p:cNvSpPr txBox="1"/>
          <p:nvPr/>
        </p:nvSpPr>
        <p:spPr>
          <a:xfrm>
            <a:off x="936573" y="1346200"/>
            <a:ext cx="10318851" cy="16858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 2.razredu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smo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naučili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pisana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slova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našeg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pisma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zove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ĆIRILICA.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Ćirilicu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osmislio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Stefanović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Karadžić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Redosljed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slova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ćirilici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zove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AZBUKA.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B1D0AD-16F9-4DDE-BE40-9161B7702817}"/>
              </a:ext>
            </a:extLst>
          </p:cNvPr>
          <p:cNvSpPr txBox="1"/>
          <p:nvPr/>
        </p:nvSpPr>
        <p:spPr>
          <a:xfrm>
            <a:off x="1238587" y="3316158"/>
            <a:ext cx="101545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Prošlo</a:t>
            </a:r>
            <a:r>
              <a:rPr lang="en-US" sz="2400" dirty="0"/>
              <a:t> </a:t>
            </a:r>
            <a:r>
              <a:rPr lang="en-US" sz="2400" dirty="0" err="1"/>
              <a:t>polugodište</a:t>
            </a:r>
            <a:r>
              <a:rPr lang="en-US" sz="2400" dirty="0"/>
              <a:t> </a:t>
            </a:r>
            <a:r>
              <a:rPr lang="en-US" sz="2400" dirty="0" err="1"/>
              <a:t>smo</a:t>
            </a:r>
            <a:r>
              <a:rPr lang="en-US" sz="2400" dirty="0"/>
              <a:t> </a:t>
            </a:r>
            <a:r>
              <a:rPr lang="en-US" sz="2400" dirty="0" err="1"/>
              <a:t>naučili</a:t>
            </a:r>
            <a:r>
              <a:rPr lang="en-US" sz="2400" dirty="0"/>
              <a:t> da </a:t>
            </a:r>
            <a:r>
              <a:rPr lang="en-US" sz="2400" dirty="0" err="1"/>
              <a:t>čitamo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pišemo</a:t>
            </a:r>
            <a:r>
              <a:rPr lang="en-US" sz="2400" dirty="0"/>
              <a:t> </a:t>
            </a:r>
            <a:r>
              <a:rPr lang="en-US" sz="2400" dirty="0" err="1"/>
              <a:t>štampana</a:t>
            </a:r>
            <a:r>
              <a:rPr lang="en-US" sz="2400" dirty="0"/>
              <a:t> </a:t>
            </a:r>
            <a:r>
              <a:rPr lang="en-US" sz="2400" dirty="0" err="1"/>
              <a:t>slova</a:t>
            </a:r>
            <a:r>
              <a:rPr lang="en-US" sz="2400" dirty="0"/>
              <a:t> </a:t>
            </a:r>
            <a:r>
              <a:rPr lang="en-US" sz="2400" dirty="0" err="1"/>
              <a:t>drugog</a:t>
            </a:r>
            <a:r>
              <a:rPr lang="en-US" sz="2400" dirty="0"/>
              <a:t> </a:t>
            </a:r>
            <a:r>
              <a:rPr lang="en-US" sz="2400" dirty="0" err="1"/>
              <a:t>pisma</a:t>
            </a:r>
            <a:endParaRPr lang="en-US" sz="2400" dirty="0"/>
          </a:p>
          <a:p>
            <a:pPr algn="ctr"/>
            <a:r>
              <a:rPr lang="en-US" sz="2400" dirty="0"/>
              <a:t>LATINICA.</a:t>
            </a:r>
          </a:p>
          <a:p>
            <a:pPr algn="ctr"/>
            <a:r>
              <a:rPr lang="en-US" sz="2400" dirty="0" err="1"/>
              <a:t>Redosljed</a:t>
            </a:r>
            <a:r>
              <a:rPr lang="en-US" sz="2400" dirty="0"/>
              <a:t> </a:t>
            </a:r>
            <a:r>
              <a:rPr lang="en-US" sz="2400" dirty="0" err="1"/>
              <a:t>slova</a:t>
            </a:r>
            <a:r>
              <a:rPr lang="en-US" sz="2400" dirty="0"/>
              <a:t> u </a:t>
            </a:r>
            <a:r>
              <a:rPr lang="en-US" sz="2400" dirty="0" err="1"/>
              <a:t>latinici</a:t>
            </a:r>
            <a:r>
              <a:rPr lang="en-US" sz="2400" dirty="0"/>
              <a:t> se </a:t>
            </a:r>
            <a:r>
              <a:rPr lang="en-US" sz="2400" dirty="0" err="1"/>
              <a:t>zove</a:t>
            </a:r>
            <a:r>
              <a:rPr lang="en-US" sz="2400" dirty="0"/>
              <a:t> – ABECEDA.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1F42BA-9C5C-4385-83A8-9FE7A9BBE719}"/>
              </a:ext>
            </a:extLst>
          </p:cNvPr>
          <p:cNvSpPr txBox="1"/>
          <p:nvPr/>
        </p:nvSpPr>
        <p:spPr>
          <a:xfrm>
            <a:off x="936573" y="4973191"/>
            <a:ext cx="10990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Pr</a:t>
            </a:r>
            <a:r>
              <a:rPr lang="hr-HR" sz="3200" dirty="0"/>
              <a:t>ije nekoliko </a:t>
            </a:r>
            <a:r>
              <a:rPr lang="en-US" sz="3200" dirty="0"/>
              <a:t> </a:t>
            </a:r>
            <a:r>
              <a:rPr lang="en-US" sz="3200" dirty="0" err="1"/>
              <a:t>čas</a:t>
            </a:r>
            <a:r>
              <a:rPr lang="hr-HR" sz="3200" dirty="0"/>
              <a:t>ova</a:t>
            </a:r>
            <a:r>
              <a:rPr lang="en-US" sz="3200" dirty="0"/>
              <a:t> </a:t>
            </a:r>
            <a:r>
              <a:rPr lang="en-US" sz="3200" dirty="0" err="1"/>
              <a:t>smo</a:t>
            </a:r>
            <a:r>
              <a:rPr lang="en-US" sz="3200" dirty="0"/>
              <a:t> </a:t>
            </a:r>
            <a:r>
              <a:rPr lang="en-US" sz="3200" dirty="0" err="1"/>
              <a:t>učili</a:t>
            </a:r>
            <a:r>
              <a:rPr lang="en-US" sz="3200" dirty="0"/>
              <a:t> </a:t>
            </a:r>
            <a:r>
              <a:rPr lang="en-US" sz="3200" dirty="0" err="1"/>
              <a:t>prvu</a:t>
            </a:r>
            <a:r>
              <a:rPr lang="en-US" sz="3200" dirty="0"/>
              <a:t> </a:t>
            </a:r>
            <a:r>
              <a:rPr lang="en-US" sz="3200" dirty="0" err="1"/>
              <a:t>grupu</a:t>
            </a:r>
            <a:r>
              <a:rPr lang="en-US" sz="3200" dirty="0"/>
              <a:t> </a:t>
            </a:r>
            <a:r>
              <a:rPr lang="en-US" sz="3200" dirty="0" err="1"/>
              <a:t>pisanih</a:t>
            </a:r>
            <a:r>
              <a:rPr lang="en-US" sz="3200" dirty="0"/>
              <a:t> </a:t>
            </a:r>
            <a:r>
              <a:rPr lang="en-US" sz="3200" dirty="0" err="1"/>
              <a:t>slova</a:t>
            </a:r>
            <a:r>
              <a:rPr lang="en-US" sz="3200" dirty="0"/>
              <a:t> </a:t>
            </a:r>
            <a:r>
              <a:rPr lang="en-US" sz="3200" dirty="0" err="1"/>
              <a:t>latinice</a:t>
            </a:r>
            <a:r>
              <a:rPr lang="en-US" sz="3200" dirty="0"/>
              <a:t> –</a:t>
            </a:r>
          </a:p>
          <a:p>
            <a:pPr algn="ctr"/>
            <a:r>
              <a:rPr lang="en-US" sz="3200" b="1" dirty="0"/>
              <a:t> </a:t>
            </a:r>
            <a:r>
              <a:rPr lang="en-US" sz="3200" b="1" dirty="0">
                <a:latin typeface="CyrVidanSerbia" panose="02000603070000020002" pitchFamily="2" charset="0"/>
              </a:rPr>
              <a:t>A </a:t>
            </a:r>
            <a:r>
              <a:rPr lang="en-US" sz="3200" b="1" dirty="0" err="1">
                <a:latin typeface="CyrVidanSerbia" panose="02000603070000020002" pitchFamily="2" charset="0"/>
              </a:rPr>
              <a:t>a</a:t>
            </a:r>
            <a:r>
              <a:rPr lang="en-US" sz="3200" b="1" dirty="0">
                <a:latin typeface="CyrVidanSerbia" panose="02000603070000020002" pitchFamily="2" charset="0"/>
              </a:rPr>
              <a:t>, E </a:t>
            </a:r>
            <a:r>
              <a:rPr lang="en-US" sz="3200" b="1" dirty="0" err="1">
                <a:latin typeface="CyrVidanSerbia" panose="02000603070000020002" pitchFamily="2" charset="0"/>
              </a:rPr>
              <a:t>e</a:t>
            </a:r>
            <a:r>
              <a:rPr lang="en-US" sz="3200" b="1" dirty="0">
                <a:latin typeface="CyrVidanSerbia" panose="02000603070000020002" pitchFamily="2" charset="0"/>
              </a:rPr>
              <a:t>, O </a:t>
            </a:r>
            <a:r>
              <a:rPr lang="en-US" sz="3200" b="1" dirty="0" err="1">
                <a:latin typeface="CyrVidanSerbia" panose="02000603070000020002" pitchFamily="2" charset="0"/>
              </a:rPr>
              <a:t>o</a:t>
            </a:r>
            <a:r>
              <a:rPr lang="en-US" sz="3200" b="1" dirty="0">
                <a:latin typeface="CyrVidanSerbia" panose="02000603070000020002" pitchFamily="2" charset="0"/>
              </a:rPr>
              <a:t>, J </a:t>
            </a:r>
            <a:r>
              <a:rPr lang="en-US" sz="3200" b="1" dirty="0" err="1">
                <a:latin typeface="CyrVidanSerbia" panose="02000603070000020002" pitchFamily="2" charset="0"/>
              </a:rPr>
              <a:t>j</a:t>
            </a:r>
            <a:r>
              <a:rPr lang="en-US" sz="3200" b="1" dirty="0">
                <a:latin typeface="CyrVidanSerbia" panose="02000603070000020002" pitchFamily="2" charset="0"/>
              </a:rPr>
              <a:t>, K </a:t>
            </a:r>
            <a:r>
              <a:rPr lang="en-US" sz="3200" b="1" dirty="0" err="1">
                <a:latin typeface="CyrVidanSerbia" panose="02000603070000020002" pitchFamily="2" charset="0"/>
              </a:rPr>
              <a:t>k</a:t>
            </a:r>
            <a:r>
              <a:rPr lang="en-US" sz="3200" b="1" dirty="0">
                <a:latin typeface="CyrVidanSerbia" panose="02000603070000020002" pitchFamily="2" charset="0"/>
              </a:rPr>
              <a:t>, M </a:t>
            </a:r>
            <a:r>
              <a:rPr lang="en-US" sz="3200" b="1" dirty="0" err="1">
                <a:latin typeface="CyrVidanSerbia" panose="02000603070000020002" pitchFamily="2" charset="0"/>
              </a:rPr>
              <a:t>m</a:t>
            </a:r>
            <a:r>
              <a:rPr lang="en-US" sz="3200" b="1" dirty="0">
                <a:latin typeface="CyrVidanSerbia" panose="02000603070000020002" pitchFamily="2" charset="0"/>
              </a:rPr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1020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2000" t="-14000" r="-16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D6CDE6-262D-42D0-BCBC-A29BC43FB55B}"/>
              </a:ext>
            </a:extLst>
          </p:cNvPr>
          <p:cNvSpPr txBox="1"/>
          <p:nvPr/>
        </p:nvSpPr>
        <p:spPr>
          <a:xfrm>
            <a:off x="837893" y="554843"/>
            <a:ext cx="98427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Podsjetimo se kako možemo napisati rečenice od naučenih </a:t>
            </a:r>
          </a:p>
          <a:p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slova latinice.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AA6377-7897-451A-8711-9AF5184A70E0}"/>
              </a:ext>
            </a:extLst>
          </p:cNvPr>
          <p:cNvSpPr txBox="1"/>
          <p:nvPr/>
        </p:nvSpPr>
        <p:spPr>
          <a:xfrm>
            <a:off x="1778000" y="1981200"/>
            <a:ext cx="423846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Ema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moja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mama.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moja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mama je Maja.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Kako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Joka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Ko je Momo?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5E63D3-96BB-43FC-9B3E-A0BA3C0C41AA}"/>
              </a:ext>
            </a:extLst>
          </p:cNvPr>
          <p:cNvSpPr txBox="1"/>
          <p:nvPr/>
        </p:nvSpPr>
        <p:spPr>
          <a:xfrm>
            <a:off x="6286500" y="1981200"/>
            <a:ext cx="3743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CyrVidanSerbia" panose="02000603070000020002" pitchFamily="2" charset="0"/>
              </a:rPr>
              <a:t>Ema</a:t>
            </a:r>
            <a:r>
              <a:rPr lang="en-US" sz="3600" b="1" dirty="0">
                <a:latin typeface="CyrVidanSerbia" panose="02000603070000020002" pitchFamily="2" charset="0"/>
              </a:rPr>
              <a:t> je </a:t>
            </a:r>
            <a:r>
              <a:rPr lang="en-US" sz="3600" b="1" dirty="0" err="1">
                <a:latin typeface="CyrVidanSerbia" panose="02000603070000020002" pitchFamily="2" charset="0"/>
              </a:rPr>
              <a:t>moja</a:t>
            </a:r>
            <a:r>
              <a:rPr lang="en-US" sz="3600" b="1" dirty="0">
                <a:latin typeface="CyrVidanSerbia" panose="02000603070000020002" pitchFamily="2" charset="0"/>
              </a:rPr>
              <a:t> mama.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762652-97EA-4ED5-9C12-41E5BCF3BE6A}"/>
              </a:ext>
            </a:extLst>
          </p:cNvPr>
          <p:cNvSpPr txBox="1"/>
          <p:nvPr/>
        </p:nvSpPr>
        <p:spPr>
          <a:xfrm>
            <a:off x="6286500" y="2924145"/>
            <a:ext cx="4394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yrVidanSerbia" panose="02000603070000020002" pitchFamily="2" charset="0"/>
              </a:rPr>
              <a:t>A </a:t>
            </a:r>
            <a:r>
              <a:rPr lang="en-US" sz="3600" b="1" dirty="0" err="1">
                <a:latin typeface="CyrVidanSerbia" panose="02000603070000020002" pitchFamily="2" charset="0"/>
              </a:rPr>
              <a:t>moja</a:t>
            </a:r>
            <a:r>
              <a:rPr lang="en-US" sz="3600" b="1" dirty="0">
                <a:latin typeface="CyrVidanSerbia" panose="02000603070000020002" pitchFamily="2" charset="0"/>
              </a:rPr>
              <a:t> mama je Maja.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C7DBB4-0E3B-4A15-8F2A-F25A580167E9}"/>
              </a:ext>
            </a:extLst>
          </p:cNvPr>
          <p:cNvSpPr txBox="1"/>
          <p:nvPr/>
        </p:nvSpPr>
        <p:spPr>
          <a:xfrm>
            <a:off x="6286500" y="3867090"/>
            <a:ext cx="2710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CyrVidanSerbia" panose="02000603070000020002" pitchFamily="2" charset="0"/>
              </a:rPr>
              <a:t>Kako</a:t>
            </a:r>
            <a:r>
              <a:rPr lang="en-US" sz="3600" b="1" dirty="0">
                <a:latin typeface="CyrVidanSerbia" panose="02000603070000020002" pitchFamily="2" charset="0"/>
              </a:rPr>
              <a:t> je </a:t>
            </a:r>
            <a:r>
              <a:rPr lang="en-US" sz="3600" b="1" dirty="0" err="1">
                <a:latin typeface="CyrVidanSerbia" panose="02000603070000020002" pitchFamily="2" charset="0"/>
              </a:rPr>
              <a:t>Joka</a:t>
            </a:r>
            <a:r>
              <a:rPr lang="en-US" sz="3600" b="1" dirty="0">
                <a:latin typeface="CyrVidanSerbia" panose="02000603070000020002" pitchFamily="2" charset="0"/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784DB1-D871-46B4-8773-F5E00B3C1A52}"/>
              </a:ext>
            </a:extLst>
          </p:cNvPr>
          <p:cNvSpPr txBox="1"/>
          <p:nvPr/>
        </p:nvSpPr>
        <p:spPr>
          <a:xfrm>
            <a:off x="6286500" y="4874299"/>
            <a:ext cx="2603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yrVidanSerbia" panose="02000603070000020002" pitchFamily="2" charset="0"/>
              </a:rPr>
              <a:t>Ko je Momo?</a:t>
            </a:r>
          </a:p>
        </p:txBody>
      </p:sp>
    </p:spTree>
    <p:extLst>
      <p:ext uri="{BB962C8B-B14F-4D97-AF65-F5344CB8AC3E}">
        <p14:creationId xmlns:p14="http://schemas.microsoft.com/office/powerpoint/2010/main" val="334036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4C2C24-DE40-4E1A-9827-FDED95D320CD}"/>
              </a:ext>
            </a:extLst>
          </p:cNvPr>
          <p:cNvSpPr txBox="1"/>
          <p:nvPr/>
        </p:nvSpPr>
        <p:spPr>
          <a:xfrm>
            <a:off x="1140957" y="487332"/>
            <a:ext cx="883793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Danas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učimo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drugu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grupu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pisanih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slova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latinice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>
                <a:latin typeface="CyrVidanSerbia" panose="02000603070000020002" pitchFamily="2" charset="0"/>
                <a:cs typeface="Arial" panose="020B0604020202020204" pitchFamily="34" charset="0"/>
              </a:rPr>
              <a:t>T </a:t>
            </a:r>
            <a:r>
              <a:rPr lang="en-US" sz="40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t</a:t>
            </a:r>
            <a:r>
              <a:rPr lang="en-US" sz="4000" b="1" dirty="0">
                <a:latin typeface="CyrVidanSerbia" panose="02000603070000020002" pitchFamily="2" charset="0"/>
                <a:cs typeface="Arial" panose="020B0604020202020204" pitchFamily="34" charset="0"/>
              </a:rPr>
              <a:t>, I </a:t>
            </a:r>
            <a:r>
              <a:rPr lang="en-US" sz="40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i</a:t>
            </a:r>
            <a:r>
              <a:rPr lang="en-US" sz="4000" b="1" dirty="0">
                <a:latin typeface="CyrVidanSerbia" panose="02000603070000020002" pitchFamily="2" charset="0"/>
                <a:cs typeface="Arial" panose="020B0604020202020204" pitchFamily="34" charset="0"/>
              </a:rPr>
              <a:t>, U </a:t>
            </a:r>
            <a:r>
              <a:rPr lang="en-US" sz="40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u</a:t>
            </a:r>
            <a:r>
              <a:rPr lang="en-US" sz="4000" b="1" dirty="0">
                <a:latin typeface="CyrVidanSerbia" panose="02000603070000020002" pitchFamily="2" charset="0"/>
                <a:cs typeface="Arial" panose="020B0604020202020204" pitchFamily="34" charset="0"/>
              </a:rPr>
              <a:t>, N </a:t>
            </a:r>
            <a:r>
              <a:rPr lang="en-US" sz="40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n</a:t>
            </a:r>
            <a:endParaRPr lang="en-US" sz="4000" b="1" dirty="0">
              <a:latin typeface="CyrVidanSerbia" panose="02000603070000020002" pitchFamily="2" charset="0"/>
              <a:cs typeface="Arial" panose="020B0604020202020204" pitchFamily="34" charset="0"/>
            </a:endParaRP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000" b="1" dirty="0">
                <a:latin typeface="CyrVidanSerbia" panose="02000603070000020002" pitchFamily="2" charset="0"/>
                <a:cs typeface="Arial" panose="020B0604020202020204" pitchFamily="34" charset="0"/>
              </a:rPr>
              <a:t>T </a:t>
            </a:r>
            <a:r>
              <a:rPr lang="en-US" sz="40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t</a:t>
            </a:r>
            <a:r>
              <a:rPr lang="en-US" sz="4000" b="1" dirty="0">
                <a:latin typeface="CyrVidanSerbia" panose="02000603070000020002" pitchFamily="2" charset="0"/>
                <a:cs typeface="Arial" panose="020B0604020202020204" pitchFamily="34" charset="0"/>
              </a:rPr>
              <a:t>, T </a:t>
            </a:r>
            <a:r>
              <a:rPr lang="en-US" sz="40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t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000" b="1" dirty="0">
                <a:latin typeface="CyrVidanSerbia" panose="02000603070000020002" pitchFamily="2" charset="0"/>
                <a:cs typeface="Arial" panose="020B0604020202020204" pitchFamily="34" charset="0"/>
              </a:rPr>
              <a:t>I </a:t>
            </a:r>
            <a:r>
              <a:rPr lang="en-US" sz="40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i</a:t>
            </a:r>
            <a:r>
              <a:rPr lang="en-US" sz="4000" b="1" dirty="0">
                <a:latin typeface="CyrVidanSerbia" panose="02000603070000020002" pitchFamily="2" charset="0"/>
                <a:cs typeface="Arial" panose="020B0604020202020204" pitchFamily="34" charset="0"/>
              </a:rPr>
              <a:t>, I </a:t>
            </a:r>
            <a:r>
              <a:rPr lang="en-US" sz="40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i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r-HR" sz="4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000" b="1" dirty="0">
                <a:latin typeface="CyrVidanSerbia" panose="02000603070000020002" pitchFamily="2" charset="0"/>
                <a:cs typeface="Arial" panose="020B0604020202020204" pitchFamily="34" charset="0"/>
              </a:rPr>
              <a:t>U </a:t>
            </a:r>
            <a:r>
              <a:rPr lang="en-US" sz="40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u</a:t>
            </a:r>
            <a:r>
              <a:rPr lang="en-US" sz="4000" b="1" dirty="0">
                <a:latin typeface="CyrVidanSerbia" panose="02000603070000020002" pitchFamily="2" charset="0"/>
                <a:cs typeface="Arial" panose="020B0604020202020204" pitchFamily="34" charset="0"/>
              </a:rPr>
              <a:t>, U </a:t>
            </a:r>
            <a:r>
              <a:rPr lang="en-US" sz="40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u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r-HR" sz="4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000" b="1" dirty="0">
                <a:latin typeface="CyrVidanSerbia" panose="02000603070000020002" pitchFamily="2" charset="0"/>
                <a:cs typeface="Arial" panose="020B0604020202020204" pitchFamily="34" charset="0"/>
              </a:rPr>
              <a:t>N </a:t>
            </a:r>
            <a:r>
              <a:rPr lang="en-US" sz="40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n</a:t>
            </a:r>
            <a:r>
              <a:rPr lang="en-US" sz="4000" b="1" dirty="0">
                <a:latin typeface="CyrVidanSerbia" panose="02000603070000020002" pitchFamily="2" charset="0"/>
                <a:cs typeface="Arial" panose="020B0604020202020204" pitchFamily="34" charset="0"/>
              </a:rPr>
              <a:t>, N </a:t>
            </a:r>
            <a:r>
              <a:rPr lang="en-US" sz="40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n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E117B4-45DD-4813-9AAF-D0430E77D0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57" y="2451652"/>
            <a:ext cx="2458071" cy="391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771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E05A1B-2E6F-4E60-97C3-AD8321F655E7}"/>
              </a:ext>
            </a:extLst>
          </p:cNvPr>
          <p:cNvSpPr txBox="1"/>
          <p:nvPr/>
        </p:nvSpPr>
        <p:spPr>
          <a:xfrm>
            <a:off x="3200296" y="561062"/>
            <a:ext cx="5262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Pišemo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pisan</a:t>
            </a: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slov</a:t>
            </a: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latinice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CB5F57-A555-419F-933B-E0EF2337E24A}"/>
              </a:ext>
            </a:extLst>
          </p:cNvPr>
          <p:cNvSpPr txBox="1"/>
          <p:nvPr/>
        </p:nvSpPr>
        <p:spPr>
          <a:xfrm>
            <a:off x="1181100" y="1803400"/>
            <a:ext cx="98456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on – 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- 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um –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C50BFB-189A-4D91-BD65-B0BEC099B1BE}"/>
              </a:ext>
            </a:extLst>
          </p:cNvPr>
          <p:cNvSpPr txBox="1"/>
          <p:nvPr/>
        </p:nvSpPr>
        <p:spPr>
          <a:xfrm>
            <a:off x="1904422" y="1793930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CyrVidanSerbia" panose="02000603070000020002" pitchFamily="2" charset="0"/>
              </a:rPr>
              <a:t>ti</a:t>
            </a:r>
            <a:endParaRPr lang="en-US" sz="3200" b="1" dirty="0">
              <a:latin typeface="CyrVidanSerbia" panose="02000603070000020002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72DD73-31A0-40D8-A902-4C518A20BFAD}"/>
              </a:ext>
            </a:extLst>
          </p:cNvPr>
          <p:cNvSpPr txBox="1"/>
          <p:nvPr/>
        </p:nvSpPr>
        <p:spPr>
          <a:xfrm>
            <a:off x="1955511" y="2597834"/>
            <a:ext cx="623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yrVidanSerbia" panose="02000603070000020002" pitchFamily="2" charset="0"/>
              </a:rPr>
              <a:t>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C871E-0C7D-4A3B-BC5A-2EA9A4F93597}"/>
              </a:ext>
            </a:extLst>
          </p:cNvPr>
          <p:cNvSpPr txBox="1"/>
          <p:nvPr/>
        </p:nvSpPr>
        <p:spPr>
          <a:xfrm>
            <a:off x="1988557" y="3491436"/>
            <a:ext cx="513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CyrVidanSerbia" panose="02000603070000020002" pitchFamily="2" charset="0"/>
              </a:rPr>
              <a:t>tu</a:t>
            </a:r>
            <a:endParaRPr lang="en-US" sz="3200" b="1" dirty="0">
              <a:latin typeface="CyrVidanSerbia" panose="02000603070000020002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1883-5AB4-4226-87CF-1AC6D6AE427F}"/>
              </a:ext>
            </a:extLst>
          </p:cNvPr>
          <p:cNvSpPr txBox="1"/>
          <p:nvPr/>
        </p:nvSpPr>
        <p:spPr>
          <a:xfrm>
            <a:off x="2023719" y="4323482"/>
            <a:ext cx="697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yrVidanSerbia" panose="02000603070000020002" pitchFamily="2" charset="0"/>
              </a:rPr>
              <a:t>um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EB4AAC-6AE3-45F5-930B-571E45F13F17}"/>
              </a:ext>
            </a:extLst>
          </p:cNvPr>
          <p:cNvSpPr txBox="1"/>
          <p:nvPr/>
        </p:nvSpPr>
        <p:spPr>
          <a:xfrm>
            <a:off x="2069404" y="5188943"/>
            <a:ext cx="606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CyrVidanSerbia" panose="02000603070000020002" pitchFamily="2" charset="0"/>
              </a:rPr>
              <a:t>na</a:t>
            </a:r>
            <a:endParaRPr lang="en-US" sz="3200" b="1" dirty="0">
              <a:latin typeface="CyrVidanSerbia" panose="02000603070000020002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8C13D4-D482-401C-81CE-E8CD14EF4F8B}"/>
              </a:ext>
            </a:extLst>
          </p:cNvPr>
          <p:cNvSpPr txBox="1"/>
          <p:nvPr/>
        </p:nvSpPr>
        <p:spPr>
          <a:xfrm>
            <a:off x="7567674" y="4388723"/>
            <a:ext cx="155151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Tijana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Nena –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ADEDFD-2793-4FBA-95B6-BD7E18EDCBC4}"/>
              </a:ext>
            </a:extLst>
          </p:cNvPr>
          <p:cNvSpPr txBox="1"/>
          <p:nvPr/>
        </p:nvSpPr>
        <p:spPr>
          <a:xfrm>
            <a:off x="8936731" y="4382628"/>
            <a:ext cx="1368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Tijana</a:t>
            </a:r>
            <a:r>
              <a:rPr lang="en-US" sz="3200" b="1" dirty="0">
                <a:latin typeface="CyrVidanSerbia" panose="02000603070000020002" pitchFamily="2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27A1BD-A1F6-46C9-B2F9-23BF542FD851}"/>
              </a:ext>
            </a:extLst>
          </p:cNvPr>
          <p:cNvSpPr txBox="1"/>
          <p:nvPr/>
        </p:nvSpPr>
        <p:spPr>
          <a:xfrm>
            <a:off x="8914045" y="5188942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yrVidanSerbia" panose="02000603070000020002" pitchFamily="2" charset="0"/>
              </a:rPr>
              <a:t>Nena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D2EABC-616C-4E3F-98EE-0902CD7FF9F0}"/>
              </a:ext>
            </a:extLst>
          </p:cNvPr>
          <p:cNvSpPr txBox="1"/>
          <p:nvPr/>
        </p:nvSpPr>
        <p:spPr>
          <a:xfrm>
            <a:off x="3957113" y="1859170"/>
            <a:ext cx="154401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majka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tata – 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tetka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ujko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ujna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5676D2-8340-4F61-AF12-8F1347DF3D3F}"/>
              </a:ext>
            </a:extLst>
          </p:cNvPr>
          <p:cNvSpPr txBox="1"/>
          <p:nvPr/>
        </p:nvSpPr>
        <p:spPr>
          <a:xfrm>
            <a:off x="5448301" y="1859169"/>
            <a:ext cx="1544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CyrVidanSerbia" panose="02000603070000020002" pitchFamily="2" charset="0"/>
              </a:rPr>
              <a:t>majka</a:t>
            </a:r>
            <a:endParaRPr lang="en-US" sz="3200" b="1" dirty="0">
              <a:latin typeface="CyrVidanSerbia" panose="02000603070000020002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BEC8CB-1E00-4109-89DC-BB82244D3F49}"/>
              </a:ext>
            </a:extLst>
          </p:cNvPr>
          <p:cNvSpPr txBox="1"/>
          <p:nvPr/>
        </p:nvSpPr>
        <p:spPr>
          <a:xfrm>
            <a:off x="4993095" y="2659389"/>
            <a:ext cx="8386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yrVidanSerbia" panose="02000603070000020002" pitchFamily="2" charset="0"/>
              </a:rPr>
              <a:t>tata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9BB78BD-C314-4F73-8C6A-19F3719A1EEB}"/>
              </a:ext>
            </a:extLst>
          </p:cNvPr>
          <p:cNvSpPr txBox="1"/>
          <p:nvPr/>
        </p:nvSpPr>
        <p:spPr>
          <a:xfrm>
            <a:off x="5109833" y="355194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tetka</a:t>
            </a:r>
            <a:endParaRPr lang="en-US" sz="3200" b="1" dirty="0">
              <a:latin typeface="CyrVidanSerbia" panose="02000603070000020002" pitchFamily="2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49592AF-9F91-4432-912E-E8C4F8DAE912}"/>
              </a:ext>
            </a:extLst>
          </p:cNvPr>
          <p:cNvSpPr txBox="1"/>
          <p:nvPr/>
        </p:nvSpPr>
        <p:spPr>
          <a:xfrm>
            <a:off x="5033145" y="4352161"/>
            <a:ext cx="845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CyrVidanSerbia" panose="02000603070000020002" pitchFamily="2" charset="0"/>
              </a:rPr>
              <a:t>ujko</a:t>
            </a:r>
            <a:endParaRPr lang="en-US" sz="3200" b="1" dirty="0">
              <a:latin typeface="CyrVidanSerbia" panose="02000603070000020002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E23184A-AC6C-42A9-A948-3BE415153C09}"/>
              </a:ext>
            </a:extLst>
          </p:cNvPr>
          <p:cNvSpPr txBox="1"/>
          <p:nvPr/>
        </p:nvSpPr>
        <p:spPr>
          <a:xfrm>
            <a:off x="5033145" y="5224435"/>
            <a:ext cx="902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CyrVidanSerbia" panose="02000603070000020002" pitchFamily="2" charset="0"/>
              </a:rPr>
              <a:t>ujna</a:t>
            </a:r>
            <a:endParaRPr lang="en-US" sz="3200" b="1" dirty="0">
              <a:latin typeface="CyrVidanSerbia" panose="02000603070000020002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3B4752F-BFEB-4D5B-AE57-BD2FA8B66FE9}"/>
              </a:ext>
            </a:extLst>
          </p:cNvPr>
          <p:cNvSpPr txBox="1"/>
          <p:nvPr/>
        </p:nvSpPr>
        <p:spPr>
          <a:xfrm>
            <a:off x="7567674" y="1889302"/>
            <a:ext cx="146546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unuk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nauka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jakna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83A60A-F572-46F7-8A01-54B22A839DD3}"/>
              </a:ext>
            </a:extLst>
          </p:cNvPr>
          <p:cNvSpPr txBox="1"/>
          <p:nvPr/>
        </p:nvSpPr>
        <p:spPr>
          <a:xfrm>
            <a:off x="8728201" y="1859168"/>
            <a:ext cx="9957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CyrVidanSerbia" panose="02000603070000020002" pitchFamily="2" charset="0"/>
              </a:rPr>
              <a:t>unuk</a:t>
            </a:r>
            <a:endParaRPr lang="en-US" sz="3200" b="1" dirty="0">
              <a:latin typeface="CyrVidanSerbia" panose="02000603070000020002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0BAED03-8760-4E54-A8E1-260B9F58440E}"/>
              </a:ext>
            </a:extLst>
          </p:cNvPr>
          <p:cNvSpPr txBox="1"/>
          <p:nvPr/>
        </p:nvSpPr>
        <p:spPr>
          <a:xfrm>
            <a:off x="8980937" y="2720944"/>
            <a:ext cx="11961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CyrVidanSerbia" panose="02000603070000020002" pitchFamily="2" charset="0"/>
              </a:rPr>
              <a:t>nauka</a:t>
            </a:r>
            <a:endParaRPr lang="en-US" sz="3200" b="1" dirty="0">
              <a:latin typeface="CyrVidanSerbia" panose="02000603070000020002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7E47C3B-9D67-4B6B-8D98-7A564C2027B8}"/>
              </a:ext>
            </a:extLst>
          </p:cNvPr>
          <p:cNvSpPr txBox="1"/>
          <p:nvPr/>
        </p:nvSpPr>
        <p:spPr>
          <a:xfrm>
            <a:off x="8907055" y="3551940"/>
            <a:ext cx="1160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CyrVidanSerbia" panose="02000603070000020002" pitchFamily="2" charset="0"/>
              </a:rPr>
              <a:t>jakna</a:t>
            </a:r>
            <a:endParaRPr lang="en-US" sz="3200" b="1" dirty="0">
              <a:latin typeface="CyrVidanSerbia" panose="02000603070000020002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36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2" grpId="0"/>
      <p:bldP spid="13" grpId="0"/>
      <p:bldP spid="16" grpId="0"/>
      <p:bldP spid="17" grpId="0"/>
      <p:bldP spid="18" grpId="0"/>
      <p:bldP spid="20" grpId="0"/>
      <p:bldP spid="21" grpId="0"/>
      <p:bldP spid="23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4B8419-EF4A-4CF4-A273-7DA0B2583FC9}"/>
              </a:ext>
            </a:extLst>
          </p:cNvPr>
          <p:cNvSpPr txBox="1"/>
          <p:nvPr/>
        </p:nvSpPr>
        <p:spPr>
          <a:xfrm>
            <a:off x="1302273" y="894790"/>
            <a:ext cx="37142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Nata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ujnu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Tinu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b="1" dirty="0">
                <a:latin typeface="CyrVidanSerbia" panose="02000603070000020002" pitchFamily="2" charset="0"/>
              </a:rPr>
              <a:t>Nata </a:t>
            </a:r>
            <a:r>
              <a:rPr lang="en-US" sz="3200" b="1" dirty="0" err="1">
                <a:latin typeface="CyrVidanSerbia" panose="02000603070000020002" pitchFamily="2" charset="0"/>
              </a:rPr>
              <a:t>ima</a:t>
            </a:r>
            <a:r>
              <a:rPr lang="en-US" sz="3200" b="1" dirty="0">
                <a:latin typeface="CyrVidanSerbia" panose="02000603070000020002" pitchFamily="2" charset="0"/>
              </a:rPr>
              <a:t> </a:t>
            </a:r>
            <a:r>
              <a:rPr lang="en-US" sz="3200" b="1" dirty="0" err="1">
                <a:latin typeface="CyrVidanSerbia" panose="02000603070000020002" pitchFamily="2" charset="0"/>
              </a:rPr>
              <a:t>ujnu</a:t>
            </a:r>
            <a:r>
              <a:rPr lang="en-US" sz="3200" b="1" dirty="0">
                <a:latin typeface="CyrVidanSerbia" panose="02000603070000020002" pitchFamily="2" charset="0"/>
              </a:rPr>
              <a:t> </a:t>
            </a:r>
            <a:r>
              <a:rPr lang="en-US" sz="3200" b="1" dirty="0" err="1">
                <a:latin typeface="CyrVidanSerbia" panose="02000603070000020002" pitchFamily="2" charset="0"/>
              </a:rPr>
              <a:t>Tinu</a:t>
            </a:r>
            <a:r>
              <a:rPr lang="en-US" sz="3200" b="1" dirty="0">
                <a:latin typeface="CyrVidanSerbia" panose="02000603070000020002" pitchFamily="2" charset="0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6FCAF9-44B7-4800-B557-6A6E6D5CBD1D}"/>
              </a:ext>
            </a:extLst>
          </p:cNvPr>
          <p:cNvSpPr txBox="1"/>
          <p:nvPr/>
        </p:nvSpPr>
        <p:spPr>
          <a:xfrm>
            <a:off x="3206205" y="4067750"/>
            <a:ext cx="61061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Ema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tatu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Koju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mamu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Maju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b="1" dirty="0" err="1">
                <a:latin typeface="CyrVidanSerbia" panose="02000603070000020002" pitchFamily="2" charset="0"/>
              </a:rPr>
              <a:t>Ema</a:t>
            </a:r>
            <a:r>
              <a:rPr lang="en-US" sz="3200" b="1" dirty="0">
                <a:latin typeface="CyrVidanSerbia" panose="02000603070000020002" pitchFamily="2" charset="0"/>
              </a:rPr>
              <a:t> </a:t>
            </a:r>
            <a:r>
              <a:rPr lang="en-US" sz="3200" b="1" dirty="0" err="1">
                <a:latin typeface="CyrVidanSerbia" panose="02000603070000020002" pitchFamily="2" charset="0"/>
              </a:rPr>
              <a:t>ima</a:t>
            </a:r>
            <a:r>
              <a:rPr lang="en-US" sz="3200" b="1" dirty="0">
                <a:latin typeface="CyrVidanSerbia" panose="02000603070000020002" pitchFamily="2" charset="0"/>
              </a:rPr>
              <a:t> tatu </a:t>
            </a:r>
            <a:r>
              <a:rPr lang="en-US" sz="3200" b="1" dirty="0" err="1">
                <a:latin typeface="CyrVidanSerbia" panose="02000603070000020002" pitchFamily="2" charset="0"/>
              </a:rPr>
              <a:t>Koju</a:t>
            </a:r>
            <a:r>
              <a:rPr lang="en-US" sz="3200" b="1" dirty="0">
                <a:latin typeface="CyrVidanSerbia" panose="02000603070000020002" pitchFamily="2" charset="0"/>
              </a:rPr>
              <a:t> </a:t>
            </a:r>
            <a:r>
              <a:rPr lang="en-US" sz="3200" b="1" dirty="0" err="1">
                <a:latin typeface="CyrVidanSerbia" panose="02000603070000020002" pitchFamily="2" charset="0"/>
              </a:rPr>
              <a:t>i</a:t>
            </a:r>
            <a:r>
              <a:rPr lang="en-US" sz="3200" b="1" dirty="0">
                <a:latin typeface="CyrVidanSerbia" panose="02000603070000020002" pitchFamily="2" charset="0"/>
              </a:rPr>
              <a:t> </a:t>
            </a:r>
            <a:r>
              <a:rPr lang="en-US" sz="3200" b="1" dirty="0" err="1">
                <a:latin typeface="CyrVidanSerbia" panose="02000603070000020002" pitchFamily="2" charset="0"/>
              </a:rPr>
              <a:t>mamu</a:t>
            </a:r>
            <a:r>
              <a:rPr lang="en-US" sz="3200" b="1" dirty="0">
                <a:latin typeface="CyrVidanSerbia" panose="02000603070000020002" pitchFamily="2" charset="0"/>
              </a:rPr>
              <a:t> </a:t>
            </a:r>
            <a:r>
              <a:rPr lang="en-US" sz="3200" b="1" dirty="0" err="1">
                <a:latin typeface="CyrVidanSerbia" panose="02000603070000020002" pitchFamily="2" charset="0"/>
              </a:rPr>
              <a:t>Maju</a:t>
            </a:r>
            <a:r>
              <a:rPr lang="en-US" sz="3200" b="1" dirty="0">
                <a:latin typeface="CyrVidanSerbia" panose="02000603070000020002" pitchFamily="2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563AC6-AFA0-45BA-96D1-AF3ECB1DF9DF}"/>
              </a:ext>
            </a:extLst>
          </p:cNvPr>
          <p:cNvSpPr txBox="1"/>
          <p:nvPr/>
        </p:nvSpPr>
        <p:spPr>
          <a:xfrm>
            <a:off x="7175507" y="894790"/>
            <a:ext cx="28111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Tinka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jaje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Tinka</a:t>
            </a:r>
            <a:r>
              <a:rPr lang="en-US" sz="3200" b="1" dirty="0">
                <a:latin typeface="CyrVidanSerbia" panose="02000603070000020002" pitchFamily="2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ima</a:t>
            </a:r>
            <a:r>
              <a:rPr lang="en-US" sz="3200" b="1" dirty="0">
                <a:latin typeface="CyrVidanSerbia" panose="02000603070000020002" pitchFamily="2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jaje</a:t>
            </a:r>
            <a:r>
              <a:rPr lang="en-US" sz="3200" b="1" dirty="0">
                <a:latin typeface="CyrVidanSerbia" panose="02000603070000020002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4F6F43-9906-4576-A16E-ACDF490F9527}"/>
              </a:ext>
            </a:extLst>
          </p:cNvPr>
          <p:cNvSpPr txBox="1"/>
          <p:nvPr/>
        </p:nvSpPr>
        <p:spPr>
          <a:xfrm>
            <a:off x="4413555" y="2481270"/>
            <a:ext cx="36914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Tetka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Ika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nakit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Tetka</a:t>
            </a:r>
            <a:r>
              <a:rPr lang="en-US" sz="3200" b="1" dirty="0">
                <a:latin typeface="CyrVidanSerbia" panose="02000603070000020002" pitchFamily="2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Ika</a:t>
            </a:r>
            <a:r>
              <a:rPr lang="en-US" sz="3200" b="1" dirty="0">
                <a:latin typeface="CyrVidanSerbia" panose="02000603070000020002" pitchFamily="2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ima</a:t>
            </a:r>
            <a:r>
              <a:rPr lang="en-US" sz="3200" b="1" dirty="0">
                <a:latin typeface="CyrVidanSerbia" panose="02000603070000020002" pitchFamily="2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CyrVidanSerbia" panose="02000603070000020002" pitchFamily="2" charset="0"/>
                <a:cs typeface="Arial" panose="020B0604020202020204" pitchFamily="34" charset="0"/>
              </a:rPr>
              <a:t>nakit</a:t>
            </a:r>
            <a:r>
              <a:rPr lang="en-US" sz="3200" b="1" dirty="0">
                <a:latin typeface="CyrVidanSerbia" panose="02000603070000020002" pitchFamily="2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4235B5-9E85-4FD5-BBA9-250F6D2CBE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194" y="2188786"/>
            <a:ext cx="2787434" cy="18789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289D872-29C8-4D5F-80F3-C6EBAD0B5411}"/>
              </a:ext>
            </a:extLst>
          </p:cNvPr>
          <p:cNvSpPr txBox="1"/>
          <p:nvPr/>
        </p:nvSpPr>
        <p:spPr>
          <a:xfrm>
            <a:off x="3493826" y="282501"/>
            <a:ext cx="6114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Pišemo pisanim slovima latinice</a:t>
            </a:r>
          </a:p>
        </p:txBody>
      </p:sp>
    </p:spTree>
    <p:extLst>
      <p:ext uri="{BB962C8B-B14F-4D97-AF65-F5344CB8AC3E}">
        <p14:creationId xmlns:p14="http://schemas.microsoft.com/office/powerpoint/2010/main" val="100070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BEE952-6E8F-4F51-80C8-C7B2A909ED24}"/>
              </a:ext>
            </a:extLst>
          </p:cNvPr>
          <p:cNvSpPr txBox="1"/>
          <p:nvPr/>
        </p:nvSpPr>
        <p:spPr>
          <a:xfrm>
            <a:off x="3220854" y="981528"/>
            <a:ext cx="5750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Zadatak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samostalan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rad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E74635-E330-4D96-BE89-CA6632848B34}"/>
              </a:ext>
            </a:extLst>
          </p:cNvPr>
          <p:cNvSpPr txBox="1"/>
          <p:nvPr/>
        </p:nvSpPr>
        <p:spPr>
          <a:xfrm>
            <a:off x="662609" y="2564053"/>
            <a:ext cx="10694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udžbeniku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Učim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latinicu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38.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strani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pročitaj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napisan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pisanim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slovima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latinice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prepiši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na strani 39.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0CB44E-C22E-44B9-9837-0A8C8DF01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40" y="183242"/>
            <a:ext cx="2663686" cy="22429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7376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417E5D5-6C7C-4A9A-9934-7EF6501BF3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254" y="675861"/>
            <a:ext cx="4280452" cy="35118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190481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332</Words>
  <Application>Microsoft Office PowerPoint</Application>
  <PresentationFormat>Widescreen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CyrVidanSerbia</vt:lpstr>
      <vt:lpstr>Office Theme</vt:lpstr>
      <vt:lpstr>SRPSKI JEZIK 3.razred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Mirjana Brkić</dc:creator>
  <cp:lastModifiedBy>User</cp:lastModifiedBy>
  <cp:revision>15</cp:revision>
  <dcterms:created xsi:type="dcterms:W3CDTF">2021-01-14T19:38:51Z</dcterms:created>
  <dcterms:modified xsi:type="dcterms:W3CDTF">2021-01-18T21:22:07Z</dcterms:modified>
</cp:coreProperties>
</file>