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311" r:id="rId6"/>
    <p:sldId id="300" r:id="rId7"/>
    <p:sldId id="310" r:id="rId8"/>
    <p:sldId id="312" r:id="rId9"/>
    <p:sldId id="315" r:id="rId10"/>
    <p:sldId id="313" r:id="rId11"/>
    <p:sldId id="314" r:id="rId12"/>
  </p:sldIdLst>
  <p:sldSz cx="9144000" cy="6858000" type="screen4x3"/>
  <p:notesSz cx="6858000" cy="9144000"/>
  <p:custDataLst>
    <p:tags r:id="rId13"/>
  </p:custDataLst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70FE-8EBC-4709-B16C-B3DD1996DE96}" type="datetimeFigureOut">
              <a:rPr lang="sr-Latn-CS" smtClean="0"/>
              <a:pPr/>
              <a:t>25.1.2021.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F7A7-9A90-4FC8-925C-697F92CE9629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03009_1135_solascriptu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6" y="0"/>
            <a:ext cx="8999984" cy="66748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99592" y="304800"/>
            <a:ext cx="5777993" cy="92333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ПРОТЕСТАН</a:t>
            </a:r>
            <a:r>
              <a:rPr lang="sr-Cyrl-R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ТИЗАМ</a:t>
            </a:r>
            <a:endParaRPr lang="sr-Cyrl-CS" sz="5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3331" y="304800"/>
            <a:ext cx="184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357530">
            <a:off x="7056935" y="919453"/>
            <a:ext cx="184730" cy="400110"/>
          </a:xfrm>
          <a:prstGeom prst="rect">
            <a:avLst/>
          </a:prstGeom>
          <a:noFill/>
          <a:scene3d>
            <a:camera prst="orthographicFront">
              <a:rot lat="20699998" lon="0" rev="599999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endParaRPr lang="sr-Cyrl-CS" sz="2000" b="0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3688" y="4293096"/>
            <a:ext cx="6220869" cy="144655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C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Православна вјеронаука</a:t>
            </a:r>
          </a:p>
          <a:p>
            <a:pPr algn="ctr"/>
            <a:r>
              <a:rPr lang="sr-Cyrl-C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разред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457200" y="908720"/>
            <a:ext cx="8219256" cy="35394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F0"/>
                </a:solidFill>
              </a:rPr>
              <a:t>Реформација је узела три главна правца:</a:t>
            </a:r>
          </a:p>
          <a:p>
            <a:endParaRPr lang="sr-Latn-BA" sz="3200" b="1" dirty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 * Лутеранство у Њемачкој, Скандинавији и 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    централној Европи;</a:t>
            </a:r>
            <a:endParaRPr lang="ru-RU" sz="3200" b="1" dirty="0">
              <a:solidFill>
                <a:srgbClr val="0070C0"/>
              </a:solidFill>
            </a:endParaRPr>
          </a:p>
          <a:p>
            <a:pPr algn="just"/>
            <a:r>
              <a:rPr lang="ru-RU" sz="3200" b="1" dirty="0">
                <a:solidFill>
                  <a:srgbClr val="0070C0"/>
                </a:solidFill>
              </a:rPr>
              <a:t> * </a:t>
            </a:r>
            <a:r>
              <a:rPr lang="ru-RU" sz="3200" b="1" dirty="0" smtClean="0">
                <a:solidFill>
                  <a:srgbClr val="0070C0"/>
                </a:solidFill>
              </a:rPr>
              <a:t>Калвинство </a:t>
            </a:r>
            <a:r>
              <a:rPr lang="ru-RU" sz="3200" b="1" dirty="0">
                <a:solidFill>
                  <a:srgbClr val="0070C0"/>
                </a:solidFill>
              </a:rPr>
              <a:t>у Швајцарској, Француској,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    Холандији </a:t>
            </a:r>
            <a:r>
              <a:rPr lang="ru-RU" sz="3200" b="1" dirty="0">
                <a:solidFill>
                  <a:srgbClr val="0070C0"/>
                </a:solidFill>
              </a:rPr>
              <a:t>и </a:t>
            </a:r>
            <a:r>
              <a:rPr lang="ru-RU" sz="3200" b="1" dirty="0" smtClean="0">
                <a:solidFill>
                  <a:srgbClr val="0070C0"/>
                </a:solidFill>
              </a:rPr>
              <a:t>Шкотској.</a:t>
            </a:r>
            <a:endParaRPr lang="ru-RU" sz="3200" b="1" dirty="0">
              <a:solidFill>
                <a:srgbClr val="0070C0"/>
              </a:solidFill>
            </a:endParaRPr>
          </a:p>
          <a:p>
            <a:pPr algn="just"/>
            <a:r>
              <a:rPr lang="sr-Cyrl-RS" sz="3200" b="1" dirty="0">
                <a:solidFill>
                  <a:srgbClr val="0070C0"/>
                </a:solidFill>
              </a:rPr>
              <a:t> * </a:t>
            </a:r>
            <a:r>
              <a:rPr lang="sr-Cyrl-RS" sz="3200" b="1" dirty="0" err="1">
                <a:solidFill>
                  <a:srgbClr val="0070C0"/>
                </a:solidFill>
              </a:rPr>
              <a:t>Англиканство</a:t>
            </a:r>
            <a:r>
              <a:rPr lang="sr-Cyrl-RS" sz="3200" b="1" dirty="0">
                <a:solidFill>
                  <a:srgbClr val="0070C0"/>
                </a:solidFill>
              </a:rPr>
              <a:t> у Енглеској.</a:t>
            </a:r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2D1B-B5F7-4303-8E60-9BBD7FB2587A}" type="datetime1">
              <a:rPr lang="sr-Cyrl-RS" smtClean="0"/>
              <a:t>25.01.2021.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331522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/>
              <a:t>Домаћа задаћа</a:t>
            </a:r>
            <a:r>
              <a:rPr lang="sr-Cyrl-RS" sz="4000" dirty="0"/>
              <a:t>:</a:t>
            </a:r>
          </a:p>
          <a:p>
            <a:pPr algn="ctr"/>
            <a:endParaRPr lang="sr-Cyrl-R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4000" dirty="0" smtClean="0"/>
              <a:t>Одговори на </a:t>
            </a:r>
            <a:r>
              <a:rPr lang="sr-Cyrl-RS" sz="4000" dirty="0"/>
              <a:t>питања </a:t>
            </a:r>
            <a:r>
              <a:rPr lang="sr-Cyrl-RS" sz="4000" dirty="0" smtClean="0"/>
              <a:t>у уџбенику на страни 50! </a:t>
            </a:r>
            <a:endParaRPr lang="sr-Cyrl-RS" sz="4000" dirty="0"/>
          </a:p>
        </p:txBody>
      </p:sp>
    </p:spTree>
    <p:extLst>
      <p:ext uri="{BB962C8B-B14F-4D97-AF65-F5344CB8AC3E}">
        <p14:creationId xmlns:p14="http://schemas.microsoft.com/office/powerpoint/2010/main" val="4227686044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18728" cy="3096344"/>
          </a:xfrm>
        </p:spPr>
        <p:txBody>
          <a:bodyPr>
            <a:noAutofit/>
          </a:bodyPr>
          <a:lstStyle/>
          <a:p>
            <a:pPr algn="just"/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Појам </a:t>
            </a:r>
            <a:r>
              <a:rPr lang="sr-Cyrl-C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протестантизам</a:t>
            </a:r>
            <a:r>
              <a:rPr lang="sr-Cyrl-C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долази од става неколико њемачких кнезова који су у име Лутерове вјере протестовали на 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састанку, 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Шпајеру 1529. 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године, </a:t>
            </a:r>
            <a:r>
              <a:rPr lang="sr-Cyrl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 одлуке њемачког цара Карла </a:t>
            </a:r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присилно убиједе Лутера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одрицању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својих идеја.</a:t>
            </a:r>
            <a:endParaRPr lang="sr-Cyrl-C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1061864"/>
            <a:ext cx="4071934" cy="48154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Мартин Лутер се </a:t>
            </a:r>
            <a:r>
              <a:rPr lang="ru-RU" sz="2800" dirty="0" smtClean="0">
                <a:solidFill>
                  <a:schemeClr val="tx1"/>
                </a:solidFill>
              </a:rPr>
              <a:t>родио, </a:t>
            </a:r>
            <a:r>
              <a:rPr lang="ru-RU" sz="2800" dirty="0" smtClean="0">
                <a:solidFill>
                  <a:schemeClr val="tx1"/>
                </a:solidFill>
              </a:rPr>
              <a:t>као једно од деветоро </a:t>
            </a:r>
            <a:r>
              <a:rPr lang="ru-RU" sz="2800" dirty="0" smtClean="0">
                <a:solidFill>
                  <a:schemeClr val="tx1"/>
                </a:solidFill>
              </a:rPr>
              <a:t>дјеце, </a:t>
            </a:r>
            <a:r>
              <a:rPr lang="ru-RU" sz="2800" dirty="0" smtClean="0">
                <a:solidFill>
                  <a:schemeClr val="tx1"/>
                </a:solidFill>
              </a:rPr>
              <a:t>оца рудара и растао је као врло сиромашан под тврдим васпитањем. Постао је августински монах. Као веома школован, предавао је философију и теологију и био познат као проповиједник у Витенбергу. </a:t>
            </a:r>
            <a:endParaRPr lang="sr-Cyrl-CS" sz="2800" dirty="0">
              <a:solidFill>
                <a:schemeClr val="tx1"/>
              </a:solidFill>
            </a:endParaRPr>
          </a:p>
        </p:txBody>
      </p:sp>
      <p:pic>
        <p:nvPicPr>
          <p:cNvPr id="40962" name="Picture 2" descr="&amp;Dcy;&amp;acy;&amp;tcy;&amp;ocy;&amp;tcy;&amp;iecy;&amp;kcy;&amp;acy;:Luther46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061864"/>
            <a:ext cx="4024133" cy="473427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017694"/>
            <a:ext cx="4355976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Непосредни повод за Лутерову активност, усмјерену на реформу и обнову хришћанског учења, било је увођење ИНДУЛГЕНЦИЈА или ОПРОСНИЦА. По овоме, почињени гријеси, или они који се тек намјеравају учинити, могу се откупити код католичких свештеника и бискупа.</a:t>
            </a:r>
            <a:endParaRPr lang="sr-Cyrl-CS" u="sng" dirty="0"/>
          </a:p>
        </p:txBody>
      </p:sp>
      <p:pic>
        <p:nvPicPr>
          <p:cNvPr id="39938" name="Picture 2" descr="http://david-udruga.hr/portal/wp-content/uploads/2010/08/indulgen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1046061"/>
            <a:ext cx="3960440" cy="472888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692696"/>
            <a:ext cx="7114717" cy="489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F62B-D749-4725-93C7-AE2E4916A3E4}" type="datetime1">
              <a:rPr lang="sr-Cyrl-RS" smtClean="0"/>
              <a:t>25.01.2021.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338895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api.ning.com/files/ai0*M5pfyUKzLYFUj8CyTjsnkO5ZnZ4WA-3HW3-wX0Brua7CkDcGudd*hUgl0nsP7*Dv7JgatPpw2zwh4pzbnRBtn8B3*Wy5/reformation_pictur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606474"/>
            <a:ext cx="4032448" cy="5558255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788024" y="1268760"/>
            <a:ext cx="4104456" cy="404666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Лутер је своје захтјеве изложио у 95 теза, које је 1517. године објавио, прикуцавши спис са тезама на врата дворске цркве у Витенбергу. </a:t>
            </a:r>
            <a:endParaRPr lang="sr-Cyrl-CS" sz="32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3009_1135_solascriptu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81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536" y="1438899"/>
            <a:ext cx="4896544" cy="39703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Тражио је повратак новозавјетном хришћанству, али и одбацивање теологије Светих отаца и посредништва црквене организације и хијерархије у спасењу, као и могућност да сваки в</a:t>
            </a:r>
            <a:r>
              <a:rPr lang="en-GB" sz="2800" dirty="0"/>
              <a:t>j</a:t>
            </a:r>
            <a:r>
              <a:rPr lang="ru-RU" sz="2800" dirty="0" smtClean="0"/>
              <a:t>ерник открива Бога према сопственој савјести. </a:t>
            </a:r>
            <a:endParaRPr lang="sr-Cyrl-C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1524000" y="384887"/>
            <a:ext cx="5597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ЛУТЕРОВО УЧЕЊЕ</a:t>
            </a:r>
            <a:endParaRPr lang="sr-Cyrl-C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авоугаоник 2"/>
          <p:cNvSpPr/>
          <p:nvPr/>
        </p:nvSpPr>
        <p:spPr>
          <a:xfrm>
            <a:off x="588807" y="1551220"/>
            <a:ext cx="76217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Одбацује Свето предање а поштује само Библију</a:t>
            </a:r>
            <a:r>
              <a:rPr lang="sr-Cyrl-R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тј. Свето писмо.</a:t>
            </a:r>
            <a:endParaRPr lang="sr-Cyrl-CS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авоугаоник 3"/>
          <p:cNvSpPr/>
          <p:nvPr/>
        </p:nvSpPr>
        <p:spPr>
          <a:xfrm>
            <a:off x="588807" y="5037133"/>
            <a:ext cx="5119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Одбацује пост и празнике.</a:t>
            </a:r>
            <a:endParaRPr lang="sr-Cyrl-CS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авоугаоник 4"/>
          <p:cNvSpPr/>
          <p:nvPr/>
        </p:nvSpPr>
        <p:spPr>
          <a:xfrm>
            <a:off x="578709" y="3764082"/>
            <a:ext cx="73442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</a:t>
            </a:r>
            <a:r>
              <a:rPr lang="sr-Cyrl-C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ризнаје само двије Свете тајне:</a:t>
            </a:r>
          </a:p>
          <a:p>
            <a:r>
              <a:rPr lang="sr-Cyrl-C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крштење и причешће.</a:t>
            </a:r>
            <a:endParaRPr lang="sr-Cyrl-CS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авоугаоник 5"/>
          <p:cNvSpPr/>
          <p:nvPr/>
        </p:nvSpPr>
        <p:spPr>
          <a:xfrm>
            <a:off x="522701" y="2903179"/>
            <a:ext cx="67117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За спасење је довољна само ВЈЕРА.</a:t>
            </a:r>
            <a:endParaRPr lang="sr-Cyrl-CS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203" y="443406"/>
            <a:ext cx="924631" cy="924631"/>
          </a:xfrm>
          <a:prstGeom prst="rect">
            <a:avLst/>
          </a:prstGeom>
        </p:spPr>
      </p:pic>
      <p:sp>
        <p:nvSpPr>
          <p:cNvPr id="8" name="Чувар места за дату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09-2595-40DC-B8CD-F036A6D33035}" type="datetime1">
              <a:rPr lang="sr-Cyrl-RS" smtClean="0"/>
              <a:t>25.01.2021.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278083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r-Cyrl-RS" sz="2800" dirty="0" smtClean="0"/>
              <a:t>Године 1543. Лутер је превео на њемачки језик и штампао Свето писмо Новог завјета.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sr-Cyrl-RS" sz="2800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r-Cyrl-RS" sz="2800" dirty="0" smtClean="0"/>
              <a:t>Лутеранство у Њемачкој помажу и подржавају њемачки кнезови.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sr-Cyrl-RS" sz="2800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r-Cyrl-RS" sz="2800" dirty="0" smtClean="0"/>
              <a:t>Вестфаленским миром 1648. године завршава се Тридесетогодишњи рат између римокатолика и протестаната, а лутеранство стиче једнака права као римокатолици.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92969511"/>
      </p:ext>
    </p:extLst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f8484e93c4fa5bf9bb77ca96a2c06c7cef672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340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39. Slavoljub Lukic</cp:lastModifiedBy>
  <cp:revision>41</cp:revision>
  <dcterms:created xsi:type="dcterms:W3CDTF">2013-03-07T20:51:27Z</dcterms:created>
  <dcterms:modified xsi:type="dcterms:W3CDTF">2021-01-25T07:33:27Z</dcterms:modified>
</cp:coreProperties>
</file>