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3" r:id="rId7"/>
    <p:sldId id="261" r:id="rId8"/>
    <p:sldId id="264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3" autoAdjust="0"/>
    <p:restoredTop sz="9468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25F7-7020-40AC-BF82-AB8872C57028}" type="datetimeFigureOut">
              <a:rPr lang="sr-Latn-BA" smtClean="0"/>
              <a:pPr/>
              <a:t>13.12.2020.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946-1B12-4598-99EA-35E4588DABB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25F7-7020-40AC-BF82-AB8872C57028}" type="datetimeFigureOut">
              <a:rPr lang="sr-Latn-BA" smtClean="0"/>
              <a:pPr/>
              <a:t>13.12.2020.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946-1B12-4598-99EA-35E4588DABB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25F7-7020-40AC-BF82-AB8872C57028}" type="datetimeFigureOut">
              <a:rPr lang="sr-Latn-BA" smtClean="0"/>
              <a:pPr/>
              <a:t>13.12.2020.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946-1B12-4598-99EA-35E4588DABB1}" type="slidenum">
              <a:rPr lang="sr-Latn-BA" smtClean="0"/>
              <a:pPr/>
              <a:t>‹#›</a:t>
            </a:fld>
            <a:endParaRPr lang="sr-Latn-B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25F7-7020-40AC-BF82-AB8872C57028}" type="datetimeFigureOut">
              <a:rPr lang="sr-Latn-BA" smtClean="0"/>
              <a:pPr/>
              <a:t>13.12.2020.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946-1B12-4598-99EA-35E4588DABB1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25F7-7020-40AC-BF82-AB8872C57028}" type="datetimeFigureOut">
              <a:rPr lang="sr-Latn-BA" smtClean="0"/>
              <a:pPr/>
              <a:t>13.12.2020.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946-1B12-4598-99EA-35E4588DABB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25F7-7020-40AC-BF82-AB8872C57028}" type="datetimeFigureOut">
              <a:rPr lang="sr-Latn-BA" smtClean="0"/>
              <a:pPr/>
              <a:t>13.12.2020.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946-1B12-4598-99EA-35E4588DABB1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25F7-7020-40AC-BF82-AB8872C57028}" type="datetimeFigureOut">
              <a:rPr lang="sr-Latn-BA" smtClean="0"/>
              <a:pPr/>
              <a:t>13.12.2020.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946-1B12-4598-99EA-35E4588DABB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25F7-7020-40AC-BF82-AB8872C57028}" type="datetimeFigureOut">
              <a:rPr lang="sr-Latn-BA" smtClean="0"/>
              <a:pPr/>
              <a:t>13.12.2020.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946-1B12-4598-99EA-35E4588DABB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25F7-7020-40AC-BF82-AB8872C57028}" type="datetimeFigureOut">
              <a:rPr lang="sr-Latn-BA" smtClean="0"/>
              <a:pPr/>
              <a:t>13.12.2020.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946-1B12-4598-99EA-35E4588DABB1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25F7-7020-40AC-BF82-AB8872C57028}" type="datetimeFigureOut">
              <a:rPr lang="sr-Latn-BA" smtClean="0"/>
              <a:pPr/>
              <a:t>13.12.2020.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946-1B12-4598-99EA-35E4588DABB1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425F7-7020-40AC-BF82-AB8872C57028}" type="datetimeFigureOut">
              <a:rPr lang="sr-Latn-BA" smtClean="0"/>
              <a:pPr/>
              <a:t>13.12.2020.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6A946-1B12-4598-99EA-35E4588DABB1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72425F7-7020-40AC-BF82-AB8872C57028}" type="datetimeFigureOut">
              <a:rPr lang="sr-Latn-BA" smtClean="0"/>
              <a:pPr/>
              <a:t>13.12.2020.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B46A946-1B12-4598-99EA-35E4588DABB1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4149080"/>
            <a:ext cx="7772400" cy="1132036"/>
          </a:xfrm>
        </p:spPr>
        <p:txBody>
          <a:bodyPr>
            <a:normAutofit/>
          </a:bodyPr>
          <a:lstStyle/>
          <a:p>
            <a:r>
              <a:rPr lang="sr-Cyrl-BA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СУБЈЕКАТ И ПРЕДИКАТ</a:t>
            </a:r>
            <a:endParaRPr lang="sr-Latn-BA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3528" y="980728"/>
            <a:ext cx="51845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РАЗРЕД</a:t>
            </a: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Latn-BA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СРПСКИ ЈЕЗИК</a:t>
            </a:r>
          </a:p>
          <a:p>
            <a:pPr algn="ctr"/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476672"/>
            <a:ext cx="3017872" cy="395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8448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27584" y="2636912"/>
            <a:ext cx="7848872" cy="3450696"/>
          </a:xfrm>
        </p:spPr>
        <p:txBody>
          <a:bodyPr/>
          <a:lstStyle/>
          <a:p>
            <a:r>
              <a:rPr lang="sr-Cyrl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</a:t>
            </a:r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ради? </a:t>
            </a:r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-----</a:t>
            </a:r>
            <a:r>
              <a:rPr lang="sr-Latn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ВРШИЛАЦ </a:t>
            </a:r>
            <a:r>
              <a:rPr lang="sr-Latn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РАДЊЕ </a:t>
            </a:r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</a:p>
          <a:p>
            <a:pPr marL="301943" lvl="1" indent="0">
              <a:buNone/>
            </a:pPr>
            <a:r>
              <a:rPr lang="sr-Cyrl-BA" sz="2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BA" sz="2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Cyrl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СУБЈЕКАТ </a:t>
            </a:r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реченици.</a:t>
            </a:r>
          </a:p>
          <a:p>
            <a:pPr marL="0" indent="0">
              <a:buNone/>
            </a:pPr>
            <a:endParaRPr lang="sr-Cyrl-B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ШТА </a:t>
            </a:r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ради? ---- </a:t>
            </a:r>
            <a:r>
              <a:rPr lang="sr-Cyrl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РАДЊА</a:t>
            </a:r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реченици или</a:t>
            </a:r>
          </a:p>
          <a:p>
            <a:pPr marL="1874520" lvl="6" indent="0">
              <a:buNone/>
            </a:pPr>
            <a:r>
              <a:rPr lang="sr-Cyrl-BA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ПРЕДИКАТ.</a:t>
            </a:r>
            <a:endParaRPr lang="sr-Latn-BA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15616" y="2636912"/>
            <a:ext cx="7416824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5" name="Rectangle 4"/>
          <p:cNvSpPr/>
          <p:nvPr/>
        </p:nvSpPr>
        <p:spPr>
          <a:xfrm>
            <a:off x="1129352" y="4149080"/>
            <a:ext cx="7416824" cy="1163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p:sp>
        <p:nvSpPr>
          <p:cNvPr id="6" name="TextBox 5"/>
          <p:cNvSpPr txBox="1"/>
          <p:nvPr/>
        </p:nvSpPr>
        <p:spPr>
          <a:xfrm>
            <a:off x="1403648" y="877362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000" dirty="0" smtClean="0">
                <a:latin typeface="Times New Roman" pitchFamily="18" charset="0"/>
                <a:cs typeface="Times New Roman" pitchFamily="18" charset="0"/>
              </a:rPr>
              <a:t>ДА ПОНОВИМО:</a:t>
            </a:r>
            <a:endParaRPr lang="sr-Latn-BA" dirty="0"/>
          </a:p>
        </p:txBody>
      </p:sp>
    </p:spTree>
    <p:extLst>
      <p:ext uri="{BB962C8B-B14F-4D97-AF65-F5344CB8AC3E}">
        <p14:creationId xmlns:p14="http://schemas.microsoft.com/office/powerpoint/2010/main" xmlns="" val="1103036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9672" y="1718999"/>
            <a:ext cx="2455932" cy="356401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9672" y="5380240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Марко скија.</a:t>
            </a:r>
            <a:endParaRPr lang="sr-Latn-B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47864" y="2564904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Субјекат одређујемо питањем: </a:t>
            </a:r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КО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ради?</a:t>
            </a:r>
          </a:p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Субјекат у овој реченици је: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094528" y="3242013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арко</a:t>
            </a:r>
            <a:endParaRPr lang="sr-Latn-B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91348" y="4149079"/>
            <a:ext cx="59339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Предикат одређујемо питањем: </a:t>
            </a:r>
            <a:r>
              <a:rPr lang="sr-Cyrl-BA" sz="2400" b="1" dirty="0" smtClean="0">
                <a:latin typeface="Times New Roman" pitchFamily="18" charset="0"/>
                <a:cs typeface="Times New Roman" pitchFamily="18" charset="0"/>
              </a:rPr>
              <a:t>ШТА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ради?</a:t>
            </a:r>
          </a:p>
          <a:p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Предикат у овој реченици је: </a:t>
            </a:r>
            <a:endParaRPr lang="sr-Latn-BA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07048" y="4817873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скија</a:t>
            </a:r>
            <a:endParaRPr lang="sr-Latn-BA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971600" y="5876904"/>
            <a:ext cx="9361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174048" y="5876904"/>
            <a:ext cx="86409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174048" y="6021288"/>
            <a:ext cx="86409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41008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916832"/>
            <a:ext cx="3287245" cy="3071593"/>
          </a:xfrm>
        </p:spPr>
      </p:pic>
      <p:sp>
        <p:nvSpPr>
          <p:cNvPr id="5" name="TextBox 4"/>
          <p:cNvSpPr txBox="1"/>
          <p:nvPr/>
        </p:nvSpPr>
        <p:spPr>
          <a:xfrm>
            <a:off x="3437620" y="266633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Дјечак прави Сњешка Бијелића.</a:t>
            </a:r>
            <a:endParaRPr lang="sr-Latn-B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51920" y="369037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Субјекат: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5496" y="364502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Дјечак</a:t>
            </a:r>
            <a:endParaRPr lang="sr-Latn-BA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51920" y="4386393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Предикат: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77176" y="4386393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прави</a:t>
            </a:r>
            <a:endParaRPr lang="sr-Latn-BA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563888" y="3203163"/>
            <a:ext cx="97210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778300" y="3284984"/>
            <a:ext cx="7560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778300" y="3166682"/>
            <a:ext cx="7560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5311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771996"/>
          </a:xfrm>
        </p:spPr>
        <p:txBody>
          <a:bodyPr>
            <a:normAutofit/>
          </a:bodyPr>
          <a:lstStyle/>
          <a:p>
            <a:r>
              <a:rPr lang="sr-Cyrl-BA" sz="3600" dirty="0" smtClean="0">
                <a:latin typeface="Times New Roman" pitchFamily="18" charset="0"/>
                <a:cs typeface="Times New Roman" pitchFamily="18" charset="0"/>
              </a:rPr>
              <a:t>ЗАДАЦИ ЗА ВЈЕЖБАЊЕ</a:t>
            </a:r>
            <a:endParaRPr lang="sr-Latn-B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128792" cy="1473200"/>
          </a:xfrm>
        </p:spPr>
        <p:txBody>
          <a:bodyPr>
            <a:noAutofit/>
          </a:bodyPr>
          <a:lstStyle/>
          <a:p>
            <a:pPr algn="l"/>
            <a:r>
              <a:rPr lang="sr-Cyrl-B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У сљедећим реченицима подвуци субјекте.</a:t>
            </a:r>
          </a:p>
          <a:p>
            <a:pPr algn="l"/>
            <a:r>
              <a:rPr lang="sr-Cyrl-B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Снијег пада.</a:t>
            </a:r>
          </a:p>
          <a:p>
            <a:pPr algn="l"/>
            <a:r>
              <a:rPr lang="sr-Cyrl-B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Дјеца се радују.</a:t>
            </a:r>
          </a:p>
          <a:p>
            <a:pPr algn="l"/>
            <a:r>
              <a:rPr lang="sr-Cyrl-B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Стиже зима.</a:t>
            </a:r>
          </a:p>
          <a:p>
            <a:pPr algn="l"/>
            <a:endParaRPr lang="sr-Cyrl-BA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+mj-lt"/>
              <a:buAutoNum type="arabicPeriod"/>
            </a:pPr>
            <a:endParaRPr lang="sr-Latn-B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3356992"/>
            <a:ext cx="734481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2. У сљедећим реченицама подвуци предикате.</a:t>
            </a:r>
          </a:p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Лука трчи.</a:t>
            </a:r>
          </a:p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Леси лаје.</a:t>
            </a:r>
          </a:p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Њишу се гране.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1358442" y="2204864"/>
            <a:ext cx="98131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66340" y="2708920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339752" y="3140968"/>
            <a:ext cx="64807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219538" y="4191692"/>
            <a:ext cx="60536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29906" y="4264504"/>
            <a:ext cx="59499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219538" y="4638620"/>
            <a:ext cx="50894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2195435" y="4725144"/>
            <a:ext cx="55715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387226" y="5095448"/>
            <a:ext cx="124412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371008" y="5172856"/>
            <a:ext cx="127656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7421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BA" dirty="0">
                <a:latin typeface="Times New Roman" pitchFamily="18" charset="0"/>
                <a:cs typeface="Times New Roman" pitchFamily="18" charset="0"/>
              </a:rPr>
            </a:br>
            <a:endParaRPr lang="sr-Latn-BA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836712"/>
            <a:ext cx="77048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3. У сљедећим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речениц</a:t>
            </a:r>
            <a:r>
              <a:rPr lang="sr-Latn-BA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ма </a:t>
            </a:r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субјекте подвуци једном линијом, а предикате двјема линијама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Cyrl-BA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Никола пише писмо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Cyrl-BA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Љиља црта цвијет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Cyrl-BA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800" dirty="0">
                <a:latin typeface="Times New Roman" pitchFamily="18" charset="0"/>
                <a:cs typeface="Times New Roman" pitchFamily="18" charset="0"/>
              </a:rPr>
              <a:t>Грудвају се дјеца.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611560" y="2606427"/>
            <a:ext cx="98131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750522" y="2606427"/>
            <a:ext cx="80525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50522" y="2708920"/>
            <a:ext cx="80525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4679" y="3429000"/>
            <a:ext cx="91097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92870" y="3429000"/>
            <a:ext cx="578683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574466" y="3501008"/>
            <a:ext cx="59708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11560" y="4376142"/>
            <a:ext cx="154158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11559" y="4501104"/>
            <a:ext cx="154158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339752" y="4376142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92769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Урадити задатке у Читанци стр</a:t>
            </a:r>
            <a:r>
              <a:rPr lang="sr-Cyrl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104</a:t>
            </a:r>
            <a:r>
              <a:rPr lang="sr-Cyrl-BA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Latn-BA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ЗАДАЦИ ЗА САМОСТАЛАН РАД:</a:t>
            </a:r>
            <a:endParaRPr lang="sr-Latn-BA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791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105</TotalTime>
  <Words>147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СУБЈЕКАТ И ПРЕДИКАТ</vt:lpstr>
      <vt:lpstr>Slide 2</vt:lpstr>
      <vt:lpstr>Slide 3</vt:lpstr>
      <vt:lpstr>Slide 4</vt:lpstr>
      <vt:lpstr>ЗАДАЦИ ЗА ВЈЕЖБАЊЕ</vt:lpstr>
      <vt:lpstr> </vt:lpstr>
      <vt:lpstr>ЗАДАЦИ ЗА САМОСТАЛАН РАД: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</dc:creator>
  <cp:lastModifiedBy>skola</cp:lastModifiedBy>
  <cp:revision>12</cp:revision>
  <dcterms:created xsi:type="dcterms:W3CDTF">2020-12-08T10:28:17Z</dcterms:created>
  <dcterms:modified xsi:type="dcterms:W3CDTF">2020-12-13T11:00:16Z</dcterms:modified>
</cp:coreProperties>
</file>