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3"/>
    <p:sldId id="258" r:id="rId4"/>
    <p:sldId id="266" r:id="rId5"/>
    <p:sldId id="261" r:id="rId6"/>
    <p:sldId id="259" r:id="rId7"/>
    <p:sldId id="267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631190" y="4578350"/>
            <a:ext cx="7518400" cy="169164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bs-Cyrl-BA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Биљана Ђукић,  </a:t>
            </a:r>
            <a:r>
              <a:rPr lang="sr-Cyrl-RS" altLang="bs-Cyrl-BA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деце</a:t>
            </a:r>
            <a:r>
              <a:rPr lang="bs-Cyrl-BA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мбар 2020.</a:t>
            </a:r>
            <a:endParaRPr lang="bs-Cyrl-BA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itle 4"/>
          <p:cNvSpPr/>
          <p:nvPr>
            <p:ph type="ctrTitle"/>
          </p:nvPr>
        </p:nvSpPr>
        <p:spPr>
          <a:xfrm>
            <a:off x="631190" y="2190750"/>
            <a:ext cx="10929620" cy="2387600"/>
          </a:xfrm>
        </p:spPr>
        <p:txBody>
          <a:bodyPr/>
          <a:p>
            <a:pPr algn="l"/>
            <a:r>
              <a:rPr lang="sr-Cyrl-RS" altLang="en-US" sz="5400">
                <a:latin typeface="Times New Roman" panose="02020603050405020304" charset="0"/>
                <a:cs typeface="Times New Roman" panose="02020603050405020304" charset="0"/>
              </a:rPr>
              <a:t>Множење полинома полиномом</a:t>
            </a:r>
            <a:endParaRPr lang="sr-Cyrl-RS" altLang="en-US" sz="5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Subtitle 4"/>
          <p:cNvSpPr/>
          <p:nvPr>
            <p:ph type="subTitle" idx="1"/>
          </p:nvPr>
        </p:nvSpPr>
        <p:spPr>
          <a:xfrm>
            <a:off x="1524000" y="2065655"/>
            <a:ext cx="9144000" cy="687705"/>
          </a:xfrm>
        </p:spPr>
        <p:txBody>
          <a:bodyPr/>
          <a:p>
            <a:r>
              <a:rPr lang="sr-Latn-BA" altLang="sr-Cyrl-RS" sz="2800">
                <a:latin typeface="Times New Roman" panose="02020603050405020304" charset="0"/>
                <a:cs typeface="Times New Roman" panose="02020603050405020304" charset="0"/>
              </a:rPr>
              <a:t>MO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НОМ · ПОЛИНОМ = ПОЛИНОМ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381885" y="4125595"/>
            <a:ext cx="5165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9" name="Text Box 8"/>
          <p:cNvSpPr txBox="1"/>
          <p:nvPr/>
        </p:nvSpPr>
        <p:spPr>
          <a:xfrm>
            <a:off x="1911985" y="3464560"/>
            <a:ext cx="89344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Дистрибутивни закон множења у односу на сабирање: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735070" y="4125595"/>
            <a:ext cx="50653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sz="2800" i="1">
                <a:latin typeface="Times New Roman" panose="02020603050405020304" charset="0"/>
                <a:cs typeface="Times New Roman" panose="02020603050405020304" charset="0"/>
              </a:rPr>
              <a:t>a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·</a:t>
            </a:r>
            <a:r>
              <a:rPr lang="sr-Latn-BA" sz="2800" i="1">
                <a:latin typeface="Times New Roman" panose="02020603050405020304" charset="0"/>
                <a:cs typeface="Times New Roman" panose="02020603050405020304" charset="0"/>
              </a:rPr>
              <a:t> (b + c) = ab + ac </a:t>
            </a:r>
            <a:endParaRPr lang="sr-Latn-BA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Subtitle 4"/>
          <p:cNvSpPr/>
          <p:nvPr>
            <p:ph type="subTitle" idx="1"/>
          </p:nvPr>
        </p:nvSpPr>
        <p:spPr>
          <a:xfrm>
            <a:off x="1524000" y="1960245"/>
            <a:ext cx="9144000" cy="687705"/>
          </a:xfrm>
        </p:spPr>
        <p:txBody>
          <a:bodyPr>
            <a:norm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ПОЛИНОМ · ПОЛИНОМ = ПОЛИНОМ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381885" y="4125595"/>
            <a:ext cx="5165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2743835" y="3540760"/>
            <a:ext cx="70916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Сваки члан првог полинома ћемо множити са сваким чланом другог полинома.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Subtitle 4"/>
          <p:cNvSpPr/>
          <p:nvPr>
            <p:ph type="subTitle" idx="1"/>
          </p:nvPr>
        </p:nvSpPr>
        <p:spPr>
          <a:xfrm>
            <a:off x="1931035" y="2093278"/>
            <a:ext cx="9144000" cy="1655762"/>
          </a:xfrm>
        </p:spPr>
        <p:txBody>
          <a:bodyPr/>
          <a:p>
            <a:pPr algn="just"/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Производ два полинома једнак је збиру производа сваког члана једног полинома са сваким чланом другог полинома.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Subtitle 4"/>
          <p:cNvSpPr/>
          <p:nvPr>
            <p:ph type="subTitle" idx="1"/>
          </p:nvPr>
        </p:nvSpPr>
        <p:spPr>
          <a:xfrm>
            <a:off x="385445" y="444500"/>
            <a:ext cx="9111615" cy="1209040"/>
          </a:xfrm>
        </p:spPr>
        <p:txBody>
          <a:bodyPr>
            <a:noAutofit/>
          </a:bodyPr>
          <a:p>
            <a:pPr algn="l"/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Примјер 1:   Израчунајмо производ полинома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3 + 2х - 5х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Cyrl-RS" altLang="en-US" sz="2800" i="1" baseline="300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sr-Cyrl-RS" altLang="en-US" sz="2800" baseline="30000">
                <a:latin typeface="Times New Roman" panose="02020603050405020304" charset="0"/>
                <a:cs typeface="Times New Roman" panose="02020603050405020304" charset="0"/>
              </a:rPr>
              <a:t>                                 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и полинома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4 + 3х.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85445" y="1653540"/>
            <a:ext cx="17348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Рјешење</a:t>
            </a:r>
            <a:r>
              <a:rPr lang="sr-Cyrl-RS" altLang="en-US" sz="2000">
                <a:latin typeface="Times New Roman" panose="02020603050405020304" charset="0"/>
                <a:cs typeface="Times New Roman" panose="02020603050405020304" charset="0"/>
              </a:rPr>
              <a:t>:    </a:t>
            </a:r>
            <a:endParaRPr lang="sr-Cyrl-RS" alt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120265" y="1653540"/>
            <a:ext cx="3877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(3 + 2х - 5х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sr-Cyrl-RS" altLang="en-US" sz="2800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) (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4 + 3х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)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= 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696085" y="2438400"/>
            <a:ext cx="37363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= 3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·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4 + 3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·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х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3802380" y="2442210"/>
            <a:ext cx="27717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+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2х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·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4 + 2х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·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3х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6374130" y="2442210"/>
            <a:ext cx="3122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5x 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sz="2800" i="1" baseline="300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·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4 -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5x 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·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 3х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=</a:t>
            </a:r>
            <a:endParaRPr 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687320" y="2175510"/>
            <a:ext cx="56388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20265" y="2175510"/>
            <a:ext cx="56705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000885" y="2960370"/>
            <a:ext cx="1913890" cy="38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13805" y="2960370"/>
            <a:ext cx="282194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6" idx="2"/>
          </p:cNvCxnSpPr>
          <p:nvPr/>
        </p:nvCxnSpPr>
        <p:spPr>
          <a:xfrm flipV="1">
            <a:off x="3251200" y="2175510"/>
            <a:ext cx="808355" cy="3175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0"/>
          <p:cNvSpPr txBox="1"/>
          <p:nvPr/>
        </p:nvSpPr>
        <p:spPr>
          <a:xfrm>
            <a:off x="1658620" y="3369945"/>
            <a:ext cx="18516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= 12 + 9х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Text Box 21"/>
          <p:cNvSpPr txBox="1"/>
          <p:nvPr/>
        </p:nvSpPr>
        <p:spPr>
          <a:xfrm>
            <a:off x="3401695" y="3369945"/>
            <a:ext cx="18586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+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8х + 6х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sz="2800" i="1" baseline="300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5029200" y="336994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-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20х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-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15х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3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=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914775" y="2960370"/>
            <a:ext cx="2429510" cy="381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1"/>
          <p:cNvSpPr txBox="1"/>
          <p:nvPr/>
        </p:nvSpPr>
        <p:spPr>
          <a:xfrm>
            <a:off x="1658620" y="4178935"/>
            <a:ext cx="3993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= 12 + 17х -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14х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 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- 15х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3</a:t>
            </a:r>
            <a:endParaRPr lang="sr-Cyrl-RS" altLang="en-US" sz="2800" i="1" baseline="30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2" grpId="0"/>
      <p:bldP spid="12" grpId="1"/>
      <p:bldP spid="13" grpId="0"/>
      <p:bldP spid="13" grpId="1"/>
      <p:bldP spid="21" grpId="0"/>
      <p:bldP spid="21" grpId="1"/>
      <p:bldP spid="22" grpId="0"/>
      <p:bldP spid="22" grpId="1"/>
      <p:bldP spid="23" grpId="0"/>
      <p:bldP spid="23" grpId="1"/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2" name="Title 1"/>
          <p:cNvSpPr/>
          <p:nvPr>
            <p:ph type="ctrTitle"/>
          </p:nvPr>
        </p:nvSpPr>
        <p:spPr>
          <a:xfrm>
            <a:off x="1110615" y="334645"/>
            <a:ext cx="9488805" cy="498475"/>
          </a:xfrm>
        </p:spPr>
        <p:txBody>
          <a:bodyPr>
            <a:noAutofit/>
          </a:bodyPr>
          <a:p>
            <a:pPr algn="l"/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Примјер 2:   Ријеши једначину  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 - (2х - 3)(3х + 2) = 2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110615" y="1361440"/>
            <a:ext cx="68884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Рјешење:       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- (2х - 3)(3х + 2) = 2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251835" y="1883410"/>
            <a:ext cx="68967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 - (2х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·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3х + 2х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·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2 - 3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·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3х - 3 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·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) = 2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726815" y="833120"/>
            <a:ext cx="375285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!</a:t>
            </a:r>
            <a:endParaRPr lang="sr-Cyrl-RS" altLang="en-US" sz="4800">
              <a:solidFill>
                <a:srgbClr val="FFFF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857625" y="1663065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/>
          <p:nvPr/>
        </p:nvSpPr>
        <p:spPr>
          <a:xfrm>
            <a:off x="3251835" y="2405380"/>
            <a:ext cx="5688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 - (6х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+ 4х - 9х - 6) = 2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251835" y="2927350"/>
            <a:ext cx="5688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 - (6х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- 5х - 6) = 2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3251835" y="3449320"/>
            <a:ext cx="5688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 - 6х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+ 5х + 6 = 2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198495" y="3488690"/>
            <a:ext cx="558165" cy="482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71925" y="3488690"/>
            <a:ext cx="558165" cy="482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4"/>
          <p:cNvSpPr txBox="1"/>
          <p:nvPr/>
        </p:nvSpPr>
        <p:spPr>
          <a:xfrm>
            <a:off x="3251835" y="3971290"/>
            <a:ext cx="21348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5х + 6 = 2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3251835" y="4493260"/>
            <a:ext cx="17792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5х  = 2 - 6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Text Box 16"/>
          <p:cNvSpPr txBox="1"/>
          <p:nvPr/>
        </p:nvSpPr>
        <p:spPr>
          <a:xfrm>
            <a:off x="3251835" y="5015230"/>
            <a:ext cx="15995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5х  = - 4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0" name="Object -2147482624"/>
          <p:cNvGraphicFramePr>
            <a:graphicFrameLocks noChangeAspect="1"/>
          </p:cNvGraphicFramePr>
          <p:nvPr/>
        </p:nvGraphicFramePr>
        <p:xfrm>
          <a:off x="3424555" y="5537200"/>
          <a:ext cx="12350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482600" imgH="393700" progId="Equation.KSEE3">
                  <p:embed/>
                </p:oleObj>
              </mc:Choice>
              <mc:Fallback>
                <p:oleObj name="" r:id="rId2" imgW="482600" imgH="393700" progId="Equation.KSEE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24555" y="5537200"/>
                        <a:ext cx="1235075" cy="800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198495" y="3941445"/>
            <a:ext cx="618490" cy="603250"/>
          </a:xfrm>
          <a:prstGeom prst="ellipse">
            <a:avLst/>
          </a:prstGeom>
          <a:noFill/>
          <a:ln w="7620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0" name="Text Box 19"/>
          <p:cNvSpPr txBox="1"/>
          <p:nvPr/>
        </p:nvSpPr>
        <p:spPr>
          <a:xfrm>
            <a:off x="5387340" y="3971290"/>
            <a:ext cx="61709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latin typeface="Times New Roman" panose="02020603050405020304" charset="0"/>
                <a:cs typeface="Times New Roman" panose="02020603050405020304" charset="0"/>
              </a:rPr>
              <a:t>(једначина са непознатим сабирком)</a:t>
            </a:r>
            <a:endParaRPr lang="sr-Cyrl-RS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5031740" y="5076825"/>
            <a:ext cx="61709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latin typeface="Times New Roman" panose="02020603050405020304" charset="0"/>
                <a:cs typeface="Times New Roman" panose="02020603050405020304" charset="0"/>
              </a:rPr>
              <a:t>(једначина са непознатим чиниоцем)</a:t>
            </a:r>
            <a:endParaRPr lang="sr-Cyrl-RS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5" grpId="0"/>
      <p:bldP spid="5" grpId="1"/>
      <p:bldP spid="9" grpId="0"/>
      <p:bldP spid="9" grpId="1"/>
      <p:bldP spid="11" grpId="0"/>
      <p:bldP spid="11" grpId="1"/>
      <p:bldP spid="12" grpId="0"/>
      <p:bldP spid="12" grpId="1"/>
      <p:bldP spid="15" grpId="0"/>
      <p:bldP spid="15" grpId="1"/>
      <p:bldP spid="19" grpId="0" animBg="1"/>
      <p:bldP spid="19" grpId="1" animBg="1"/>
      <p:bldP spid="20" grpId="0"/>
      <p:bldP spid="20" grpId="1"/>
      <p:bldP spid="16" grpId="0"/>
      <p:bldP spid="16" grpId="1"/>
      <p:bldP spid="17" grpId="0"/>
      <p:bldP spid="17" grpId="1"/>
      <p:bldP spid="21" grpId="0"/>
      <p:bldP spid="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2" name="Title 1"/>
          <p:cNvSpPr/>
          <p:nvPr>
            <p:ph type="ctrTitle"/>
          </p:nvPr>
        </p:nvSpPr>
        <p:spPr>
          <a:xfrm>
            <a:off x="1483360" y="1245235"/>
            <a:ext cx="4255770" cy="2414905"/>
          </a:xfrm>
        </p:spPr>
        <p:txBody>
          <a:bodyPr>
            <a:noAutofit/>
          </a:bodyPr>
          <a:p>
            <a:pPr algn="l"/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Домаћа задаћа:</a:t>
            </a: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Збирка, </a:t>
            </a: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страница број 51,</a:t>
            </a: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задатак 86.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2" name="Title 1"/>
          <p:cNvSpPr/>
          <p:nvPr>
            <p:ph type="ctrTitle"/>
          </p:nvPr>
        </p:nvSpPr>
        <p:spPr>
          <a:xfrm>
            <a:off x="2378710" y="982980"/>
            <a:ext cx="7028815" cy="2626360"/>
          </a:xfrm>
        </p:spPr>
        <p:txBody>
          <a:bodyPr>
            <a:normAutofit/>
          </a:bodyPr>
          <a:p>
            <a:r>
              <a:rPr lang="sr-Cyrl-RS" altLang="en-US" sz="5400">
                <a:latin typeface="Times New Roman" panose="02020603050405020304" charset="0"/>
                <a:cs typeface="Times New Roman" panose="02020603050405020304" charset="0"/>
              </a:rPr>
              <a:t>Хвала на пажњи!</a:t>
            </a:r>
            <a:endParaRPr lang="sr-Cyrl-RS" altLang="en-US" sz="5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WPS Presentation</Application>
  <PresentationFormat>Widescreen</PresentationFormat>
  <Paragraphs>66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Calibri Light</vt:lpstr>
      <vt:lpstr>Office Theme</vt:lpstr>
      <vt:lpstr>Equation.KSEE3</vt:lpstr>
      <vt:lpstr>Множење полинома полиномом</vt:lpstr>
      <vt:lpstr>PowerPoint 演示文稿</vt:lpstr>
      <vt:lpstr>PowerPoint 演示文稿</vt:lpstr>
      <vt:lpstr>PowerPoint 演示文稿</vt:lpstr>
      <vt:lpstr>PowerPoint 演示文稿</vt:lpstr>
      <vt:lpstr>Примјер 2:   Ријеши једначину   6х2 - (2х - 3)(3х + 2) = 2</vt:lpstr>
      <vt:lpstr>Домаћа задаћа:  Збирка,  страница број 51, задатак 86.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полинома мономом</dc:title>
  <dc:creator/>
  <cp:lastModifiedBy>Biljana</cp:lastModifiedBy>
  <cp:revision>7</cp:revision>
  <dcterms:created xsi:type="dcterms:W3CDTF">2020-11-19T18:15:00Z</dcterms:created>
  <dcterms:modified xsi:type="dcterms:W3CDTF">2020-11-22T10:22:54Z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