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6" r:id="rId9"/>
    <p:sldId id="265" r:id="rId10"/>
    <p:sldId id="277" r:id="rId11"/>
    <p:sldId id="267" r:id="rId12"/>
    <p:sldId id="269" r:id="rId13"/>
    <p:sldId id="270" r:id="rId14"/>
    <p:sldId id="271" r:id="rId15"/>
    <p:sldId id="272" r:id="rId16"/>
    <p:sldId id="274" r:id="rId17"/>
    <p:sldId id="278" r:id="rId18"/>
    <p:sldId id="279" r:id="rId19"/>
    <p:sldId id="280" r:id="rId20"/>
    <p:sldId id="281" r:id="rId21"/>
    <p:sldId id="283" r:id="rId22"/>
    <p:sldId id="284" r:id="rId23"/>
    <p:sldId id="285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1494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B156D5E-5AD5-4E17-BD8A-1ED1105676F2}" type="datetimeFigureOut">
              <a:rPr lang="sr-Latn-CS" smtClean="0"/>
              <a:pPr/>
              <a:t>26.5.2020.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97DE75C-B22A-4452-975E-D215FF0B40F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57298"/>
            <a:ext cx="9144000" cy="1153494"/>
          </a:xfrm>
          <a:solidFill>
            <a:srgbClr val="00B0F0">
              <a:alpha val="23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sr-Cyrl-BA" sz="6000" dirty="0" smtClean="0">
                <a:solidFill>
                  <a:srgbClr val="002060"/>
                </a:solidFill>
              </a:rPr>
              <a:t>АР</a:t>
            </a:r>
            <a:r>
              <a:rPr lang="en-US" sz="6000" dirty="0" smtClean="0">
                <a:solidFill>
                  <a:srgbClr val="002060"/>
                </a:solidFill>
              </a:rPr>
              <a:t>K</a:t>
            </a:r>
            <a:r>
              <a:rPr lang="sr-Cyrl-BA" sz="6000" dirty="0" smtClean="0">
                <a:solidFill>
                  <a:srgbClr val="002060"/>
                </a:solidFill>
              </a:rPr>
              <a:t>ТИК</a:t>
            </a:r>
            <a:r>
              <a:rPr lang="hr-HR" sz="6000" dirty="0" smtClean="0">
                <a:solidFill>
                  <a:srgbClr val="002060"/>
                </a:solidFill>
              </a:rPr>
              <a:t> </a:t>
            </a:r>
            <a:r>
              <a:rPr lang="sr-Cyrl-BA" sz="6000" dirty="0">
                <a:solidFill>
                  <a:srgbClr val="002060"/>
                </a:solidFill>
              </a:rPr>
              <a:t>И</a:t>
            </a:r>
            <a:r>
              <a:rPr lang="hr-HR" sz="6000" dirty="0">
                <a:solidFill>
                  <a:srgbClr val="002060"/>
                </a:solidFill>
              </a:rPr>
              <a:t> </a:t>
            </a:r>
            <a:r>
              <a:rPr lang="sr-Cyrl-BA" sz="6000" dirty="0" smtClean="0">
                <a:solidFill>
                  <a:srgbClr val="002060"/>
                </a:solidFill>
              </a:rPr>
              <a:t>АНТАР</a:t>
            </a:r>
            <a:r>
              <a:rPr lang="en-US" sz="6000" dirty="0" smtClean="0">
                <a:solidFill>
                  <a:srgbClr val="002060"/>
                </a:solidFill>
              </a:rPr>
              <a:t>K</a:t>
            </a:r>
            <a:r>
              <a:rPr lang="sr-Cyrl-BA" sz="6000" dirty="0" smtClean="0">
                <a:solidFill>
                  <a:srgbClr val="002060"/>
                </a:solidFill>
              </a:rPr>
              <a:t>ТИК</a:t>
            </a:r>
            <a:endParaRPr lang="hr-HR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196752"/>
          </a:xfrm>
          <a:solidFill>
            <a:schemeClr val="tx1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sr-Cyrl-BA" sz="2900" dirty="0">
                <a:solidFill>
                  <a:schemeClr val="bg1"/>
                </a:solidFill>
              </a:rPr>
              <a:t>Пловидба је отежана</a:t>
            </a:r>
            <a:endParaRPr lang="hr-HR" sz="2900" b="1" dirty="0">
              <a:solidFill>
                <a:schemeClr val="bg1"/>
              </a:solidFill>
            </a:endParaRPr>
          </a:p>
          <a:p>
            <a:r>
              <a:rPr lang="sr-Cyrl-BA" sz="2900" dirty="0" smtClean="0">
                <a:solidFill>
                  <a:schemeClr val="bg1"/>
                </a:solidFill>
              </a:rPr>
              <a:t>Ледоломци</a:t>
            </a:r>
            <a:r>
              <a:rPr lang="hr-HR" sz="2900" dirty="0" smtClean="0">
                <a:solidFill>
                  <a:schemeClr val="bg1"/>
                </a:solidFill>
              </a:rPr>
              <a:t> </a:t>
            </a:r>
            <a:r>
              <a:rPr lang="sr-Cyrl-BA" sz="2900" dirty="0">
                <a:solidFill>
                  <a:schemeClr val="bg1"/>
                </a:solidFill>
              </a:rPr>
              <a:t>пробијају</a:t>
            </a:r>
            <a:r>
              <a:rPr lang="hr-HR" sz="2900" dirty="0">
                <a:solidFill>
                  <a:schemeClr val="bg1"/>
                </a:solidFill>
              </a:rPr>
              <a:t> </a:t>
            </a:r>
            <a:r>
              <a:rPr lang="sr-Cyrl-BA" sz="2900" dirty="0">
                <a:solidFill>
                  <a:schemeClr val="bg1"/>
                </a:solidFill>
              </a:rPr>
              <a:t>пут</a:t>
            </a:r>
            <a:r>
              <a:rPr lang="hr-HR" sz="2900" dirty="0">
                <a:solidFill>
                  <a:schemeClr val="bg1"/>
                </a:solidFill>
              </a:rPr>
              <a:t> </a:t>
            </a:r>
            <a:r>
              <a:rPr lang="sr-Cyrl-BA" sz="2900" dirty="0">
                <a:solidFill>
                  <a:schemeClr val="bg1"/>
                </a:solidFill>
              </a:rPr>
              <a:t>бродовима </a:t>
            </a:r>
            <a:endParaRPr lang="hr-HR" sz="2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0034" y="142852"/>
            <a:ext cx="8229600" cy="500066"/>
          </a:xfrm>
          <a:prstGeom prst="rect">
            <a:avLst/>
          </a:prstGeom>
        </p:spPr>
        <p:txBody>
          <a:bodyPr vert="horz" rtlCol="0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4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822" name="Picture 6" descr="http://www.corbisimages.com/images/Corbis-IH178740.jpg?size=67&amp;uid=f5fab9ab-998c-44a2-a6ac-b3682019cb6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365104"/>
            <a:ext cx="3714777" cy="2350012"/>
          </a:xfrm>
          <a:prstGeom prst="rect">
            <a:avLst/>
          </a:prstGeom>
          <a:noFill/>
        </p:spPr>
      </p:pic>
      <p:pic>
        <p:nvPicPr>
          <p:cNvPr id="34824" name="Picture 8" descr="http://i137.photobucket.com/albums/q236/wulfan/motocikli/yam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65104"/>
            <a:ext cx="4572000" cy="2492896"/>
          </a:xfrm>
          <a:prstGeom prst="rect">
            <a:avLst/>
          </a:prstGeom>
          <a:noFill/>
        </p:spPr>
      </p:pic>
      <p:pic>
        <p:nvPicPr>
          <p:cNvPr id="11" name="Picture 4" descr="https://laroucheirishbrigade.files.wordpress.com/2012/10/russian-icebreaker-conv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124744"/>
            <a:ext cx="5472608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2232248"/>
          </a:xfrm>
          <a:solidFill>
            <a:schemeClr val="tx1">
              <a:alpha val="56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sr-Cyrl-BA" sz="2800" dirty="0" smtClean="0">
                <a:solidFill>
                  <a:schemeClr val="bg1"/>
                </a:solidFill>
              </a:rPr>
              <a:t>Арктик- поларна клима</a:t>
            </a:r>
          </a:p>
          <a:p>
            <a:pPr algn="just"/>
            <a:r>
              <a:rPr lang="sr-Cyrl-BA" sz="2800" dirty="0" smtClean="0">
                <a:solidFill>
                  <a:schemeClr val="bg1"/>
                </a:solidFill>
              </a:rPr>
              <a:t>Температуре око -40</a:t>
            </a:r>
            <a:r>
              <a:rPr lang="sr-Cyrl-BA" sz="2800" baseline="30000" dirty="0" smtClean="0">
                <a:solidFill>
                  <a:schemeClr val="bg1"/>
                </a:solidFill>
              </a:rPr>
              <a:t>0</a:t>
            </a:r>
            <a:r>
              <a:rPr lang="sr-Latn-RS" sz="2800" dirty="0" smtClean="0">
                <a:solidFill>
                  <a:schemeClr val="bg1"/>
                </a:solidFill>
              </a:rPr>
              <a:t>C </a:t>
            </a:r>
            <a:r>
              <a:rPr lang="sr-Cyrl-BA" sz="2800" dirty="0" smtClean="0">
                <a:solidFill>
                  <a:schemeClr val="bg1"/>
                </a:solidFill>
              </a:rPr>
              <a:t>зими и око 0</a:t>
            </a:r>
            <a:r>
              <a:rPr lang="sr-Latn-RS" sz="2800" baseline="30000" dirty="0" smtClean="0">
                <a:solidFill>
                  <a:schemeClr val="bg1"/>
                </a:solidFill>
              </a:rPr>
              <a:t>0</a:t>
            </a:r>
            <a:r>
              <a:rPr lang="sr-Latn-RS" sz="2800" dirty="0" smtClean="0">
                <a:solidFill>
                  <a:schemeClr val="bg1"/>
                </a:solidFill>
              </a:rPr>
              <a:t>C</a:t>
            </a:r>
            <a:r>
              <a:rPr lang="sr-Cyrl-BA" sz="2800" dirty="0" smtClean="0">
                <a:solidFill>
                  <a:schemeClr val="bg1"/>
                </a:solidFill>
              </a:rPr>
              <a:t> у току љета</a:t>
            </a:r>
          </a:p>
          <a:p>
            <a:pPr algn="just"/>
            <a:r>
              <a:rPr lang="sr-Cyrl-BA" sz="2800" dirty="0" smtClean="0">
                <a:solidFill>
                  <a:schemeClr val="bg1"/>
                </a:solidFill>
              </a:rPr>
              <a:t>Усредишту је ледена капа дебљине око 2000м.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0"/>
            <a:ext cx="8280920" cy="548680"/>
          </a:xfrm>
          <a:prstGeom prst="rect">
            <a:avLst/>
          </a:prstGeom>
        </p:spPr>
        <p:txBody>
          <a:bodyPr vert="horz" rtlCol="0" anchor="ctr">
            <a:normAutofit fontScale="8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КЛИМАТСКА</a:t>
            </a:r>
            <a:r>
              <a:rPr kumimoji="0" lang="hr-HR" sz="4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Cyrl-BA" sz="4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ОБИЉЕЖЈА</a:t>
            </a:r>
            <a:endParaRPr kumimoji="0" lang="hr-HR" sz="4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2" name="Picture 6" descr="http://uploads.neatorama.com/images/posts/970/64/64970/1378648959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464400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rot="18186780">
            <a:off x="1890190" y="4340039"/>
            <a:ext cx="1099942" cy="553998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500" b="1" dirty="0">
                <a:solidFill>
                  <a:schemeClr val="bg1"/>
                </a:solidFill>
              </a:rPr>
              <a:t>2000 </a:t>
            </a:r>
            <a:r>
              <a:rPr lang="sr-Cyrl-BA" sz="1500" b="1" dirty="0">
                <a:solidFill>
                  <a:schemeClr val="bg1"/>
                </a:solidFill>
              </a:rPr>
              <a:t>м</a:t>
            </a:r>
            <a:r>
              <a:rPr lang="hr-HR" sz="1500" b="1" dirty="0">
                <a:solidFill>
                  <a:schemeClr val="bg1"/>
                </a:solidFill>
              </a:rPr>
              <a:t> </a:t>
            </a:r>
            <a:r>
              <a:rPr lang="sr-Cyrl-BA" sz="1500" b="1" dirty="0">
                <a:solidFill>
                  <a:schemeClr val="bg1"/>
                </a:solidFill>
              </a:rPr>
              <a:t>леда</a:t>
            </a:r>
            <a:r>
              <a:rPr lang="hr-HR" sz="1500" b="1" dirty="0"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zilon.com/maps/images/europe/Russian-physical-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496" y="0"/>
            <a:ext cx="9144000" cy="3933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Freeform 6"/>
          <p:cNvSpPr/>
          <p:nvPr/>
        </p:nvSpPr>
        <p:spPr bwMode="auto">
          <a:xfrm>
            <a:off x="6429388" y="1285860"/>
            <a:ext cx="1597025" cy="2413000"/>
          </a:xfrm>
          <a:custGeom>
            <a:avLst/>
            <a:gdLst>
              <a:gd name="connsiteX0" fmla="*/ 31750 w 1597025"/>
              <a:gd name="connsiteY0" fmla="*/ 1225550 h 2413000"/>
              <a:gd name="connsiteX1" fmla="*/ 69850 w 1597025"/>
              <a:gd name="connsiteY1" fmla="*/ 1397000 h 2413000"/>
              <a:gd name="connsiteX2" fmla="*/ 155575 w 1597025"/>
              <a:gd name="connsiteY2" fmla="*/ 1644650 h 2413000"/>
              <a:gd name="connsiteX3" fmla="*/ 422275 w 1597025"/>
              <a:gd name="connsiteY3" fmla="*/ 1768475 h 2413000"/>
              <a:gd name="connsiteX4" fmla="*/ 708025 w 1597025"/>
              <a:gd name="connsiteY4" fmla="*/ 1720850 h 2413000"/>
              <a:gd name="connsiteX5" fmla="*/ 822325 w 1597025"/>
              <a:gd name="connsiteY5" fmla="*/ 1758950 h 2413000"/>
              <a:gd name="connsiteX6" fmla="*/ 812800 w 1597025"/>
              <a:gd name="connsiteY6" fmla="*/ 1949450 h 2413000"/>
              <a:gd name="connsiteX7" fmla="*/ 679450 w 1597025"/>
              <a:gd name="connsiteY7" fmla="*/ 2159000 h 2413000"/>
              <a:gd name="connsiteX8" fmla="*/ 593725 w 1597025"/>
              <a:gd name="connsiteY8" fmla="*/ 2197100 h 2413000"/>
              <a:gd name="connsiteX9" fmla="*/ 603250 w 1597025"/>
              <a:gd name="connsiteY9" fmla="*/ 2330450 h 2413000"/>
              <a:gd name="connsiteX10" fmla="*/ 841375 w 1597025"/>
              <a:gd name="connsiteY10" fmla="*/ 2406650 h 2413000"/>
              <a:gd name="connsiteX11" fmla="*/ 1117600 w 1597025"/>
              <a:gd name="connsiteY11" fmla="*/ 2368550 h 2413000"/>
              <a:gd name="connsiteX12" fmla="*/ 1165225 w 1597025"/>
              <a:gd name="connsiteY12" fmla="*/ 2178050 h 2413000"/>
              <a:gd name="connsiteX13" fmla="*/ 1193800 w 1597025"/>
              <a:gd name="connsiteY13" fmla="*/ 1939925 h 2413000"/>
              <a:gd name="connsiteX14" fmla="*/ 1193800 w 1597025"/>
              <a:gd name="connsiteY14" fmla="*/ 1720850 h 2413000"/>
              <a:gd name="connsiteX15" fmla="*/ 1346200 w 1597025"/>
              <a:gd name="connsiteY15" fmla="*/ 1568450 h 2413000"/>
              <a:gd name="connsiteX16" fmla="*/ 1460500 w 1597025"/>
              <a:gd name="connsiteY16" fmla="*/ 1377950 h 2413000"/>
              <a:gd name="connsiteX17" fmla="*/ 1536700 w 1597025"/>
              <a:gd name="connsiteY17" fmla="*/ 1311275 h 2413000"/>
              <a:gd name="connsiteX18" fmla="*/ 1489075 w 1597025"/>
              <a:gd name="connsiteY18" fmla="*/ 1158875 h 2413000"/>
              <a:gd name="connsiteX19" fmla="*/ 1498600 w 1597025"/>
              <a:gd name="connsiteY19" fmla="*/ 1006475 h 2413000"/>
              <a:gd name="connsiteX20" fmla="*/ 1555750 w 1597025"/>
              <a:gd name="connsiteY20" fmla="*/ 977900 h 2413000"/>
              <a:gd name="connsiteX21" fmla="*/ 1593850 w 1597025"/>
              <a:gd name="connsiteY21" fmla="*/ 911225 h 2413000"/>
              <a:gd name="connsiteX22" fmla="*/ 1536700 w 1597025"/>
              <a:gd name="connsiteY22" fmla="*/ 806450 h 2413000"/>
              <a:gd name="connsiteX23" fmla="*/ 1565275 w 1597025"/>
              <a:gd name="connsiteY23" fmla="*/ 673100 h 2413000"/>
              <a:gd name="connsiteX24" fmla="*/ 1555750 w 1597025"/>
              <a:gd name="connsiteY24" fmla="*/ 539750 h 2413000"/>
              <a:gd name="connsiteX25" fmla="*/ 1431925 w 1597025"/>
              <a:gd name="connsiteY25" fmla="*/ 396875 h 2413000"/>
              <a:gd name="connsiteX26" fmla="*/ 1422400 w 1597025"/>
              <a:gd name="connsiteY26" fmla="*/ 130175 h 2413000"/>
              <a:gd name="connsiteX27" fmla="*/ 1327150 w 1597025"/>
              <a:gd name="connsiteY27" fmla="*/ 6350 h 2413000"/>
              <a:gd name="connsiteX28" fmla="*/ 1089025 w 1597025"/>
              <a:gd name="connsiteY28" fmla="*/ 92075 h 2413000"/>
              <a:gd name="connsiteX29" fmla="*/ 1069975 w 1597025"/>
              <a:gd name="connsiteY29" fmla="*/ 273050 h 2413000"/>
              <a:gd name="connsiteX30" fmla="*/ 1117600 w 1597025"/>
              <a:gd name="connsiteY30" fmla="*/ 358775 h 2413000"/>
              <a:gd name="connsiteX31" fmla="*/ 984250 w 1597025"/>
              <a:gd name="connsiteY31" fmla="*/ 425450 h 2413000"/>
              <a:gd name="connsiteX32" fmla="*/ 908050 w 1597025"/>
              <a:gd name="connsiteY32" fmla="*/ 558800 h 2413000"/>
              <a:gd name="connsiteX33" fmla="*/ 1050925 w 1597025"/>
              <a:gd name="connsiteY33" fmla="*/ 606425 h 2413000"/>
              <a:gd name="connsiteX34" fmla="*/ 993775 w 1597025"/>
              <a:gd name="connsiteY34" fmla="*/ 682625 h 2413000"/>
              <a:gd name="connsiteX35" fmla="*/ 974725 w 1597025"/>
              <a:gd name="connsiteY35" fmla="*/ 796925 h 2413000"/>
              <a:gd name="connsiteX36" fmla="*/ 927100 w 1597025"/>
              <a:gd name="connsiteY36" fmla="*/ 939800 h 2413000"/>
              <a:gd name="connsiteX37" fmla="*/ 1108075 w 1597025"/>
              <a:gd name="connsiteY37" fmla="*/ 1073150 h 2413000"/>
              <a:gd name="connsiteX38" fmla="*/ 1098550 w 1597025"/>
              <a:gd name="connsiteY38" fmla="*/ 1120775 h 2413000"/>
              <a:gd name="connsiteX39" fmla="*/ 879475 w 1597025"/>
              <a:gd name="connsiteY39" fmla="*/ 1092200 h 2413000"/>
              <a:gd name="connsiteX40" fmla="*/ 793750 w 1597025"/>
              <a:gd name="connsiteY40" fmla="*/ 1101725 h 2413000"/>
              <a:gd name="connsiteX41" fmla="*/ 622300 w 1597025"/>
              <a:gd name="connsiteY41" fmla="*/ 1149350 h 2413000"/>
              <a:gd name="connsiteX42" fmla="*/ 565150 w 1597025"/>
              <a:gd name="connsiteY42" fmla="*/ 1054100 h 2413000"/>
              <a:gd name="connsiteX43" fmla="*/ 612775 w 1597025"/>
              <a:gd name="connsiteY43" fmla="*/ 977900 h 2413000"/>
              <a:gd name="connsiteX44" fmla="*/ 488950 w 1597025"/>
              <a:gd name="connsiteY44" fmla="*/ 996950 h 2413000"/>
              <a:gd name="connsiteX45" fmla="*/ 384175 w 1597025"/>
              <a:gd name="connsiteY45" fmla="*/ 1073150 h 2413000"/>
              <a:gd name="connsiteX46" fmla="*/ 307975 w 1597025"/>
              <a:gd name="connsiteY46" fmla="*/ 1130300 h 2413000"/>
              <a:gd name="connsiteX47" fmla="*/ 250825 w 1597025"/>
              <a:gd name="connsiteY47" fmla="*/ 1149350 h 2413000"/>
              <a:gd name="connsiteX48" fmla="*/ 250825 w 1597025"/>
              <a:gd name="connsiteY48" fmla="*/ 1254125 h 2413000"/>
              <a:gd name="connsiteX49" fmla="*/ 203200 w 1597025"/>
              <a:gd name="connsiteY49" fmla="*/ 1235075 h 2413000"/>
              <a:gd name="connsiteX50" fmla="*/ 98425 w 1597025"/>
              <a:gd name="connsiteY50" fmla="*/ 1196975 h 2413000"/>
              <a:gd name="connsiteX51" fmla="*/ 12700 w 1597025"/>
              <a:gd name="connsiteY51" fmla="*/ 1168400 h 2413000"/>
              <a:gd name="connsiteX52" fmla="*/ 31750 w 1597025"/>
              <a:gd name="connsiteY52" fmla="*/ 1225550 h 24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597025" h="2413000">
                <a:moveTo>
                  <a:pt x="31750" y="1225550"/>
                </a:moveTo>
                <a:cubicBezTo>
                  <a:pt x="41275" y="1263650"/>
                  <a:pt x="49213" y="1327150"/>
                  <a:pt x="69850" y="1397000"/>
                </a:cubicBezTo>
                <a:cubicBezTo>
                  <a:pt x="90487" y="1466850"/>
                  <a:pt x="96838" y="1582738"/>
                  <a:pt x="155575" y="1644650"/>
                </a:cubicBezTo>
                <a:cubicBezTo>
                  <a:pt x="214312" y="1706562"/>
                  <a:pt x="330200" y="1755775"/>
                  <a:pt x="422275" y="1768475"/>
                </a:cubicBezTo>
                <a:cubicBezTo>
                  <a:pt x="514350" y="1781175"/>
                  <a:pt x="641350" y="1722437"/>
                  <a:pt x="708025" y="1720850"/>
                </a:cubicBezTo>
                <a:cubicBezTo>
                  <a:pt x="774700" y="1719263"/>
                  <a:pt x="804863" y="1720850"/>
                  <a:pt x="822325" y="1758950"/>
                </a:cubicBezTo>
                <a:cubicBezTo>
                  <a:pt x="839787" y="1797050"/>
                  <a:pt x="836613" y="1882775"/>
                  <a:pt x="812800" y="1949450"/>
                </a:cubicBezTo>
                <a:cubicBezTo>
                  <a:pt x="788988" y="2016125"/>
                  <a:pt x="715962" y="2117725"/>
                  <a:pt x="679450" y="2159000"/>
                </a:cubicBezTo>
                <a:cubicBezTo>
                  <a:pt x="642938" y="2200275"/>
                  <a:pt x="606425" y="2168525"/>
                  <a:pt x="593725" y="2197100"/>
                </a:cubicBezTo>
                <a:cubicBezTo>
                  <a:pt x="581025" y="2225675"/>
                  <a:pt x="561975" y="2295525"/>
                  <a:pt x="603250" y="2330450"/>
                </a:cubicBezTo>
                <a:cubicBezTo>
                  <a:pt x="644525" y="2365375"/>
                  <a:pt x="755650" y="2400300"/>
                  <a:pt x="841375" y="2406650"/>
                </a:cubicBezTo>
                <a:cubicBezTo>
                  <a:pt x="927100" y="2413000"/>
                  <a:pt x="1063625" y="2406650"/>
                  <a:pt x="1117600" y="2368550"/>
                </a:cubicBezTo>
                <a:cubicBezTo>
                  <a:pt x="1171575" y="2330450"/>
                  <a:pt x="1152525" y="2249487"/>
                  <a:pt x="1165225" y="2178050"/>
                </a:cubicBezTo>
                <a:cubicBezTo>
                  <a:pt x="1177925" y="2106613"/>
                  <a:pt x="1189038" y="2016125"/>
                  <a:pt x="1193800" y="1939925"/>
                </a:cubicBezTo>
                <a:cubicBezTo>
                  <a:pt x="1198562" y="1863725"/>
                  <a:pt x="1168400" y="1782762"/>
                  <a:pt x="1193800" y="1720850"/>
                </a:cubicBezTo>
                <a:cubicBezTo>
                  <a:pt x="1219200" y="1658938"/>
                  <a:pt x="1301750" y="1625600"/>
                  <a:pt x="1346200" y="1568450"/>
                </a:cubicBezTo>
                <a:cubicBezTo>
                  <a:pt x="1390650" y="1511300"/>
                  <a:pt x="1428750" y="1420812"/>
                  <a:pt x="1460500" y="1377950"/>
                </a:cubicBezTo>
                <a:cubicBezTo>
                  <a:pt x="1492250" y="1335088"/>
                  <a:pt x="1531938" y="1347788"/>
                  <a:pt x="1536700" y="1311275"/>
                </a:cubicBezTo>
                <a:cubicBezTo>
                  <a:pt x="1541463" y="1274763"/>
                  <a:pt x="1495425" y="1209675"/>
                  <a:pt x="1489075" y="1158875"/>
                </a:cubicBezTo>
                <a:cubicBezTo>
                  <a:pt x="1482725" y="1108075"/>
                  <a:pt x="1487488" y="1036637"/>
                  <a:pt x="1498600" y="1006475"/>
                </a:cubicBezTo>
                <a:cubicBezTo>
                  <a:pt x="1509712" y="976313"/>
                  <a:pt x="1539875" y="993775"/>
                  <a:pt x="1555750" y="977900"/>
                </a:cubicBezTo>
                <a:cubicBezTo>
                  <a:pt x="1571625" y="962025"/>
                  <a:pt x="1597025" y="939800"/>
                  <a:pt x="1593850" y="911225"/>
                </a:cubicBezTo>
                <a:cubicBezTo>
                  <a:pt x="1590675" y="882650"/>
                  <a:pt x="1541463" y="846138"/>
                  <a:pt x="1536700" y="806450"/>
                </a:cubicBezTo>
                <a:cubicBezTo>
                  <a:pt x="1531938" y="766763"/>
                  <a:pt x="1562100" y="717550"/>
                  <a:pt x="1565275" y="673100"/>
                </a:cubicBezTo>
                <a:cubicBezTo>
                  <a:pt x="1568450" y="628650"/>
                  <a:pt x="1577975" y="585787"/>
                  <a:pt x="1555750" y="539750"/>
                </a:cubicBezTo>
                <a:cubicBezTo>
                  <a:pt x="1533525" y="493713"/>
                  <a:pt x="1454150" y="465137"/>
                  <a:pt x="1431925" y="396875"/>
                </a:cubicBezTo>
                <a:cubicBezTo>
                  <a:pt x="1409700" y="328613"/>
                  <a:pt x="1439862" y="195262"/>
                  <a:pt x="1422400" y="130175"/>
                </a:cubicBezTo>
                <a:cubicBezTo>
                  <a:pt x="1404938" y="65088"/>
                  <a:pt x="1382712" y="12700"/>
                  <a:pt x="1327150" y="6350"/>
                </a:cubicBezTo>
                <a:cubicBezTo>
                  <a:pt x="1271588" y="0"/>
                  <a:pt x="1131887" y="47625"/>
                  <a:pt x="1089025" y="92075"/>
                </a:cubicBezTo>
                <a:cubicBezTo>
                  <a:pt x="1046163" y="136525"/>
                  <a:pt x="1065213" y="228600"/>
                  <a:pt x="1069975" y="273050"/>
                </a:cubicBezTo>
                <a:cubicBezTo>
                  <a:pt x="1074738" y="317500"/>
                  <a:pt x="1131887" y="333375"/>
                  <a:pt x="1117600" y="358775"/>
                </a:cubicBezTo>
                <a:cubicBezTo>
                  <a:pt x="1103313" y="384175"/>
                  <a:pt x="1019175" y="392113"/>
                  <a:pt x="984250" y="425450"/>
                </a:cubicBezTo>
                <a:cubicBezTo>
                  <a:pt x="949325" y="458788"/>
                  <a:pt x="896938" y="528638"/>
                  <a:pt x="908050" y="558800"/>
                </a:cubicBezTo>
                <a:cubicBezTo>
                  <a:pt x="919162" y="588962"/>
                  <a:pt x="1036638" y="585788"/>
                  <a:pt x="1050925" y="606425"/>
                </a:cubicBezTo>
                <a:cubicBezTo>
                  <a:pt x="1065212" y="627062"/>
                  <a:pt x="1006475" y="650875"/>
                  <a:pt x="993775" y="682625"/>
                </a:cubicBezTo>
                <a:cubicBezTo>
                  <a:pt x="981075" y="714375"/>
                  <a:pt x="985837" y="754063"/>
                  <a:pt x="974725" y="796925"/>
                </a:cubicBezTo>
                <a:cubicBezTo>
                  <a:pt x="963613" y="839787"/>
                  <a:pt x="904875" y="893763"/>
                  <a:pt x="927100" y="939800"/>
                </a:cubicBezTo>
                <a:cubicBezTo>
                  <a:pt x="949325" y="985837"/>
                  <a:pt x="1079500" y="1042988"/>
                  <a:pt x="1108075" y="1073150"/>
                </a:cubicBezTo>
                <a:cubicBezTo>
                  <a:pt x="1136650" y="1103312"/>
                  <a:pt x="1136650" y="1117600"/>
                  <a:pt x="1098550" y="1120775"/>
                </a:cubicBezTo>
                <a:cubicBezTo>
                  <a:pt x="1060450" y="1123950"/>
                  <a:pt x="930275" y="1095375"/>
                  <a:pt x="879475" y="1092200"/>
                </a:cubicBezTo>
                <a:cubicBezTo>
                  <a:pt x="828675" y="1089025"/>
                  <a:pt x="836612" y="1092200"/>
                  <a:pt x="793750" y="1101725"/>
                </a:cubicBezTo>
                <a:cubicBezTo>
                  <a:pt x="750888" y="1111250"/>
                  <a:pt x="660400" y="1157287"/>
                  <a:pt x="622300" y="1149350"/>
                </a:cubicBezTo>
                <a:cubicBezTo>
                  <a:pt x="584200" y="1141413"/>
                  <a:pt x="566738" y="1082675"/>
                  <a:pt x="565150" y="1054100"/>
                </a:cubicBezTo>
                <a:cubicBezTo>
                  <a:pt x="563563" y="1025525"/>
                  <a:pt x="625475" y="987425"/>
                  <a:pt x="612775" y="977900"/>
                </a:cubicBezTo>
                <a:cubicBezTo>
                  <a:pt x="600075" y="968375"/>
                  <a:pt x="527050" y="981075"/>
                  <a:pt x="488950" y="996950"/>
                </a:cubicBezTo>
                <a:cubicBezTo>
                  <a:pt x="450850" y="1012825"/>
                  <a:pt x="414337" y="1050925"/>
                  <a:pt x="384175" y="1073150"/>
                </a:cubicBezTo>
                <a:cubicBezTo>
                  <a:pt x="354013" y="1095375"/>
                  <a:pt x="330200" y="1117600"/>
                  <a:pt x="307975" y="1130300"/>
                </a:cubicBezTo>
                <a:cubicBezTo>
                  <a:pt x="285750" y="1143000"/>
                  <a:pt x="260350" y="1128713"/>
                  <a:pt x="250825" y="1149350"/>
                </a:cubicBezTo>
                <a:cubicBezTo>
                  <a:pt x="241300" y="1169987"/>
                  <a:pt x="258762" y="1239838"/>
                  <a:pt x="250825" y="1254125"/>
                </a:cubicBezTo>
                <a:cubicBezTo>
                  <a:pt x="242888" y="1268412"/>
                  <a:pt x="228600" y="1244600"/>
                  <a:pt x="203200" y="1235075"/>
                </a:cubicBezTo>
                <a:cubicBezTo>
                  <a:pt x="177800" y="1225550"/>
                  <a:pt x="130175" y="1208087"/>
                  <a:pt x="98425" y="1196975"/>
                </a:cubicBezTo>
                <a:cubicBezTo>
                  <a:pt x="66675" y="1185863"/>
                  <a:pt x="25400" y="1166813"/>
                  <a:pt x="12700" y="1168400"/>
                </a:cubicBezTo>
                <a:cubicBezTo>
                  <a:pt x="0" y="1169987"/>
                  <a:pt x="22225" y="1187450"/>
                  <a:pt x="31750" y="1225550"/>
                </a:cubicBezTo>
                <a:close/>
              </a:path>
            </a:pathLst>
          </a:custGeom>
          <a:solidFill>
            <a:srgbClr val="FF0000">
              <a:alpha val="4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5013176"/>
            <a:ext cx="6429388" cy="1500198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800" dirty="0" smtClean="0">
                <a:solidFill>
                  <a:schemeClr val="bg1"/>
                </a:solidFill>
              </a:rPr>
              <a:t>Најниже температуре</a:t>
            </a:r>
            <a:r>
              <a:rPr kumimoji="0" lang="hr-H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800" dirty="0" smtClean="0">
                <a:solidFill>
                  <a:schemeClr val="bg1"/>
                </a:solidFill>
              </a:rPr>
              <a:t>Котлине Источносибирског горја- </a:t>
            </a:r>
            <a:r>
              <a:rPr lang="sr-Cyrl-RS" sz="2800" dirty="0" smtClean="0">
                <a:solidFill>
                  <a:srgbClr val="FF0000"/>
                </a:solidFill>
              </a:rPr>
              <a:t>Ојмакон</a:t>
            </a:r>
            <a:r>
              <a:rPr lang="sr-Latn-RS" sz="2800" dirty="0" smtClean="0">
                <a:solidFill>
                  <a:srgbClr val="FF0000"/>
                </a:solidFill>
              </a:rPr>
              <a:t> -</a:t>
            </a:r>
            <a:r>
              <a:rPr lang="sr-Cyrl-RS" sz="2800" dirty="0" smtClean="0">
                <a:solidFill>
                  <a:srgbClr val="FF0000"/>
                </a:solidFill>
              </a:rPr>
              <a:t>70</a:t>
            </a:r>
            <a:r>
              <a:rPr lang="sr-Latn-RS" sz="2800" baseline="30000" dirty="0" smtClean="0">
                <a:solidFill>
                  <a:srgbClr val="FF0000"/>
                </a:solidFill>
              </a:rPr>
              <a:t>0</a:t>
            </a:r>
            <a:r>
              <a:rPr lang="sr-Latn-RS" sz="2800" dirty="0" smtClean="0">
                <a:solidFill>
                  <a:srgbClr val="FF0000"/>
                </a:solidFill>
              </a:rPr>
              <a:t>C</a:t>
            </a:r>
            <a:endParaRPr lang="hr-HR" sz="2800" dirty="0">
              <a:solidFill>
                <a:srgbClr val="FF0000"/>
              </a:solidFill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hr-H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4" descr="http://www.svet.rs/wp-content/uploads/2014/12/A_cidade_mais_fria_do_mundo-Oymyakon-russia_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6444208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 flipH="1">
            <a:off x="3851920" y="2348880"/>
            <a:ext cx="3960440" cy="3643908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05064"/>
            <a:ext cx="1770748" cy="261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sr-Cyrl-RS" sz="2800" dirty="0" smtClean="0">
                <a:solidFill>
                  <a:srgbClr val="0070C0"/>
                </a:solidFill>
              </a:rPr>
              <a:t>ЖИВОТИЊСКИ СВИЈЕТ</a:t>
            </a:r>
            <a:endParaRPr lang="hr-HR" sz="2800" dirty="0">
              <a:solidFill>
                <a:srgbClr val="0070C0"/>
              </a:solidFill>
            </a:endParaRPr>
          </a:p>
        </p:txBody>
      </p:sp>
      <p:pic>
        <p:nvPicPr>
          <p:cNvPr id="27652" name="Picture 4" descr="http://portal.dobresciagi.pl/wp-content/uploads/2013/04/Renifer-karibu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692696"/>
            <a:ext cx="2952328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4" name="Picture 6" descr="https://40.media.tumblr.com/tumblr_m4itgcIsGO1rujk88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492896"/>
            <a:ext cx="366442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6" name="Picture 8" descr="http://i.dailymail.co.uk/i/pix/2014/01/10/article-2537126-1A8B1A2600000578-486_634x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5256584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8" name="Picture 10" descr="http://i.telegraph.co.uk/multimedia/archive/02422/wolf_2422989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492896"/>
            <a:ext cx="3096344" cy="2132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7073"/>
            <a:ext cx="4355976" cy="27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725144"/>
            <a:ext cx="3995936" cy="2132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0" y="785795"/>
            <a:ext cx="4067944" cy="38673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700" dirty="0" smtClean="0"/>
              <a:t>Сјеверни јелен</a:t>
            </a: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700" dirty="0" smtClean="0"/>
              <a:t>Поларни зец</a:t>
            </a: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700" dirty="0" smtClean="0"/>
              <a:t>Поларна лисица</a:t>
            </a: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700" dirty="0" smtClean="0"/>
              <a:t>Вук</a:t>
            </a: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700" dirty="0" smtClean="0"/>
              <a:t>Поларни медвјед</a:t>
            </a: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700" dirty="0" smtClean="0"/>
              <a:t>Туљани</a:t>
            </a: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hr-H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57232"/>
          </a:xfrm>
        </p:spPr>
        <p:txBody>
          <a:bodyPr/>
          <a:lstStyle/>
          <a:p>
            <a:pPr algn="ctr"/>
            <a:r>
              <a:rPr lang="sr-Cyrl-RS" dirty="0" smtClean="0">
                <a:solidFill>
                  <a:srgbClr val="0070C0"/>
                </a:solidFill>
              </a:rPr>
              <a:t>Становништво</a:t>
            </a:r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0" y="785795"/>
            <a:ext cx="8964488" cy="141906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sr-Cyrl-RS" sz="2800" dirty="0" smtClean="0"/>
              <a:t>Ријетко насељена област а насељавају је: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sr-Cyrl-R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Лапонци</a:t>
            </a:r>
            <a:r>
              <a:rPr kumimoji="0" lang="sr-Cyrl-R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(Сами),</a:t>
            </a:r>
            <a:r>
              <a:rPr kumimoji="0" lang="sr-Cyrl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r-Cyrl-R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Ескими</a:t>
            </a:r>
            <a:r>
              <a:rPr kumimoji="0" lang="sr-Cyrl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(Инуити),</a:t>
            </a:r>
            <a:r>
              <a:rPr kumimoji="0" lang="sr-Cyrl-R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Чукчи</a:t>
            </a:r>
            <a:r>
              <a:rPr kumimoji="0" lang="sr-Cyrl-R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</a:t>
            </a:r>
            <a:r>
              <a:rPr kumimoji="0" lang="sr-Cyrl-R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Јакути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676" name="Picture 4" descr="http://www.thinkaboutit-aliens.com/wp-content/uploads/2014/07/sam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2880320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060848"/>
            <a:ext cx="2859229" cy="2616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84" name="Picture 12" descr="http://www.znanje.org/i/i25/05iv02/05iv02041426/slike/inuiti/inu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952328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/>
          <p:cNvSpPr txBox="1">
            <a:spLocks/>
          </p:cNvSpPr>
          <p:nvPr/>
        </p:nvSpPr>
        <p:spPr>
          <a:xfrm>
            <a:off x="0" y="5445224"/>
            <a:ext cx="9144000" cy="141277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800" dirty="0" smtClean="0"/>
              <a:t>Традиционални начин живота изумире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800" dirty="0" smtClean="0"/>
              <a:t>Стална насеља се формирају са новим досељеницима</a:t>
            </a:r>
            <a:endParaRPr lang="hr-HR" sz="2800" dirty="0"/>
          </a:p>
        </p:txBody>
      </p:sp>
      <p:pic>
        <p:nvPicPr>
          <p:cNvPr id="29698" name="Picture 2" descr="http://upload.wikimedia.org/wikipedia/commons/0/0c/Iglo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536504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960440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http://www.letstravelsomewhere.com/wp-content/uploads/2013/01/gerald-zinnecker-greenland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780928"/>
            <a:ext cx="5616624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sr-Cyrl-RS" sz="2800" dirty="0" smtClean="0">
                <a:solidFill>
                  <a:srgbClr val="0070C0"/>
                </a:solidFill>
              </a:rPr>
              <a:t>ПРИРОДНА БОГАТСТВА</a:t>
            </a:r>
            <a:endParaRPr lang="hr-HR" sz="2800" dirty="0">
              <a:solidFill>
                <a:srgbClr val="0070C0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0" y="714356"/>
            <a:ext cx="9144000" cy="17145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 algn="just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r-Cyrl-RS" sz="2800" dirty="0" smtClean="0"/>
              <a:t>Велико рудно богатство,лежишта нафте и плина ( Аљаска, сјевер Канаде,Сибир).</a:t>
            </a:r>
            <a:r>
              <a:rPr lang="sr-Cyrl-RS" sz="3000" dirty="0" smtClean="0"/>
              <a:t> </a:t>
            </a:r>
            <a:endParaRPr lang="hr-HR" sz="3000" dirty="0"/>
          </a:p>
        </p:txBody>
      </p:sp>
      <p:pic>
        <p:nvPicPr>
          <p:cNvPr id="31746" name="Picture 2" descr="http://i.telegraph.co.uk/multimedia/archive/02102/arctic_210283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104" y="1700808"/>
            <a:ext cx="3894871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48" name="Picture 4" descr="http://ehp.niehs.nih.gov/wp-content/uploads/119/3/ehp.119-a116.g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682" y="1700809"/>
            <a:ext cx="4459318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750" name="Picture 6" descr="http://arcticjournal.com/sites/default/files/field/image/arctic-oil-campaig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409728"/>
            <a:ext cx="4263887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6000" dirty="0" smtClean="0">
                <a:solidFill>
                  <a:srgbClr val="0070C0"/>
                </a:solidFill>
              </a:rPr>
              <a:t>АНТАРКТИК</a:t>
            </a:r>
            <a:endParaRPr lang="hr-HR" sz="6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84168" y="1000108"/>
            <a:ext cx="3059832" cy="5643602"/>
          </a:xfrm>
        </p:spPr>
        <p:txBody>
          <a:bodyPr>
            <a:normAutofit/>
          </a:bodyPr>
          <a:lstStyle/>
          <a:p>
            <a:pPr algn="just"/>
            <a:r>
              <a:rPr lang="sr-Cyrl-RS" sz="2800" dirty="0" smtClean="0"/>
              <a:t>Најудаљенији континент</a:t>
            </a:r>
            <a:endParaRPr lang="hr-HR" sz="2800" dirty="0"/>
          </a:p>
          <a:p>
            <a:pPr algn="just"/>
            <a:r>
              <a:rPr lang="sr-Cyrl-RS" dirty="0" smtClean="0"/>
              <a:t>Најхладнији континент</a:t>
            </a:r>
            <a:endParaRPr lang="hr-HR" dirty="0"/>
          </a:p>
          <a:p>
            <a:pPr algn="just"/>
            <a:endParaRPr lang="hr-HR" dirty="0"/>
          </a:p>
          <a:p>
            <a:pPr algn="just"/>
            <a:r>
              <a:rPr lang="hr-HR" dirty="0" smtClean="0"/>
              <a:t>14</a:t>
            </a:r>
            <a:r>
              <a:rPr lang="sr-Cyrl-RS" dirty="0" smtClean="0"/>
              <a:t>,2</a:t>
            </a:r>
            <a:r>
              <a:rPr lang="hr-HR" dirty="0" smtClean="0"/>
              <a:t> </a:t>
            </a:r>
            <a:r>
              <a:rPr lang="sr-Cyrl-RS" dirty="0" smtClean="0"/>
              <a:t>мил.</a:t>
            </a:r>
            <a:r>
              <a:rPr lang="hr-HR" dirty="0" smtClean="0"/>
              <a:t> k</a:t>
            </a:r>
            <a:r>
              <a:rPr lang="sr-Cyrl-RS" dirty="0" smtClean="0"/>
              <a:t>м</a:t>
            </a:r>
            <a:r>
              <a:rPr lang="hr-HR" dirty="0" smtClean="0"/>
              <a:t>²</a:t>
            </a:r>
            <a:endParaRPr lang="hr-HR" dirty="0"/>
          </a:p>
          <a:p>
            <a:pPr algn="just"/>
            <a:endParaRPr lang="hr-HR" dirty="0" smtClean="0"/>
          </a:p>
          <a:p>
            <a:pPr algn="just">
              <a:buNone/>
            </a:pPr>
            <a:r>
              <a:rPr lang="sr-Cyrl-RS" dirty="0" smtClean="0"/>
              <a:t>   Нема сталних   становника</a:t>
            </a:r>
            <a:endParaRPr lang="hr-HR" dirty="0"/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6000" dirty="0" smtClean="0">
                <a:solidFill>
                  <a:srgbClr val="0070C0"/>
                </a:solidFill>
              </a:rPr>
              <a:t>АНТАРКТИК</a:t>
            </a:r>
            <a:endParaRPr lang="hr-HR" sz="6000" dirty="0">
              <a:solidFill>
                <a:srgbClr val="0070C0"/>
              </a:solidFill>
            </a:endParaRPr>
          </a:p>
        </p:txBody>
      </p:sp>
      <p:pic>
        <p:nvPicPr>
          <p:cNvPr id="35842" name="Picture 2" descr="File:Antarctica (orthographic projection)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5114925" cy="51054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922795">
            <a:off x="3288046" y="1767371"/>
            <a:ext cx="1099942" cy="323165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500" b="1" dirty="0" smtClean="0"/>
              <a:t>A</a:t>
            </a:r>
            <a:r>
              <a:rPr lang="sr-Cyrl-RS" sz="1500" b="1" dirty="0" smtClean="0"/>
              <a:t>фрика</a:t>
            </a:r>
            <a:endParaRPr lang="hr-HR" sz="1500" b="1" dirty="0"/>
          </a:p>
        </p:txBody>
      </p:sp>
      <p:sp>
        <p:nvSpPr>
          <p:cNvPr id="6" name="TextBox 5"/>
          <p:cNvSpPr txBox="1"/>
          <p:nvPr/>
        </p:nvSpPr>
        <p:spPr>
          <a:xfrm rot="18800113">
            <a:off x="3768045" y="5341288"/>
            <a:ext cx="1320229" cy="323165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500" b="1" dirty="0" smtClean="0"/>
              <a:t>A</a:t>
            </a:r>
            <a:r>
              <a:rPr lang="sr-Cyrl-RS" sz="1500" b="1" dirty="0" smtClean="0"/>
              <a:t>устралија</a:t>
            </a:r>
            <a:endParaRPr lang="hr-HR" sz="1500" b="1" dirty="0"/>
          </a:p>
        </p:txBody>
      </p:sp>
      <p:sp>
        <p:nvSpPr>
          <p:cNvPr id="7" name="TextBox 6"/>
          <p:cNvSpPr txBox="1"/>
          <p:nvPr/>
        </p:nvSpPr>
        <p:spPr>
          <a:xfrm rot="18615536">
            <a:off x="214473" y="2675993"/>
            <a:ext cx="1099942" cy="553998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1500" b="1" dirty="0" smtClean="0"/>
              <a:t>Јужна Америка</a:t>
            </a:r>
            <a:endParaRPr lang="hr-HR" sz="1500" b="1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714380"/>
          </a:xfrm>
        </p:spPr>
        <p:txBody>
          <a:bodyPr>
            <a:normAutofit/>
          </a:bodyPr>
          <a:lstStyle/>
          <a:p>
            <a:r>
              <a:rPr lang="sr-Cyrl-RS" sz="2800" dirty="0" smtClean="0"/>
              <a:t>Готово читава површина под ледом</a:t>
            </a:r>
            <a:endParaRPr lang="hr-HR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r-Cyrl-RS" sz="6000" dirty="0" smtClean="0">
                <a:solidFill>
                  <a:srgbClr val="0070C0"/>
                </a:solidFill>
              </a:rPr>
              <a:t>АНТАРКТИК</a:t>
            </a:r>
            <a:endParaRPr lang="hr-HR" sz="6000" dirty="0">
              <a:solidFill>
                <a:srgbClr val="0070C0"/>
              </a:solidFill>
            </a:endParaRPr>
          </a:p>
        </p:txBody>
      </p:sp>
      <p:pic>
        <p:nvPicPr>
          <p:cNvPr id="37892" name="Picture 4" descr="https://planetgeogblog.files.wordpress.com/2014/05/antarctic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8643998" cy="485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928670"/>
            <a:ext cx="4790906" cy="1857388"/>
          </a:xfrm>
        </p:spPr>
        <p:txBody>
          <a:bodyPr>
            <a:normAutofit/>
          </a:bodyPr>
          <a:lstStyle/>
          <a:p>
            <a:endParaRPr lang="hr-HR" sz="3500" dirty="0"/>
          </a:p>
          <a:p>
            <a:pPr algn="ctr">
              <a:buNone/>
            </a:pPr>
            <a:r>
              <a:rPr lang="sr-Cyrl-BA" sz="3500" dirty="0" smtClean="0">
                <a:solidFill>
                  <a:srgbClr val="FF0000"/>
                </a:solidFill>
              </a:rPr>
              <a:t>Ар</a:t>
            </a:r>
            <a:r>
              <a:rPr lang="sr-Cyrl-RS" sz="3500" dirty="0" smtClean="0">
                <a:solidFill>
                  <a:srgbClr val="FF0000"/>
                </a:solidFill>
              </a:rPr>
              <a:t>к</a:t>
            </a:r>
            <a:r>
              <a:rPr lang="sr-Cyrl-BA" sz="3500" dirty="0" smtClean="0">
                <a:solidFill>
                  <a:srgbClr val="FF0000"/>
                </a:solidFill>
              </a:rPr>
              <a:t>тик</a:t>
            </a:r>
          </a:p>
          <a:p>
            <a:pPr>
              <a:buNone/>
            </a:pPr>
            <a:r>
              <a:rPr lang="sr-Cyrl-BA" sz="3000" dirty="0" smtClean="0"/>
              <a:t> Око сјеверног пола</a:t>
            </a:r>
            <a:endParaRPr lang="hr-HR" sz="3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/>
          <a:lstStyle/>
          <a:p>
            <a:pPr algn="ctr"/>
            <a:r>
              <a:rPr lang="sr-Cyrl-BA" dirty="0" smtClean="0">
                <a:solidFill>
                  <a:srgbClr val="0070C0"/>
                </a:solidFill>
              </a:rPr>
              <a:t>ПОЛАРН</a:t>
            </a:r>
            <a:r>
              <a:rPr lang="sr-Cyrl-RS" dirty="0" smtClean="0">
                <a:solidFill>
                  <a:srgbClr val="0070C0"/>
                </a:solidFill>
              </a:rPr>
              <a:t>Е</a:t>
            </a:r>
            <a:r>
              <a:rPr lang="hr-HR" dirty="0" smtClean="0">
                <a:solidFill>
                  <a:srgbClr val="0070C0"/>
                </a:solidFill>
              </a:rPr>
              <a:t> </a:t>
            </a:r>
            <a:r>
              <a:rPr lang="sr-Cyrl-BA" dirty="0" smtClean="0">
                <a:solidFill>
                  <a:srgbClr val="0070C0"/>
                </a:solidFill>
              </a:rPr>
              <a:t>ОБЛАСТИ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13314" name="Picture 2" descr="File:Arctic (orthographic projection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857232"/>
            <a:ext cx="3767127" cy="3767128"/>
          </a:xfrm>
          <a:prstGeom prst="rect">
            <a:avLst/>
          </a:prstGeom>
          <a:noFill/>
        </p:spPr>
      </p:pic>
      <p:pic>
        <p:nvPicPr>
          <p:cNvPr id="13316" name="Picture 4" descr="This map uses an orthographic projection, near-polar aspect. The South Pole is near the center, where longitudinal lines converg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786058"/>
            <a:ext cx="3857652" cy="3850469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643570" y="5072074"/>
            <a:ext cx="3286148" cy="135732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sr-Cyrl-B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sr-Cyrl-B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Антарктик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sr-Cyrl-BA" sz="2800" dirty="0" smtClean="0"/>
              <a:t>Око јужног пола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1000132"/>
          </a:xfrm>
        </p:spPr>
        <p:txBody>
          <a:bodyPr>
            <a:normAutofit fontScale="77500" lnSpcReduction="20000"/>
          </a:bodyPr>
          <a:lstStyle/>
          <a:p>
            <a:r>
              <a:rPr lang="sr-Cyrl-RS" sz="3000" dirty="0" smtClean="0"/>
              <a:t>Ледени покривач је дебљине око 4000м.</a:t>
            </a:r>
            <a:endParaRPr lang="hr-HR" sz="3000" dirty="0"/>
          </a:p>
          <a:p>
            <a:r>
              <a:rPr lang="sr-Cyrl-RS" sz="3000" dirty="0" smtClean="0"/>
              <a:t>Лед се креће од средине према рубним дијеловима</a:t>
            </a:r>
            <a:endParaRPr lang="hr-HR" sz="3000" dirty="0"/>
          </a:p>
        </p:txBody>
      </p:sp>
      <p:pic>
        <p:nvPicPr>
          <p:cNvPr id="38914" name="Picture 2" descr="http://maptd.com/wp-content/uploads/2011/06/antarctic-ice-thickn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7429552" cy="4678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4286248" y="3929066"/>
            <a:ext cx="2928958" cy="642942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286248" y="3929066"/>
            <a:ext cx="2643206" cy="7143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286248" y="3500438"/>
            <a:ext cx="1357322" cy="428628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3500430" y="3214686"/>
            <a:ext cx="785818" cy="71438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1714480" y="3571876"/>
            <a:ext cx="2571768" cy="35719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2071670" y="3929066"/>
            <a:ext cx="2286016" cy="9286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72066" y="428625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4 </a:t>
            </a:r>
            <a:r>
              <a:rPr lang="hr-HR" b="1" dirty="0" smtClean="0"/>
              <a:t>k</a:t>
            </a:r>
            <a:r>
              <a:rPr lang="sr-Cyrl-RS" b="1" dirty="0" smtClean="0"/>
              <a:t>м</a:t>
            </a:r>
            <a:endParaRPr lang="hr-HR" b="1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www.zvjezdarnica.com/ps_photo/1190068473/normal_1200117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93096"/>
            <a:ext cx="3923928" cy="2564904"/>
          </a:xfrm>
          <a:prstGeom prst="rect">
            <a:avLst/>
          </a:prstGeom>
          <a:noFill/>
        </p:spPr>
      </p:pic>
      <p:pic>
        <p:nvPicPr>
          <p:cNvPr id="40966" name="Picture 6" descr="http://upload.wikimedia.org/wikipedia/commons/6/66/Getz_Ice_Shel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4860032" cy="2564904"/>
          </a:xfrm>
          <a:prstGeom prst="rect">
            <a:avLst/>
          </a:prstGeom>
          <a:noFill/>
        </p:spPr>
      </p:pic>
      <p:sp>
        <p:nvSpPr>
          <p:cNvPr id="19" name="Content Placeholder 1"/>
          <p:cNvSpPr txBox="1">
            <a:spLocks/>
          </p:cNvSpPr>
          <p:nvPr/>
        </p:nvSpPr>
        <p:spPr>
          <a:xfrm>
            <a:off x="0" y="928670"/>
            <a:ext cx="9144000" cy="150019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sr-Cyrl-RS" sz="2800" noProof="0" dirty="0" smtClean="0"/>
              <a:t>Најхладнији континент, температуре у току године не прелазе 0</a:t>
            </a:r>
            <a:r>
              <a:rPr lang="en-US" sz="2800" baseline="30000" noProof="0" dirty="0" smtClean="0"/>
              <a:t>0</a:t>
            </a:r>
            <a:r>
              <a:rPr lang="en-US" sz="2800" noProof="0" dirty="0" smtClean="0"/>
              <a:t>C</a:t>
            </a:r>
            <a:r>
              <a:rPr lang="sr-Cyrl-RS" sz="2800" noProof="0" dirty="0" smtClean="0"/>
              <a:t>.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sr-Cyrl-R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Брзина</a:t>
            </a:r>
            <a:r>
              <a:rPr kumimoji="0" lang="sr-Cyrl-R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вјетра је често и око </a:t>
            </a:r>
            <a:r>
              <a:rPr kumimoji="0" lang="sr-Cyrl-RS" sz="28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300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km</a:t>
            </a:r>
            <a:r>
              <a:rPr kumimoji="0" lang="sr-Cyrl-RS" sz="28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sr-Latn-RS" sz="28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sr-Latn-R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sr-Cyrl-R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 најнижа  измјерена температура је </a:t>
            </a:r>
            <a:r>
              <a:rPr kumimoji="0" lang="sr-Cyrl-RS" sz="28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-98,6</a:t>
            </a:r>
            <a:r>
              <a:rPr kumimoji="0" lang="en-US" sz="2800" b="0" i="0" u="none" strike="noStrike" kern="1200" cap="none" spc="0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sr-Cyrl-RS" sz="28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6000" b="1" dirty="0" smtClean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АНТАРКТИК</a:t>
            </a:r>
            <a:endParaRPr kumimoji="0" lang="hr-HR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lvr.avidtravelmediai.netdna-cdn.com/livevoyagereports/wp-content/uploads/2013/12/DSC00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28596" y="928671"/>
            <a:ext cx="8229600" cy="1071570"/>
          </a:xfrm>
        </p:spPr>
        <p:txBody>
          <a:bodyPr>
            <a:normAutofit fontScale="92500" lnSpcReduction="20000"/>
          </a:bodyPr>
          <a:lstStyle/>
          <a:p>
            <a:r>
              <a:rPr lang="sr-Cyrl-RS" dirty="0" smtClean="0"/>
              <a:t>Нема сталне насељености овог простора, али се на њему налазе истраживачке станице неколико земаља.</a:t>
            </a:r>
            <a:endParaRPr lang="hr-HR" dirty="0"/>
          </a:p>
          <a:p>
            <a:pPr algn="just"/>
            <a:endParaRPr lang="hr-HR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8596" y="928671"/>
            <a:ext cx="8535892" cy="1214446"/>
          </a:xfrm>
        </p:spPr>
        <p:txBody>
          <a:bodyPr>
            <a:normAutofit fontScale="92500"/>
          </a:bodyPr>
          <a:lstStyle/>
          <a:p>
            <a:pPr algn="just"/>
            <a:r>
              <a:rPr lang="sr-Cyrl-RS" sz="2800" dirty="0" smtClean="0"/>
              <a:t>Дио прастарог копна Гондвана</a:t>
            </a:r>
            <a:endParaRPr lang="hr-HR" sz="2800" dirty="0"/>
          </a:p>
          <a:p>
            <a:r>
              <a:rPr lang="sr-Cyrl-RS" sz="2800" dirty="0" smtClean="0"/>
              <a:t>Простор богат рудама које се не искориштавају</a:t>
            </a:r>
            <a:endParaRPr lang="hr-HR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/>
          </a:bodyPr>
          <a:lstStyle/>
          <a:p>
            <a:pPr algn="ctr"/>
            <a:r>
              <a:rPr lang="sr-Cyrl-RS" sz="5000" dirty="0" smtClean="0">
                <a:solidFill>
                  <a:srgbClr val="0070C0"/>
                </a:solidFill>
              </a:rPr>
              <a:t>АНТАРКТИК</a:t>
            </a:r>
            <a:endParaRPr lang="hr-HR" sz="5000" dirty="0">
              <a:solidFill>
                <a:srgbClr val="0070C0"/>
              </a:solidFill>
            </a:endParaRPr>
          </a:p>
        </p:txBody>
      </p:sp>
      <p:pic>
        <p:nvPicPr>
          <p:cNvPr id="44034" name="Picture 2" descr="http://upload.wikimedia.org/wikipedia/commons/thumb/8/82/Laurasia-Gondwana.svg/1222px-Laurasia-Gondwan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68965"/>
            <a:ext cx="5715040" cy="478903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72264" y="3714752"/>
            <a:ext cx="2571736" cy="3143248"/>
          </a:xfrm>
        </p:spPr>
        <p:txBody>
          <a:bodyPr>
            <a:normAutofit lnSpcReduction="10000"/>
          </a:bodyPr>
          <a:lstStyle/>
          <a:p>
            <a:r>
              <a:rPr lang="sr-Cyrl-RS" sz="2800" dirty="0" smtClean="0"/>
              <a:t>планктони</a:t>
            </a:r>
            <a:endParaRPr lang="hr-HR" sz="2800" dirty="0"/>
          </a:p>
          <a:p>
            <a:r>
              <a:rPr lang="sr-Cyrl-RS" sz="2800" dirty="0" smtClean="0"/>
              <a:t>рибе</a:t>
            </a:r>
            <a:endParaRPr lang="hr-HR" sz="2800" dirty="0"/>
          </a:p>
          <a:p>
            <a:r>
              <a:rPr lang="sr-Cyrl-RS" sz="2800" dirty="0" smtClean="0"/>
              <a:t>туљани</a:t>
            </a:r>
            <a:endParaRPr lang="hr-HR" sz="2800" dirty="0"/>
          </a:p>
          <a:p>
            <a:r>
              <a:rPr lang="sr-Cyrl-RS" sz="2800" dirty="0" smtClean="0"/>
              <a:t>китови</a:t>
            </a:r>
            <a:endParaRPr lang="hr-HR" sz="2800" dirty="0"/>
          </a:p>
          <a:p>
            <a:r>
              <a:rPr lang="sr-Cyrl-RS" sz="2800" dirty="0" smtClean="0"/>
              <a:t>пингвини</a:t>
            </a:r>
          </a:p>
          <a:p>
            <a:r>
              <a:rPr lang="sr-Cyrl-RS" sz="2800" dirty="0" smtClean="0">
                <a:solidFill>
                  <a:srgbClr val="FF0000"/>
                </a:solidFill>
              </a:rPr>
              <a:t>Ограничен риболов!</a:t>
            </a:r>
            <a:endParaRPr lang="hr-HR" sz="2800" dirty="0">
              <a:solidFill>
                <a:srgbClr val="FF0000"/>
              </a:solidFill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39446"/>
            <a:ext cx="2664296" cy="1418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1" name="Picture 3" descr="http://www.jordangrigor.com/wp-content/uploads/2015/02/zooplank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512957"/>
            <a:ext cx="2520280" cy="1345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3" name="Picture 5" descr="http://www.index.hr/images2/tuljan_0612013_shut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6632"/>
            <a:ext cx="3844280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5" name="Picture 7" descr="http://www.redorbit.com/media/uploads/2011/10/sciencepress-102711-002-617x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636912"/>
            <a:ext cx="5688632" cy="2876394"/>
          </a:xfrm>
          <a:prstGeom prst="rect">
            <a:avLst/>
          </a:prstGeom>
          <a:noFill/>
        </p:spPr>
      </p:pic>
      <p:pic>
        <p:nvPicPr>
          <p:cNvPr id="43017" name="Picture 9" descr="http://i.dailymail.co.uk/i/pix/2009/12/09/article-1234227-0783FBEB000005DC-580_634x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6632"/>
            <a:ext cx="4392488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0040" y="188640"/>
            <a:ext cx="8388424" cy="115212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sr-Cyrl-RS" sz="2400" dirty="0" smtClean="0"/>
              <a:t>   Затопљење климе условљава топљење леда. </a:t>
            </a:r>
          </a:p>
          <a:p>
            <a:pPr algn="just">
              <a:buNone/>
            </a:pPr>
            <a:r>
              <a:rPr lang="sr-Cyrl-RS" sz="2400" dirty="0" smtClean="0">
                <a:solidFill>
                  <a:srgbClr val="FF0000"/>
                </a:solidFill>
              </a:rPr>
              <a:t>   Када би се лед са Антарктика отопио ниво Свјетског океана би нарастао за око 80 м.</a:t>
            </a:r>
            <a:endParaRPr lang="hr-HR" sz="2400" dirty="0">
              <a:solidFill>
                <a:srgbClr val="FF0000"/>
              </a:solidFill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680520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7" name="Picture 3" descr="http://climatekids.nasa.gov/review/climate-change-evidence/polar_bear_clingi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149080"/>
            <a:ext cx="2880320" cy="2577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149080"/>
            <a:ext cx="553871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732240" y="5949280"/>
            <a:ext cx="2000264" cy="784830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1500" b="1" dirty="0" smtClean="0">
                <a:solidFill>
                  <a:srgbClr val="FF0000"/>
                </a:solidFill>
              </a:rPr>
              <a:t>Европа након дизања нивоа мора за 100м</a:t>
            </a:r>
            <a:endParaRPr lang="hr-HR" sz="15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farm1.static.flickr.com/153/367614554_e216e821a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596" y="1556792"/>
            <a:ext cx="4143404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849480"/>
            <a:ext cx="8229600" cy="1515624"/>
          </a:xfrm>
        </p:spPr>
        <p:txBody>
          <a:bodyPr/>
          <a:lstStyle/>
          <a:p>
            <a:r>
              <a:rPr lang="sr-Cyrl-RS" dirty="0" smtClean="0"/>
              <a:t>ИСТРАЖИТЕ ЗАНИМЉИВОСТИ О ПОЛАРНИМ ОБЛАСТИМА АРКТИКА ИЛИ АНТАРКТИКА</a:t>
            </a:r>
            <a:r>
              <a:rPr lang="ru-RU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4888" y="485800"/>
            <a:ext cx="8229600" cy="1143000"/>
          </a:xfrm>
        </p:spPr>
        <p:txBody>
          <a:bodyPr/>
          <a:lstStyle/>
          <a:p>
            <a:r>
              <a:rPr lang="sr-Cyrl-RS" dirty="0" smtClean="0"/>
              <a:t>Задатак за самостални рад: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14356"/>
            <a:ext cx="8750776" cy="1220847"/>
          </a:xfrm>
        </p:spPr>
        <p:txBody>
          <a:bodyPr>
            <a:normAutofit fontScale="92500"/>
          </a:bodyPr>
          <a:lstStyle/>
          <a:p>
            <a:pPr algn="just"/>
            <a:r>
              <a:rPr lang="sr-Cyrl-BA" sz="3500" dirty="0" smtClean="0"/>
              <a:t>Арктик</a:t>
            </a:r>
            <a:r>
              <a:rPr lang="hr-HR" sz="3500" dirty="0" smtClean="0"/>
              <a:t>:</a:t>
            </a:r>
            <a:r>
              <a:rPr lang="sr-Cyrl-RS" sz="2800" dirty="0" smtClean="0"/>
              <a:t>66</a:t>
            </a:r>
            <a:r>
              <a:rPr lang="en-US" sz="2800" baseline="30000" dirty="0" smtClean="0"/>
              <a:t>0</a:t>
            </a:r>
            <a:r>
              <a:rPr lang="hr-HR" sz="3500" dirty="0" smtClean="0"/>
              <a:t> </a:t>
            </a:r>
            <a:r>
              <a:rPr lang="sr-Cyrl-BA" sz="2800" dirty="0" smtClean="0"/>
              <a:t>сјеверно од сјеверног поларника</a:t>
            </a:r>
            <a:endParaRPr lang="hr-HR" sz="3500" dirty="0"/>
          </a:p>
          <a:p>
            <a:pPr algn="just"/>
            <a:r>
              <a:rPr lang="sr-Cyrl-BA" sz="3500" dirty="0" smtClean="0"/>
              <a:t>Антарктик</a:t>
            </a:r>
            <a:r>
              <a:rPr lang="hr-HR" sz="3500" dirty="0" smtClean="0"/>
              <a:t>:</a:t>
            </a:r>
            <a:r>
              <a:rPr lang="sr-Cyrl-RS" sz="3500" dirty="0" smtClean="0"/>
              <a:t> </a:t>
            </a:r>
            <a:r>
              <a:rPr lang="sr-Cyrl-RS" sz="2800" dirty="0" smtClean="0"/>
              <a:t>66</a:t>
            </a:r>
            <a:r>
              <a:rPr lang="en-US" sz="2800" baseline="30000" dirty="0" smtClean="0"/>
              <a:t>0</a:t>
            </a:r>
            <a:r>
              <a:rPr lang="sr-Cyrl-RS" sz="2800" dirty="0" smtClean="0"/>
              <a:t> </a:t>
            </a:r>
            <a:r>
              <a:rPr lang="sr-Cyrl-RS" sz="2400" dirty="0" smtClean="0"/>
              <a:t>јужно од јужног поларника</a:t>
            </a:r>
            <a:r>
              <a:rPr lang="hr-HR" sz="3500" dirty="0" smtClean="0"/>
              <a:t> </a:t>
            </a:r>
            <a:endParaRPr lang="hr-HR" sz="3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pPr algn="ctr"/>
            <a:r>
              <a:rPr lang="sr-Cyrl-BA" dirty="0">
                <a:solidFill>
                  <a:srgbClr val="0070C0"/>
                </a:solidFill>
              </a:rPr>
              <a:t>ПОЛАРНА</a:t>
            </a:r>
            <a:r>
              <a:rPr lang="hr-HR" dirty="0">
                <a:solidFill>
                  <a:srgbClr val="0070C0"/>
                </a:solidFill>
              </a:rPr>
              <a:t> </a:t>
            </a:r>
            <a:r>
              <a:rPr lang="sr-Cyrl-BA" dirty="0">
                <a:solidFill>
                  <a:srgbClr val="0070C0"/>
                </a:solidFill>
              </a:rPr>
              <a:t>ПОДРУЧЈА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15366" name="Picture 6" descr="http://biomesduff.wikispaces.com/file/view/tundra_map.jpg/311787674/570x317/tundra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4320480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68" name="Picture 8" descr="https://go.hrw.com/atlas/norm_map/worl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473624"/>
            <a:ext cx="5184576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6" name="Straight Connector 25"/>
          <p:cNvCxnSpPr/>
          <p:nvPr/>
        </p:nvCxnSpPr>
        <p:spPr>
          <a:xfrm>
            <a:off x="4067944" y="6237312"/>
            <a:ext cx="4500594" cy="158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14356"/>
            <a:ext cx="8286808" cy="1214446"/>
          </a:xfrm>
        </p:spPr>
        <p:txBody>
          <a:bodyPr>
            <a:normAutofit fontScale="77500" lnSpcReduction="20000"/>
          </a:bodyPr>
          <a:lstStyle/>
          <a:p>
            <a:r>
              <a:rPr lang="sr-Cyrl-BA" sz="3500" dirty="0" smtClean="0"/>
              <a:t>Арктик</a:t>
            </a:r>
            <a:r>
              <a:rPr lang="hr-HR" sz="3500" dirty="0"/>
              <a:t>: </a:t>
            </a:r>
            <a:r>
              <a:rPr lang="sr-Cyrl-BA" sz="3500" dirty="0"/>
              <a:t>залеђено море окружено копном</a:t>
            </a:r>
            <a:endParaRPr lang="hr-HR" sz="3500" dirty="0"/>
          </a:p>
          <a:p>
            <a:r>
              <a:rPr lang="hr-HR" sz="3500" dirty="0"/>
              <a:t>A</a:t>
            </a:r>
            <a:r>
              <a:rPr lang="sr-Cyrl-BA" sz="3500" dirty="0" smtClean="0"/>
              <a:t>нтарктик</a:t>
            </a:r>
            <a:r>
              <a:rPr lang="hr-HR" sz="3500" dirty="0" smtClean="0"/>
              <a:t>: </a:t>
            </a:r>
            <a:r>
              <a:rPr lang="sr-Cyrl-BA" sz="3500" dirty="0"/>
              <a:t>залеђено копно окружено морем</a:t>
            </a:r>
            <a:endParaRPr lang="hr-HR" sz="3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pPr algn="ctr"/>
            <a:r>
              <a:rPr lang="sr-Cyrl-BA" dirty="0">
                <a:solidFill>
                  <a:srgbClr val="0070C0"/>
                </a:solidFill>
              </a:rPr>
              <a:t>ПОЛАРНА</a:t>
            </a:r>
            <a:r>
              <a:rPr lang="hr-HR" dirty="0">
                <a:solidFill>
                  <a:srgbClr val="0070C0"/>
                </a:solidFill>
              </a:rPr>
              <a:t> </a:t>
            </a:r>
            <a:r>
              <a:rPr lang="sr-Cyrl-BA" dirty="0">
                <a:solidFill>
                  <a:srgbClr val="0070C0"/>
                </a:solidFill>
              </a:rPr>
              <a:t>ПОДРУЧЈА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17410" name="Picture 2" descr="https://www.vanaqua.org/files/5513/1714/2679/canadas-arctic-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084" y="1844824"/>
            <a:ext cx="5857916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2" name="Picture 4" descr="http://www.geographicguide.com/pictures/planet-antarct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52" y="2727338"/>
            <a:ext cx="4143404" cy="4158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85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r-Cyrl-BA" sz="6000" dirty="0" smtClean="0">
                <a:solidFill>
                  <a:srgbClr val="0070C0"/>
                </a:solidFill>
              </a:rPr>
              <a:t>АРКТИК</a:t>
            </a:r>
            <a:endParaRPr lang="hr-HR" sz="60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w7\Desktop\ourspolaireoursonarctique4-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420888"/>
            <a:ext cx="4032448" cy="4392488"/>
          </a:xfrm>
          <a:prstGeom prst="rect">
            <a:avLst/>
          </a:prstGeom>
          <a:noFill/>
        </p:spPr>
      </p:pic>
      <p:pic>
        <p:nvPicPr>
          <p:cNvPr id="1028" name="Picture 4" descr="polarna svjetlost - aurora boreal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20888"/>
            <a:ext cx="5040560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764704"/>
            <a:ext cx="8678768" cy="1152128"/>
          </a:xfrm>
        </p:spPr>
        <p:txBody>
          <a:bodyPr>
            <a:normAutofit/>
          </a:bodyPr>
          <a:lstStyle/>
          <a:p>
            <a:r>
              <a:rPr lang="sr-Cyrl-BA" sz="2800" dirty="0" smtClean="0"/>
              <a:t>Простор Сјеверног леденог океана,ивичних мора а само 30% његове површине је копно</a:t>
            </a:r>
            <a:endParaRPr lang="hr-HR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pPr algn="ctr"/>
            <a:r>
              <a:rPr lang="sr-Cyrl-BA" dirty="0" smtClean="0">
                <a:solidFill>
                  <a:srgbClr val="0070C0"/>
                </a:solidFill>
              </a:rPr>
              <a:t>АРКТИК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6" name="Picture 2" descr="File:Arctic (orthographic projection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348880"/>
            <a:ext cx="3456384" cy="33843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8186780">
            <a:off x="6906087" y="3888349"/>
            <a:ext cx="1099942" cy="323165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BA" sz="1500" b="1" dirty="0" smtClean="0"/>
              <a:t>Европа</a:t>
            </a:r>
            <a:endParaRPr lang="hr-HR" sz="1500" b="1" dirty="0"/>
          </a:p>
        </p:txBody>
      </p:sp>
      <p:sp>
        <p:nvSpPr>
          <p:cNvPr id="8" name="TextBox 7"/>
          <p:cNvSpPr txBox="1"/>
          <p:nvPr/>
        </p:nvSpPr>
        <p:spPr>
          <a:xfrm rot="2430925">
            <a:off x="6561331" y="2811443"/>
            <a:ext cx="1099942" cy="323165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BA" sz="1500" b="1" dirty="0" smtClean="0"/>
              <a:t>Азија</a:t>
            </a:r>
            <a:endParaRPr lang="hr-HR" sz="1500" b="1" dirty="0"/>
          </a:p>
        </p:txBody>
      </p:sp>
      <p:sp>
        <p:nvSpPr>
          <p:cNvPr id="9" name="TextBox 8"/>
          <p:cNvSpPr txBox="1"/>
          <p:nvPr/>
        </p:nvSpPr>
        <p:spPr>
          <a:xfrm rot="3780084">
            <a:off x="5094573" y="3911799"/>
            <a:ext cx="1099942" cy="553998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BA" sz="1500" b="1" dirty="0" smtClean="0"/>
              <a:t>Сјеверна</a:t>
            </a:r>
            <a:r>
              <a:rPr lang="hr-HR" sz="1500" b="1" dirty="0" smtClean="0"/>
              <a:t> </a:t>
            </a:r>
            <a:r>
              <a:rPr lang="sr-Cyrl-BA" sz="1500" b="1" dirty="0" smtClean="0"/>
              <a:t>Америка</a:t>
            </a:r>
            <a:endParaRPr lang="hr-HR" sz="1500" b="1" dirty="0"/>
          </a:p>
        </p:txBody>
      </p:sp>
      <p:sp>
        <p:nvSpPr>
          <p:cNvPr id="11" name="TextBox 10"/>
          <p:cNvSpPr txBox="1"/>
          <p:nvPr/>
        </p:nvSpPr>
        <p:spPr>
          <a:xfrm rot="558149">
            <a:off x="5823990" y="3394407"/>
            <a:ext cx="1099942" cy="784830"/>
          </a:xfrm>
          <a:prstGeom prst="rect">
            <a:avLst/>
          </a:prstGeom>
          <a:solidFill>
            <a:srgbClr val="0070C0">
              <a:alpha val="5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BA" sz="1500" b="1" dirty="0" smtClean="0">
                <a:solidFill>
                  <a:schemeClr val="bg1"/>
                </a:solidFill>
              </a:rPr>
              <a:t>Сјеверни ледени океан</a:t>
            </a:r>
            <a:endParaRPr lang="hr-HR" sz="1500" b="1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://gallery.usgs.gov/images/12_29_2008/hMDo26Rfe0/large/IMG_3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5004048" cy="4941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2214578"/>
          </a:xfrm>
          <a:solidFill>
            <a:schemeClr val="tx1">
              <a:alpha val="56000"/>
            </a:schemeClr>
          </a:solidFill>
        </p:spPr>
        <p:txBody>
          <a:bodyPr>
            <a:normAutofit fontScale="92500"/>
          </a:bodyPr>
          <a:lstStyle/>
          <a:p>
            <a:r>
              <a:rPr lang="sr-Cyrl-BA" sz="3500" dirty="0">
                <a:solidFill>
                  <a:schemeClr val="bg1"/>
                </a:solidFill>
              </a:rPr>
              <a:t>Већином</a:t>
            </a:r>
            <a:r>
              <a:rPr lang="hr-HR" sz="3500" dirty="0">
                <a:solidFill>
                  <a:schemeClr val="bg1"/>
                </a:solidFill>
              </a:rPr>
              <a:t> </a:t>
            </a:r>
            <a:r>
              <a:rPr lang="sr-Cyrl-BA" sz="3500" dirty="0" smtClean="0">
                <a:solidFill>
                  <a:schemeClr val="bg1"/>
                </a:solidFill>
              </a:rPr>
              <a:t>залеђен</a:t>
            </a:r>
            <a:endParaRPr lang="hr-HR" sz="3500" dirty="0">
              <a:solidFill>
                <a:schemeClr val="bg1"/>
              </a:solidFill>
            </a:endParaRPr>
          </a:p>
          <a:p>
            <a:r>
              <a:rPr lang="sr-Cyrl-BA" sz="3500" dirty="0" smtClean="0">
                <a:solidFill>
                  <a:schemeClr val="bg1"/>
                </a:solidFill>
              </a:rPr>
              <a:t>Дебљина</a:t>
            </a:r>
            <a:r>
              <a:rPr lang="sr-Cyrl-RS" sz="3500" dirty="0" smtClean="0">
                <a:solidFill>
                  <a:schemeClr val="bg1"/>
                </a:solidFill>
              </a:rPr>
              <a:t> леда око 2м.</a:t>
            </a:r>
            <a:endParaRPr lang="hr-HR" sz="3500" dirty="0">
              <a:solidFill>
                <a:schemeClr val="bg1"/>
              </a:solidFill>
            </a:endParaRPr>
          </a:p>
          <a:p>
            <a:r>
              <a:rPr lang="sr-Cyrl-BA" sz="3500" dirty="0" smtClean="0">
                <a:solidFill>
                  <a:schemeClr val="bg1"/>
                </a:solidFill>
              </a:rPr>
              <a:t>Љети</a:t>
            </a:r>
            <a:r>
              <a:rPr lang="sr-Cyrl-RS" sz="3500" dirty="0" smtClean="0">
                <a:solidFill>
                  <a:schemeClr val="bg1"/>
                </a:solidFill>
              </a:rPr>
              <a:t>-</a:t>
            </a:r>
            <a:r>
              <a:rPr lang="hr-HR" sz="3500" dirty="0" smtClean="0">
                <a:solidFill>
                  <a:schemeClr val="bg1"/>
                </a:solidFill>
              </a:rPr>
              <a:t> </a:t>
            </a:r>
            <a:r>
              <a:rPr lang="sr-Cyrl-BA" sz="3500" dirty="0">
                <a:solidFill>
                  <a:schemeClr val="bg1"/>
                </a:solidFill>
              </a:rPr>
              <a:t>топљење</a:t>
            </a:r>
            <a:r>
              <a:rPr lang="hr-HR" sz="3500" dirty="0">
                <a:solidFill>
                  <a:schemeClr val="bg1"/>
                </a:solidFill>
              </a:rPr>
              <a:t> </a:t>
            </a:r>
            <a:r>
              <a:rPr lang="sr-Cyrl-BA" sz="3500" dirty="0">
                <a:solidFill>
                  <a:schemeClr val="bg1"/>
                </a:solidFill>
              </a:rPr>
              <a:t>рубних</a:t>
            </a:r>
            <a:r>
              <a:rPr lang="hr-HR" sz="3500" dirty="0">
                <a:solidFill>
                  <a:schemeClr val="bg1"/>
                </a:solidFill>
              </a:rPr>
              <a:t> </a:t>
            </a:r>
            <a:r>
              <a:rPr lang="sr-Cyrl-BA" sz="3500" dirty="0">
                <a:solidFill>
                  <a:schemeClr val="bg1"/>
                </a:solidFill>
              </a:rPr>
              <a:t>дијелова</a:t>
            </a:r>
            <a:r>
              <a:rPr lang="hr-HR" sz="3500" dirty="0">
                <a:solidFill>
                  <a:schemeClr val="bg1"/>
                </a:solidFill>
              </a:rPr>
              <a:t> </a:t>
            </a:r>
            <a:r>
              <a:rPr lang="sr-Cyrl-BA" sz="3500" dirty="0">
                <a:solidFill>
                  <a:schemeClr val="bg1"/>
                </a:solidFill>
              </a:rPr>
              <a:t>леда</a:t>
            </a:r>
            <a:endParaRPr lang="hr-HR" sz="3500" dirty="0">
              <a:solidFill>
                <a:schemeClr val="bg1"/>
              </a:solidFill>
            </a:endParaRPr>
          </a:p>
          <a:p>
            <a:r>
              <a:rPr lang="sr-Cyrl-BA" sz="3500" dirty="0">
                <a:solidFill>
                  <a:schemeClr val="bg1"/>
                </a:solidFill>
              </a:rPr>
              <a:t>Настанак</a:t>
            </a:r>
            <a:r>
              <a:rPr lang="hr-HR" sz="3500" dirty="0">
                <a:solidFill>
                  <a:schemeClr val="bg1"/>
                </a:solidFill>
              </a:rPr>
              <a:t> </a:t>
            </a:r>
            <a:r>
              <a:rPr lang="sr-Cyrl-BA" sz="3500" dirty="0" smtClean="0">
                <a:solidFill>
                  <a:schemeClr val="bg1"/>
                </a:solidFill>
              </a:rPr>
              <a:t>лед</a:t>
            </a:r>
            <a:r>
              <a:rPr lang="sr-Latn-BA" sz="3500" smtClean="0">
                <a:solidFill>
                  <a:schemeClr val="bg1"/>
                </a:solidFill>
              </a:rPr>
              <a:t>e</a:t>
            </a:r>
            <a:r>
              <a:rPr lang="sr-Cyrl-BA" sz="3500" smtClean="0">
                <a:solidFill>
                  <a:schemeClr val="bg1"/>
                </a:solidFill>
              </a:rPr>
              <a:t>них</a:t>
            </a:r>
            <a:r>
              <a:rPr lang="hr-HR" sz="3500" dirty="0" smtClean="0">
                <a:solidFill>
                  <a:schemeClr val="bg1"/>
                </a:solidFill>
              </a:rPr>
              <a:t> </a:t>
            </a:r>
            <a:r>
              <a:rPr lang="sr-Cyrl-BA" sz="3500" dirty="0">
                <a:solidFill>
                  <a:schemeClr val="bg1"/>
                </a:solidFill>
              </a:rPr>
              <a:t>санти</a:t>
            </a:r>
            <a:endParaRPr lang="hr-HR" sz="35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pPr algn="ctr"/>
            <a:r>
              <a:rPr lang="sr-Cyrl-BA" dirty="0" smtClean="0">
                <a:solidFill>
                  <a:srgbClr val="0070C0"/>
                </a:solidFill>
              </a:rPr>
              <a:t>Сјеверни ледени океан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81736"/>
            <a:ext cx="3779912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9" name="Picture 5" descr="http://www.caminomyway.com/wp-content/uploads/2013/03/Arctic-Ocean-Flying-over-Canada-and-Arct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3" y="4509120"/>
            <a:ext cx="3923927" cy="234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86322"/>
            <a:ext cx="9144000" cy="1928826"/>
          </a:xfrm>
          <a:solidFill>
            <a:schemeClr val="tx1">
              <a:alpha val="56000"/>
            </a:schemeClr>
          </a:solidFill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sr-Cyrl-BA" sz="3500" dirty="0">
                <a:solidFill>
                  <a:schemeClr val="bg1"/>
                </a:solidFill>
              </a:rPr>
              <a:t>Ледени </a:t>
            </a:r>
            <a:r>
              <a:rPr lang="sr-Cyrl-BA" sz="3500" dirty="0" smtClean="0">
                <a:solidFill>
                  <a:schemeClr val="bg1"/>
                </a:solidFill>
              </a:rPr>
              <a:t>бријег и ледене санте су</a:t>
            </a:r>
            <a:endParaRPr lang="sr-Cyrl-RS" sz="3500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sr-Cyrl-BA" sz="3500" dirty="0" smtClean="0">
                <a:solidFill>
                  <a:schemeClr val="bg1"/>
                </a:solidFill>
              </a:rPr>
              <a:t>огромни </a:t>
            </a:r>
            <a:r>
              <a:rPr lang="sr-Cyrl-BA" sz="3500" dirty="0">
                <a:solidFill>
                  <a:schemeClr val="bg1"/>
                </a:solidFill>
              </a:rPr>
              <a:t>комади леда откинути </a:t>
            </a:r>
            <a:r>
              <a:rPr lang="sr-Cyrl-BA" sz="3500" dirty="0" smtClean="0">
                <a:solidFill>
                  <a:schemeClr val="bg1"/>
                </a:solidFill>
              </a:rPr>
              <a:t>од</a:t>
            </a:r>
          </a:p>
          <a:p>
            <a:pPr algn="just">
              <a:buNone/>
            </a:pPr>
            <a:r>
              <a:rPr lang="sr-Cyrl-BA" sz="3500" dirty="0" smtClean="0">
                <a:solidFill>
                  <a:schemeClr val="bg1"/>
                </a:solidFill>
              </a:rPr>
              <a:t>приобалних</a:t>
            </a:r>
            <a:r>
              <a:rPr lang="hr-HR" sz="3500" dirty="0" smtClean="0">
                <a:solidFill>
                  <a:schemeClr val="bg1"/>
                </a:solidFill>
              </a:rPr>
              <a:t> </a:t>
            </a:r>
            <a:r>
              <a:rPr lang="sr-Cyrl-BA" sz="3500" dirty="0" smtClean="0">
                <a:solidFill>
                  <a:schemeClr val="bg1"/>
                </a:solidFill>
              </a:rPr>
              <a:t>ледника</a:t>
            </a:r>
            <a:endParaRPr lang="hr-HR" sz="3500" dirty="0">
              <a:solidFill>
                <a:schemeClr val="bg1"/>
              </a:solidFill>
            </a:endParaRPr>
          </a:p>
          <a:p>
            <a:r>
              <a:rPr lang="sr-Cyrl-BA" sz="3500" dirty="0">
                <a:solidFill>
                  <a:srgbClr val="FF0000"/>
                </a:solidFill>
              </a:rPr>
              <a:t>Јако опасни за пловидбу</a:t>
            </a:r>
            <a:r>
              <a:rPr lang="hr-HR" sz="35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8784976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0034" y="0"/>
            <a:ext cx="8229600" cy="8572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hr-HR" sz="4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29264"/>
            <a:ext cx="9144000" cy="1285884"/>
          </a:xfrm>
          <a:solidFill>
            <a:schemeClr val="tx1">
              <a:alpha val="56000"/>
            </a:schemeClr>
          </a:solidFill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sr-Cyrl-BA" sz="3500" dirty="0">
                <a:solidFill>
                  <a:schemeClr val="bg1"/>
                </a:solidFill>
              </a:rPr>
              <a:t>Ледени </a:t>
            </a:r>
            <a:r>
              <a:rPr lang="sr-Cyrl-BA" sz="3500" dirty="0" smtClean="0">
                <a:solidFill>
                  <a:schemeClr val="bg1"/>
                </a:solidFill>
              </a:rPr>
              <a:t>бријег</a:t>
            </a:r>
            <a:endParaRPr lang="hr-HR" sz="3500" dirty="0">
              <a:solidFill>
                <a:schemeClr val="bg1"/>
              </a:solidFill>
            </a:endParaRPr>
          </a:p>
          <a:p>
            <a:r>
              <a:rPr lang="sr-Cyrl-BA" sz="3500" dirty="0">
                <a:solidFill>
                  <a:schemeClr val="bg1"/>
                </a:solidFill>
              </a:rPr>
              <a:t>и</a:t>
            </a:r>
            <a:r>
              <a:rPr lang="sr-Cyrl-BA" sz="3500" dirty="0" smtClean="0">
                <a:solidFill>
                  <a:schemeClr val="bg1"/>
                </a:solidFill>
              </a:rPr>
              <a:t>з </a:t>
            </a:r>
            <a:r>
              <a:rPr lang="sr-Cyrl-BA" sz="3500" dirty="0">
                <a:solidFill>
                  <a:schemeClr val="bg1"/>
                </a:solidFill>
              </a:rPr>
              <a:t>мора им вири само мали,горњи дио</a:t>
            </a:r>
            <a:r>
              <a:rPr lang="hr-HR" sz="35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0034" y="0"/>
            <a:ext cx="8229600" cy="85723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hr-HR" sz="4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http://static.mondo.rs/Picture/282172/jpeg/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29288" cy="3861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3" name="Picture 5" descr="http://groundedpsyche.com/wp-content/uploads/2015/01/Iceber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0965" y="1772816"/>
            <a:ext cx="4953035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632</TotalTime>
  <Words>387</Words>
  <Application>Microsoft Office PowerPoint</Application>
  <PresentationFormat>On-screen Show (4:3)</PresentationFormat>
  <Paragraphs>88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Concourse</vt:lpstr>
      <vt:lpstr>АРKТИК И АНТАРKТИК</vt:lpstr>
      <vt:lpstr>ПОЛАРНЕ ОБЛАСТИ</vt:lpstr>
      <vt:lpstr>ПОЛАРНА ПОДРУЧЈА</vt:lpstr>
      <vt:lpstr>ПОЛАРНА ПОДРУЧЈА</vt:lpstr>
      <vt:lpstr>АРКТИК</vt:lpstr>
      <vt:lpstr>АРКТИК</vt:lpstr>
      <vt:lpstr>Сјеверни ледени океан</vt:lpstr>
      <vt:lpstr>Slide 8</vt:lpstr>
      <vt:lpstr>Slide 9</vt:lpstr>
      <vt:lpstr>Slide 10</vt:lpstr>
      <vt:lpstr>Slide 11</vt:lpstr>
      <vt:lpstr>Slide 12</vt:lpstr>
      <vt:lpstr>ЖИВОТИЊСКИ СВИЈЕТ</vt:lpstr>
      <vt:lpstr>Становништво</vt:lpstr>
      <vt:lpstr>Slide 15</vt:lpstr>
      <vt:lpstr>ПРИРОДНА БОГАТСТВА</vt:lpstr>
      <vt:lpstr>АНТАРКТИК</vt:lpstr>
      <vt:lpstr>АНТАРКТИК</vt:lpstr>
      <vt:lpstr>АНТАРКТИК</vt:lpstr>
      <vt:lpstr>Slide 20</vt:lpstr>
      <vt:lpstr>Slide 21</vt:lpstr>
      <vt:lpstr>Slide 22</vt:lpstr>
      <vt:lpstr>АНТАРКТИК</vt:lpstr>
      <vt:lpstr>Slide 24</vt:lpstr>
      <vt:lpstr>Slide 25</vt:lpstr>
      <vt:lpstr>Задатак за самостални рад: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ARKTIK I ANTARTIKA</dc:title>
  <dc:creator>Vinko</dc:creator>
  <cp:lastModifiedBy>Tanasic Sladjana</cp:lastModifiedBy>
  <cp:revision>113</cp:revision>
  <dcterms:created xsi:type="dcterms:W3CDTF">2015-06-01T18:18:40Z</dcterms:created>
  <dcterms:modified xsi:type="dcterms:W3CDTF">2020-05-26T10:04:30Z</dcterms:modified>
</cp:coreProperties>
</file>