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60" r:id="rId2"/>
    <p:sldId id="257" r:id="rId3"/>
    <p:sldId id="261" r:id="rId4"/>
    <p:sldId id="262" r:id="rId5"/>
    <p:sldId id="258" r:id="rId6"/>
    <p:sldId id="263" r:id="rId7"/>
    <p:sldId id="259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6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bg1"/>
            </a:solidFill>
          </c:spPr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60A-48F8-9E40-623E83DD2676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2BB-46E7-8A1D-9D29E4389BCF}"/>
              </c:ext>
            </c:extLst>
          </c:dPt>
          <c:dPt>
            <c:idx val="2"/>
            <c:bubble3D val="0"/>
            <c:spPr>
              <a:solidFill>
                <a:schemeClr val="bg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2BB-46E7-8A1D-9D29E4389BCF}"/>
              </c:ext>
            </c:extLst>
          </c:dPt>
          <c:dPt>
            <c:idx val="3"/>
            <c:bubble3D val="0"/>
            <c:spPr>
              <a:solidFill>
                <a:schemeClr val="bg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2BB-46E7-8A1D-9D29E4389BCF}"/>
              </c:ext>
            </c:extLst>
          </c:dPt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50</c:v>
                </c:pt>
                <c:pt idx="1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60A-48F8-9E40-623E83DD26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bg1"/>
            </a:solidFill>
          </c:spPr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60A-48F8-9E40-623E83DD2676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EF4-4759-8EED-F3E9F8C600BE}"/>
              </c:ext>
            </c:extLst>
          </c:dPt>
          <c:dPt>
            <c:idx val="2"/>
            <c:bubble3D val="0"/>
            <c:spPr>
              <a:solidFill>
                <a:schemeClr val="bg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EF4-4759-8EED-F3E9F8C600BE}"/>
              </c:ext>
            </c:extLst>
          </c:dPt>
          <c:dPt>
            <c:idx val="3"/>
            <c:bubble3D val="0"/>
            <c:spPr>
              <a:solidFill>
                <a:schemeClr val="bg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EF4-4759-8EED-F3E9F8C600BE}"/>
              </c:ext>
            </c:extLst>
          </c:dPt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60A-48F8-9E40-623E83DD26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C0CAF0-474D-498B-AFA2-BC6141734325}" type="datetimeFigureOut">
              <a:rPr lang="sr-Latn-BA" smtClean="0"/>
              <a:t>24.5.2020.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447910D-3F55-4B1F-9743-6308DE0F7F70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81502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0CAF0-474D-498B-AFA2-BC6141734325}" type="datetimeFigureOut">
              <a:rPr lang="sr-Latn-BA" smtClean="0"/>
              <a:t>24.5.2020.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7910D-3F55-4B1F-9743-6308DE0F7F70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340605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0CAF0-474D-498B-AFA2-BC6141734325}" type="datetimeFigureOut">
              <a:rPr lang="sr-Latn-BA" smtClean="0"/>
              <a:t>24.5.2020.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7910D-3F55-4B1F-9743-6308DE0F7F70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165843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0CAF0-474D-498B-AFA2-BC6141734325}" type="datetimeFigureOut">
              <a:rPr lang="sr-Latn-BA" smtClean="0"/>
              <a:t>24.5.2020.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7910D-3F55-4B1F-9743-6308DE0F7F70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63338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CC0CAF0-474D-498B-AFA2-BC6141734325}" type="datetimeFigureOut">
              <a:rPr lang="sr-Latn-BA" smtClean="0"/>
              <a:t>24.5.2020.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447910D-3F55-4B1F-9743-6308DE0F7F70}" type="slidenum">
              <a:rPr lang="sr-Latn-BA" smtClean="0"/>
              <a:t>‹#›</a:t>
            </a:fld>
            <a:endParaRPr lang="sr-Latn-BA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424206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0CAF0-474D-498B-AFA2-BC6141734325}" type="datetimeFigureOut">
              <a:rPr lang="sr-Latn-BA" smtClean="0"/>
              <a:t>24.5.2020.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7910D-3F55-4B1F-9743-6308DE0F7F70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4337017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0CAF0-474D-498B-AFA2-BC6141734325}" type="datetimeFigureOut">
              <a:rPr lang="sr-Latn-BA" smtClean="0"/>
              <a:t>24.5.2020.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7910D-3F55-4B1F-9743-6308DE0F7F70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5728596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0CAF0-474D-498B-AFA2-BC6141734325}" type="datetimeFigureOut">
              <a:rPr lang="sr-Latn-BA" smtClean="0"/>
              <a:t>24.5.2020.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7910D-3F55-4B1F-9743-6308DE0F7F70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518728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0CAF0-474D-498B-AFA2-BC6141734325}" type="datetimeFigureOut">
              <a:rPr lang="sr-Latn-BA" smtClean="0"/>
              <a:t>24.5.2020.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7910D-3F55-4B1F-9743-6308DE0F7F70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76550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ACC0CAF0-474D-498B-AFA2-BC6141734325}" type="datetimeFigureOut">
              <a:rPr lang="sr-Latn-BA" smtClean="0"/>
              <a:t>24.5.2020.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447910D-3F55-4B1F-9743-6308DE0F7F70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57620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ACC0CAF0-474D-498B-AFA2-BC6141734325}" type="datetimeFigureOut">
              <a:rPr lang="sr-Latn-BA" smtClean="0"/>
              <a:t>24.5.2020.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4447910D-3F55-4B1F-9743-6308DE0F7F70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20721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CC0CAF0-474D-498B-AFA2-BC6141734325}" type="datetimeFigureOut">
              <a:rPr lang="sr-Latn-BA" smtClean="0"/>
              <a:t>24.5.2020.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447910D-3F55-4B1F-9743-6308DE0F7F70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4858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12.pn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AB3A7F-1B6F-4BE8-A14C-47ECC470D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1658734"/>
            <a:ext cx="10839450" cy="3827666"/>
          </a:xfrm>
        </p:spPr>
        <p:txBody>
          <a:bodyPr>
            <a:normAutofit/>
          </a:bodyPr>
          <a:lstStyle/>
          <a:p>
            <a:pPr algn="ctr"/>
            <a:r>
              <a:rPr lang="sr-Cyrl-B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РАЗЛОМЦИ</a:t>
            </a:r>
            <a:br>
              <a:rPr lang="sr-Cyrl-B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382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683642B-D827-4185-B9B1-044C0B9D6FC5}"/>
              </a:ext>
            </a:extLst>
          </p:cNvPr>
          <p:cNvSpPr txBox="1"/>
          <p:nvPr/>
        </p:nvSpPr>
        <p:spPr>
          <a:xfrm>
            <a:off x="1715192" y="1221971"/>
            <a:ext cx="896177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за самосталан рад: </a:t>
            </a:r>
          </a:p>
          <a:p>
            <a:pPr algn="just"/>
            <a:endParaRPr lang="sr-Cyrl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Cyrl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Урадите по један 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задатак, по 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вашем 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избору, 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 67. и 68. 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стране Радних листова из математике.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430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EB4BF05-0150-4219-936B-2C8852429F79}"/>
              </a:ext>
            </a:extLst>
          </p:cNvPr>
          <p:cNvSpPr txBox="1"/>
          <p:nvPr/>
        </p:nvSpPr>
        <p:spPr>
          <a:xfrm>
            <a:off x="1619250" y="704850"/>
            <a:ext cx="8801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Поновимо:</a:t>
            </a:r>
          </a:p>
          <a:p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Који дио на слици је обојен? Запиши као разломак.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1BD831C5-A668-418D-9A3C-0AC2F63F37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1762733"/>
              </p:ext>
            </p:extLst>
          </p:nvPr>
        </p:nvGraphicFramePr>
        <p:xfrm>
          <a:off x="1619250" y="2419350"/>
          <a:ext cx="5238750" cy="3509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7E02F73-EC9D-4883-BC09-ED68000872F1}"/>
              </a:ext>
            </a:extLst>
          </p:cNvPr>
          <p:cNvSpPr/>
          <p:nvPr/>
        </p:nvSpPr>
        <p:spPr>
          <a:xfrm>
            <a:off x="7829550" y="3297252"/>
            <a:ext cx="857250" cy="93342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r-Latn-B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9ACE7EEB-901C-46E0-86B3-1E2722022CCB}"/>
              </a:ext>
            </a:extLst>
          </p:cNvPr>
          <p:cNvSpPr/>
          <p:nvPr/>
        </p:nvSpPr>
        <p:spPr>
          <a:xfrm>
            <a:off x="7829550" y="4039659"/>
            <a:ext cx="857250" cy="93342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sr-Latn-B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DCD4CC59-F9C9-4BD4-8164-8F42E075C94A}"/>
              </a:ext>
            </a:extLst>
          </p:cNvPr>
          <p:cNvCxnSpPr>
            <a:cxnSpLocks/>
          </p:cNvCxnSpPr>
          <p:nvPr/>
        </p:nvCxnSpPr>
        <p:spPr>
          <a:xfrm>
            <a:off x="7829550" y="4174066"/>
            <a:ext cx="85725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BD678DA9-AA20-4C19-B4EF-BBE69EBD095C}"/>
              </a:ext>
            </a:extLst>
          </p:cNvPr>
          <p:cNvCxnSpPr>
            <a:cxnSpLocks/>
          </p:cNvCxnSpPr>
          <p:nvPr/>
        </p:nvCxnSpPr>
        <p:spPr>
          <a:xfrm>
            <a:off x="5391150" y="3261027"/>
            <a:ext cx="2609850" cy="4948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480FACB7-9D23-4040-9D56-EE3A47074008}"/>
              </a:ext>
            </a:extLst>
          </p:cNvPr>
          <p:cNvCxnSpPr/>
          <p:nvPr/>
        </p:nvCxnSpPr>
        <p:spPr>
          <a:xfrm flipV="1">
            <a:off x="5219700" y="4688238"/>
            <a:ext cx="2609850" cy="41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1B9E6B1F-F5EF-49E2-9DCB-FB96309807B0}"/>
              </a:ext>
            </a:extLst>
          </p:cNvPr>
          <p:cNvCxnSpPr>
            <a:cxnSpLocks/>
          </p:cNvCxnSpPr>
          <p:nvPr/>
        </p:nvCxnSpPr>
        <p:spPr>
          <a:xfrm flipV="1">
            <a:off x="3914775" y="4688238"/>
            <a:ext cx="3895725" cy="1354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571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EB4BF05-0150-4219-936B-2C8852429F79}"/>
              </a:ext>
            </a:extLst>
          </p:cNvPr>
          <p:cNvSpPr txBox="1"/>
          <p:nvPr/>
        </p:nvSpPr>
        <p:spPr>
          <a:xfrm>
            <a:off x="1619250" y="704850"/>
            <a:ext cx="8801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Који дио на слици је обојен? Запиши као разломак.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1BD831C5-A668-418D-9A3C-0AC2F63F37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0493078"/>
              </p:ext>
            </p:extLst>
          </p:nvPr>
        </p:nvGraphicFramePr>
        <p:xfrm>
          <a:off x="1619250" y="2419350"/>
          <a:ext cx="5238750" cy="3509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7E02F73-EC9D-4883-BC09-ED68000872F1}"/>
              </a:ext>
            </a:extLst>
          </p:cNvPr>
          <p:cNvSpPr/>
          <p:nvPr/>
        </p:nvSpPr>
        <p:spPr>
          <a:xfrm>
            <a:off x="7829550" y="3297252"/>
            <a:ext cx="857250" cy="93342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r-Latn-B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9ACE7EEB-901C-46E0-86B3-1E2722022CCB}"/>
              </a:ext>
            </a:extLst>
          </p:cNvPr>
          <p:cNvSpPr/>
          <p:nvPr/>
        </p:nvSpPr>
        <p:spPr>
          <a:xfrm>
            <a:off x="7829550" y="4039659"/>
            <a:ext cx="857250" cy="93342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sr-Latn-B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DCD4CC59-F9C9-4BD4-8164-8F42E075C94A}"/>
              </a:ext>
            </a:extLst>
          </p:cNvPr>
          <p:cNvCxnSpPr>
            <a:cxnSpLocks/>
          </p:cNvCxnSpPr>
          <p:nvPr/>
        </p:nvCxnSpPr>
        <p:spPr>
          <a:xfrm>
            <a:off x="7829550" y="4174066"/>
            <a:ext cx="85725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95A666F4-6C7B-4459-ABF2-5F6B1D9EC43A}"/>
              </a:ext>
            </a:extLst>
          </p:cNvPr>
          <p:cNvCxnSpPr>
            <a:cxnSpLocks/>
          </p:cNvCxnSpPr>
          <p:nvPr/>
        </p:nvCxnSpPr>
        <p:spPr>
          <a:xfrm flipH="1" flipV="1">
            <a:off x="2604655" y="4174066"/>
            <a:ext cx="3269674" cy="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63EAC540-0658-4885-A28F-43937B04F9A6}"/>
              </a:ext>
            </a:extLst>
          </p:cNvPr>
          <p:cNvCxnSpPr>
            <a:cxnSpLocks/>
          </p:cNvCxnSpPr>
          <p:nvPr/>
        </p:nvCxnSpPr>
        <p:spPr>
          <a:xfrm flipV="1">
            <a:off x="4239492" y="2601215"/>
            <a:ext cx="0" cy="32038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9EC91BDB-1F4C-4A16-AB77-969EA7D05F4E}"/>
              </a:ext>
            </a:extLst>
          </p:cNvPr>
          <p:cNvCxnSpPr/>
          <p:nvPr/>
        </p:nvCxnSpPr>
        <p:spPr>
          <a:xfrm>
            <a:off x="5112327" y="3020291"/>
            <a:ext cx="2923309" cy="7436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5C591883-18A1-4D86-90ED-D2DD2788C0BA}"/>
              </a:ext>
            </a:extLst>
          </p:cNvPr>
          <p:cNvCxnSpPr/>
          <p:nvPr/>
        </p:nvCxnSpPr>
        <p:spPr>
          <a:xfrm flipV="1">
            <a:off x="5072496" y="4534283"/>
            <a:ext cx="2757054" cy="3350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30EA2510-3695-4706-B89F-987C07F6C0FD}"/>
              </a:ext>
            </a:extLst>
          </p:cNvPr>
          <p:cNvCxnSpPr/>
          <p:nvPr/>
        </p:nvCxnSpPr>
        <p:spPr>
          <a:xfrm>
            <a:off x="5211043" y="3934691"/>
            <a:ext cx="2618507" cy="5716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56E00F66-B3F0-47EE-94F4-2DFA79D7F5A3}"/>
              </a:ext>
            </a:extLst>
          </p:cNvPr>
          <p:cNvCxnSpPr>
            <a:endCxn id="11" idx="1"/>
          </p:cNvCxnSpPr>
          <p:nvPr/>
        </p:nvCxnSpPr>
        <p:spPr>
          <a:xfrm>
            <a:off x="3747658" y="3849327"/>
            <a:ext cx="4081892" cy="6570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7F3F6A4F-37C4-492B-A2EC-89725C117DEC}"/>
              </a:ext>
            </a:extLst>
          </p:cNvPr>
          <p:cNvCxnSpPr>
            <a:endCxn id="11" idx="1"/>
          </p:cNvCxnSpPr>
          <p:nvPr/>
        </p:nvCxnSpPr>
        <p:spPr>
          <a:xfrm flipV="1">
            <a:off x="3713018" y="4506370"/>
            <a:ext cx="4116532" cy="2000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40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EB4BF05-0150-4219-936B-2C8852429F79}"/>
              </a:ext>
            </a:extLst>
          </p:cNvPr>
          <p:cNvSpPr txBox="1"/>
          <p:nvPr/>
        </p:nvSpPr>
        <p:spPr>
          <a:xfrm>
            <a:off x="1619250" y="704850"/>
            <a:ext cx="8801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Који дио на слици је обојен? Запиши као разломак.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xmlns="" id="{5812E298-6E68-4E36-A281-0CFEBCDF8B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277303"/>
              </p:ext>
            </p:extLst>
          </p:nvPr>
        </p:nvGraphicFramePr>
        <p:xfrm>
          <a:off x="1741055" y="2687319"/>
          <a:ext cx="4784435" cy="31870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6887">
                  <a:extLst>
                    <a:ext uri="{9D8B030D-6E8A-4147-A177-3AD203B41FA5}">
                      <a16:colId xmlns:a16="http://schemas.microsoft.com/office/drawing/2014/main" xmlns="" val="359334776"/>
                    </a:ext>
                  </a:extLst>
                </a:gridCol>
                <a:gridCol w="956887">
                  <a:extLst>
                    <a:ext uri="{9D8B030D-6E8A-4147-A177-3AD203B41FA5}">
                      <a16:colId xmlns:a16="http://schemas.microsoft.com/office/drawing/2014/main" xmlns="" val="1029459231"/>
                    </a:ext>
                  </a:extLst>
                </a:gridCol>
                <a:gridCol w="956887">
                  <a:extLst>
                    <a:ext uri="{9D8B030D-6E8A-4147-A177-3AD203B41FA5}">
                      <a16:colId xmlns:a16="http://schemas.microsoft.com/office/drawing/2014/main" xmlns="" val="2678624495"/>
                    </a:ext>
                  </a:extLst>
                </a:gridCol>
                <a:gridCol w="956887">
                  <a:extLst>
                    <a:ext uri="{9D8B030D-6E8A-4147-A177-3AD203B41FA5}">
                      <a16:colId xmlns:a16="http://schemas.microsoft.com/office/drawing/2014/main" xmlns="" val="285831316"/>
                    </a:ext>
                  </a:extLst>
                </a:gridCol>
                <a:gridCol w="956887">
                  <a:extLst>
                    <a:ext uri="{9D8B030D-6E8A-4147-A177-3AD203B41FA5}">
                      <a16:colId xmlns:a16="http://schemas.microsoft.com/office/drawing/2014/main" xmlns="" val="1428088522"/>
                    </a:ext>
                  </a:extLst>
                </a:gridCol>
              </a:tblGrid>
              <a:tr h="1593504">
                <a:tc>
                  <a:txBody>
                    <a:bodyPr/>
                    <a:lstStyle/>
                    <a:p>
                      <a:endParaRPr lang="sr-Latn-BA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BA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BA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BA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0013522"/>
                  </a:ext>
                </a:extLst>
              </a:tr>
              <a:tr h="1593504"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BA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BA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BA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74476476"/>
                  </a:ext>
                </a:extLst>
              </a:tr>
            </a:tbl>
          </a:graphicData>
        </a:graphic>
      </p:graphicFrame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02D3A9F9-9581-4CF1-A72F-8C74A5EBE685}"/>
              </a:ext>
            </a:extLst>
          </p:cNvPr>
          <p:cNvSpPr/>
          <p:nvPr/>
        </p:nvSpPr>
        <p:spPr>
          <a:xfrm>
            <a:off x="7829550" y="3297252"/>
            <a:ext cx="857250" cy="93342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sr-Latn-B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8119150E-343C-414C-B0A1-E9A3ADC0FE3B}"/>
              </a:ext>
            </a:extLst>
          </p:cNvPr>
          <p:cNvSpPr/>
          <p:nvPr/>
        </p:nvSpPr>
        <p:spPr>
          <a:xfrm>
            <a:off x="7829550" y="4039659"/>
            <a:ext cx="857250" cy="93342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sr-Latn-B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7B077D9E-BC4B-417A-894E-7E83B2342A25}"/>
              </a:ext>
            </a:extLst>
          </p:cNvPr>
          <p:cNvCxnSpPr>
            <a:cxnSpLocks/>
          </p:cNvCxnSpPr>
          <p:nvPr/>
        </p:nvCxnSpPr>
        <p:spPr>
          <a:xfrm>
            <a:off x="7829550" y="4174066"/>
            <a:ext cx="85725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FEF32404-E2E6-4B89-8701-A5EB4C84D0E6}"/>
              </a:ext>
            </a:extLst>
          </p:cNvPr>
          <p:cNvCxnSpPr/>
          <p:nvPr/>
        </p:nvCxnSpPr>
        <p:spPr>
          <a:xfrm flipV="1">
            <a:off x="4350327" y="3726873"/>
            <a:ext cx="3713018" cy="12462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495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xmlns="" id="{BE98424F-4EAC-4D1C-A18D-AC1305629A1F}"/>
                  </a:ext>
                </a:extLst>
              </p:cNvPr>
              <p:cNvSpPr txBox="1"/>
              <p:nvPr/>
            </p:nvSpPr>
            <p:spPr>
              <a:xfrm>
                <a:off x="1310641" y="797318"/>
                <a:ext cx="5303520" cy="55458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AutoNum type="arabicPeriod"/>
                </a:pPr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(3. задатак 67. страна) Колико има:</a:t>
                </a:r>
              </a:p>
              <a:p>
                <a:endParaRPr lang="sr-Cyrl-BA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центиметара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Cyrl-BA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sr-Cyrl-BA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sr-Latn-BA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𝑑𝑚</m:t>
                    </m:r>
                  </m:oMath>
                </a14:m>
                <a:r>
                  <a:rPr lang="sr-Latn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________</a:t>
                </a:r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____</a:t>
                </a:r>
                <a:endParaRPr lang="sr-Latn-BA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sr-Latn-BA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мјесеци у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Cyrl-BA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sr-Cyrl-BA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</m:oMath>
                </a14:m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године </a:t>
                </a:r>
                <a:r>
                  <a:rPr lang="sr-Latn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________</a:t>
                </a:r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___</a:t>
                </a:r>
                <a:r>
                  <a:rPr lang="sr-Latn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sr-Cyrl-BA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sr-Latn-BA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центиметара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Cyrl-BA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sr-Cyrl-BA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sr-Latn-BA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r>
                  <a:rPr lang="sr-Latn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________</a:t>
                </a:r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_____</a:t>
                </a:r>
                <a:r>
                  <a:rPr lang="sr-Latn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sr-Cyrl-BA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sr-Cyrl-BA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минута у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Cyrl-BA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sr-Cyrl-BA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</m:oMath>
                </a14:m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часа  __________</a:t>
                </a:r>
              </a:p>
              <a:p>
                <a:endParaRPr lang="sr-Cyrl-BA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sr-Cyrl-BA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килограма у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Cyrl-BA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sr-Cyrl-BA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</m:t>
                    </m:r>
                  </m:oMath>
                </a14:m>
                <a:r>
                  <a:rPr lang="sr-Cyrl-B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тоне __________ </a:t>
                </a:r>
                <a:endParaRPr lang="sr-Latn-BA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E98424F-4EAC-4D1C-A18D-AC1305629A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0641" y="797318"/>
                <a:ext cx="5303520" cy="5545877"/>
              </a:xfrm>
              <a:prstGeom prst="rect">
                <a:avLst/>
              </a:prstGeom>
              <a:blipFill>
                <a:blip r:embed="rId2"/>
                <a:stretch>
                  <a:fillRect l="-1494" t="-879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AF86E0C-3EBC-4DD5-8B5C-3F9A119E831D}"/>
              </a:ext>
            </a:extLst>
          </p:cNvPr>
          <p:cNvSpPr/>
          <p:nvPr/>
        </p:nvSpPr>
        <p:spPr>
          <a:xfrm>
            <a:off x="7498080" y="1605280"/>
            <a:ext cx="4033516" cy="5283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5330C0A6-8070-46DA-9C02-F36AE419C984}"/>
              </a:ext>
            </a:extLst>
          </p:cNvPr>
          <p:cNvCxnSpPr>
            <a:cxnSpLocks/>
          </p:cNvCxnSpPr>
          <p:nvPr/>
        </p:nvCxnSpPr>
        <p:spPr>
          <a:xfrm>
            <a:off x="9616438" y="1605280"/>
            <a:ext cx="0" cy="5283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0533EEA9-3613-45DD-B2A3-D6C44CB461E1}"/>
              </a:ext>
            </a:extLst>
          </p:cNvPr>
          <p:cNvCxnSpPr/>
          <p:nvPr/>
        </p:nvCxnSpPr>
        <p:spPr>
          <a:xfrm>
            <a:off x="8818880" y="1584960"/>
            <a:ext cx="0" cy="5283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0649C9F6-BD9F-41AF-80BE-E4CA314D3AB0}"/>
              </a:ext>
            </a:extLst>
          </p:cNvPr>
          <p:cNvCxnSpPr/>
          <p:nvPr/>
        </p:nvCxnSpPr>
        <p:spPr>
          <a:xfrm>
            <a:off x="7955280" y="1584960"/>
            <a:ext cx="0" cy="5283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D64D40F7-4755-4400-A86E-6FA556E84D3C}"/>
              </a:ext>
            </a:extLst>
          </p:cNvPr>
          <p:cNvCxnSpPr/>
          <p:nvPr/>
        </p:nvCxnSpPr>
        <p:spPr>
          <a:xfrm>
            <a:off x="10007600" y="1564640"/>
            <a:ext cx="0" cy="5283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560B39A8-B6DD-4093-A3EC-56FF80322845}"/>
              </a:ext>
            </a:extLst>
          </p:cNvPr>
          <p:cNvCxnSpPr/>
          <p:nvPr/>
        </p:nvCxnSpPr>
        <p:spPr>
          <a:xfrm>
            <a:off x="10353040" y="1584960"/>
            <a:ext cx="0" cy="5283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1FEFDF58-CD36-4B96-868C-A5AE9BA3CE18}"/>
              </a:ext>
            </a:extLst>
          </p:cNvPr>
          <p:cNvCxnSpPr/>
          <p:nvPr/>
        </p:nvCxnSpPr>
        <p:spPr>
          <a:xfrm>
            <a:off x="9245600" y="1584960"/>
            <a:ext cx="0" cy="5283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3F43B256-8D68-4D22-B6E2-3E97FAF1C5FB}"/>
              </a:ext>
            </a:extLst>
          </p:cNvPr>
          <p:cNvCxnSpPr/>
          <p:nvPr/>
        </p:nvCxnSpPr>
        <p:spPr>
          <a:xfrm>
            <a:off x="10759440" y="1605280"/>
            <a:ext cx="0" cy="5283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AFCDB3B7-D52A-4E89-BE71-6FD610669A0B}"/>
              </a:ext>
            </a:extLst>
          </p:cNvPr>
          <p:cNvCxnSpPr/>
          <p:nvPr/>
        </p:nvCxnSpPr>
        <p:spPr>
          <a:xfrm>
            <a:off x="8382000" y="1564640"/>
            <a:ext cx="0" cy="5283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1C37D711-9C68-47D7-AB61-16B8467B9B2B}"/>
              </a:ext>
            </a:extLst>
          </p:cNvPr>
          <p:cNvCxnSpPr/>
          <p:nvPr/>
        </p:nvCxnSpPr>
        <p:spPr>
          <a:xfrm>
            <a:off x="11135360" y="1605280"/>
            <a:ext cx="0" cy="5283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5D49C2D0-7AC9-40FB-A85A-E569FD412BF2}"/>
              </a:ext>
            </a:extLst>
          </p:cNvPr>
          <p:cNvCxnSpPr/>
          <p:nvPr/>
        </p:nvCxnSpPr>
        <p:spPr>
          <a:xfrm>
            <a:off x="11531600" y="1584960"/>
            <a:ext cx="0" cy="5283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22636166-AD45-4312-B97B-BE90F6E424BD}"/>
              </a:ext>
            </a:extLst>
          </p:cNvPr>
          <p:cNvSpPr/>
          <p:nvPr/>
        </p:nvSpPr>
        <p:spPr>
          <a:xfrm>
            <a:off x="7233920" y="1056640"/>
            <a:ext cx="4612640" cy="5283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0  1   2    3    4   5   6    7   8   9  10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4E8CD3E3-5265-4C46-8DCC-ED2B5CFB3041}"/>
              </a:ext>
            </a:extLst>
          </p:cNvPr>
          <p:cNvSpPr/>
          <p:nvPr/>
        </p:nvSpPr>
        <p:spPr>
          <a:xfrm>
            <a:off x="7518399" y="1767840"/>
            <a:ext cx="2103121" cy="386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88DB9858-E7D0-4BE4-A0D7-4E9F630F3D3F}"/>
              </a:ext>
            </a:extLst>
          </p:cNvPr>
          <p:cNvSpPr txBox="1"/>
          <p:nvPr/>
        </p:nvSpPr>
        <p:spPr>
          <a:xfrm>
            <a:off x="4409440" y="1605280"/>
            <a:ext cx="1706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/>
              <a:t>      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  <a:endParaRPr lang="sr-Latn-BA" dirty="0"/>
          </a:p>
        </p:txBody>
      </p:sp>
      <p:graphicFrame>
        <p:nvGraphicFramePr>
          <p:cNvPr id="25" name="Table 25">
            <a:extLst>
              <a:ext uri="{FF2B5EF4-FFF2-40B4-BE49-F238E27FC236}">
                <a16:creationId xmlns:a16="http://schemas.microsoft.com/office/drawing/2014/main" xmlns="" id="{39393917-608C-42FF-8ADB-2A03950483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253009"/>
              </p:ext>
            </p:extLst>
          </p:nvPr>
        </p:nvGraphicFramePr>
        <p:xfrm>
          <a:off x="6524110" y="2487375"/>
          <a:ext cx="5303518" cy="38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9491">
                  <a:extLst>
                    <a:ext uri="{9D8B030D-6E8A-4147-A177-3AD203B41FA5}">
                      <a16:colId xmlns:a16="http://schemas.microsoft.com/office/drawing/2014/main" xmlns="" val="2101604688"/>
                    </a:ext>
                  </a:extLst>
                </a:gridCol>
                <a:gridCol w="449491">
                  <a:extLst>
                    <a:ext uri="{9D8B030D-6E8A-4147-A177-3AD203B41FA5}">
                      <a16:colId xmlns:a16="http://schemas.microsoft.com/office/drawing/2014/main" xmlns="" val="236303907"/>
                    </a:ext>
                  </a:extLst>
                </a:gridCol>
                <a:gridCol w="449491">
                  <a:extLst>
                    <a:ext uri="{9D8B030D-6E8A-4147-A177-3AD203B41FA5}">
                      <a16:colId xmlns:a16="http://schemas.microsoft.com/office/drawing/2014/main" xmlns="" val="3189426593"/>
                    </a:ext>
                  </a:extLst>
                </a:gridCol>
                <a:gridCol w="449491">
                  <a:extLst>
                    <a:ext uri="{9D8B030D-6E8A-4147-A177-3AD203B41FA5}">
                      <a16:colId xmlns:a16="http://schemas.microsoft.com/office/drawing/2014/main" xmlns="" val="3241017724"/>
                    </a:ext>
                  </a:extLst>
                </a:gridCol>
                <a:gridCol w="449491">
                  <a:extLst>
                    <a:ext uri="{9D8B030D-6E8A-4147-A177-3AD203B41FA5}">
                      <a16:colId xmlns:a16="http://schemas.microsoft.com/office/drawing/2014/main" xmlns="" val="55909013"/>
                    </a:ext>
                  </a:extLst>
                </a:gridCol>
                <a:gridCol w="449491">
                  <a:extLst>
                    <a:ext uri="{9D8B030D-6E8A-4147-A177-3AD203B41FA5}">
                      <a16:colId xmlns:a16="http://schemas.microsoft.com/office/drawing/2014/main" xmlns="" val="4019526281"/>
                    </a:ext>
                  </a:extLst>
                </a:gridCol>
                <a:gridCol w="449491">
                  <a:extLst>
                    <a:ext uri="{9D8B030D-6E8A-4147-A177-3AD203B41FA5}">
                      <a16:colId xmlns:a16="http://schemas.microsoft.com/office/drawing/2014/main" xmlns="" val="1156930428"/>
                    </a:ext>
                  </a:extLst>
                </a:gridCol>
                <a:gridCol w="449491">
                  <a:extLst>
                    <a:ext uri="{9D8B030D-6E8A-4147-A177-3AD203B41FA5}">
                      <a16:colId xmlns:a16="http://schemas.microsoft.com/office/drawing/2014/main" xmlns="" val="1941408801"/>
                    </a:ext>
                  </a:extLst>
                </a:gridCol>
                <a:gridCol w="494678">
                  <a:extLst>
                    <a:ext uri="{9D8B030D-6E8A-4147-A177-3AD203B41FA5}">
                      <a16:colId xmlns:a16="http://schemas.microsoft.com/office/drawing/2014/main" xmlns="" val="1135660838"/>
                    </a:ext>
                  </a:extLst>
                </a:gridCol>
                <a:gridCol w="404304">
                  <a:extLst>
                    <a:ext uri="{9D8B030D-6E8A-4147-A177-3AD203B41FA5}">
                      <a16:colId xmlns:a16="http://schemas.microsoft.com/office/drawing/2014/main" xmlns="" val="1867345463"/>
                    </a:ext>
                  </a:extLst>
                </a:gridCol>
                <a:gridCol w="404304">
                  <a:extLst>
                    <a:ext uri="{9D8B030D-6E8A-4147-A177-3AD203B41FA5}">
                      <a16:colId xmlns:a16="http://schemas.microsoft.com/office/drawing/2014/main" xmlns="" val="5581927"/>
                    </a:ext>
                  </a:extLst>
                </a:gridCol>
                <a:gridCol w="404304">
                  <a:extLst>
                    <a:ext uri="{9D8B030D-6E8A-4147-A177-3AD203B41FA5}">
                      <a16:colId xmlns:a16="http://schemas.microsoft.com/office/drawing/2014/main" xmlns="" val="2041099420"/>
                    </a:ext>
                  </a:extLst>
                </a:gridCol>
              </a:tblGrid>
              <a:tr h="386080">
                <a:tc>
                  <a:txBody>
                    <a:bodyPr/>
                    <a:lstStyle/>
                    <a:p>
                      <a:r>
                        <a:rPr lang="sr-Latn-B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B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B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B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B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B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B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B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B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B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B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BA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9361313"/>
                  </a:ext>
                </a:extLst>
              </a:tr>
            </a:tbl>
          </a:graphicData>
        </a:graphic>
      </p:graphicFrame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7D5D48D3-0DD6-4FE7-8EFA-1CB263B8E584}"/>
              </a:ext>
            </a:extLst>
          </p:cNvPr>
          <p:cNvSpPr/>
          <p:nvPr/>
        </p:nvSpPr>
        <p:spPr>
          <a:xfrm>
            <a:off x="9194804" y="2460381"/>
            <a:ext cx="2651756" cy="4130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751A59E6-1CB0-4945-93FF-C669EFA46137}"/>
              </a:ext>
            </a:extLst>
          </p:cNvPr>
          <p:cNvSpPr txBox="1"/>
          <p:nvPr/>
        </p:nvSpPr>
        <p:spPr>
          <a:xfrm>
            <a:off x="4632960" y="2413242"/>
            <a:ext cx="1706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мјесеци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9" name="Table 29">
            <a:extLst>
              <a:ext uri="{FF2B5EF4-FFF2-40B4-BE49-F238E27FC236}">
                <a16:creationId xmlns:a16="http://schemas.microsoft.com/office/drawing/2014/main" xmlns="" id="{FCD68255-446E-4817-AD73-366A94F70D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926733"/>
              </p:ext>
            </p:extLst>
          </p:nvPr>
        </p:nvGraphicFramePr>
        <p:xfrm>
          <a:off x="6339841" y="3221204"/>
          <a:ext cx="5506720" cy="6753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0672">
                  <a:extLst>
                    <a:ext uri="{9D8B030D-6E8A-4147-A177-3AD203B41FA5}">
                      <a16:colId xmlns:a16="http://schemas.microsoft.com/office/drawing/2014/main" xmlns="" val="3472157661"/>
                    </a:ext>
                  </a:extLst>
                </a:gridCol>
                <a:gridCol w="550672">
                  <a:extLst>
                    <a:ext uri="{9D8B030D-6E8A-4147-A177-3AD203B41FA5}">
                      <a16:colId xmlns:a16="http://schemas.microsoft.com/office/drawing/2014/main" xmlns="" val="4160125301"/>
                    </a:ext>
                  </a:extLst>
                </a:gridCol>
                <a:gridCol w="550672">
                  <a:extLst>
                    <a:ext uri="{9D8B030D-6E8A-4147-A177-3AD203B41FA5}">
                      <a16:colId xmlns:a16="http://schemas.microsoft.com/office/drawing/2014/main" xmlns="" val="1500212611"/>
                    </a:ext>
                  </a:extLst>
                </a:gridCol>
                <a:gridCol w="550672">
                  <a:extLst>
                    <a:ext uri="{9D8B030D-6E8A-4147-A177-3AD203B41FA5}">
                      <a16:colId xmlns:a16="http://schemas.microsoft.com/office/drawing/2014/main" xmlns="" val="1264882293"/>
                    </a:ext>
                  </a:extLst>
                </a:gridCol>
                <a:gridCol w="550672">
                  <a:extLst>
                    <a:ext uri="{9D8B030D-6E8A-4147-A177-3AD203B41FA5}">
                      <a16:colId xmlns:a16="http://schemas.microsoft.com/office/drawing/2014/main" xmlns="" val="3417478522"/>
                    </a:ext>
                  </a:extLst>
                </a:gridCol>
                <a:gridCol w="550672">
                  <a:extLst>
                    <a:ext uri="{9D8B030D-6E8A-4147-A177-3AD203B41FA5}">
                      <a16:colId xmlns:a16="http://schemas.microsoft.com/office/drawing/2014/main" xmlns="" val="136273041"/>
                    </a:ext>
                  </a:extLst>
                </a:gridCol>
                <a:gridCol w="550672">
                  <a:extLst>
                    <a:ext uri="{9D8B030D-6E8A-4147-A177-3AD203B41FA5}">
                      <a16:colId xmlns:a16="http://schemas.microsoft.com/office/drawing/2014/main" xmlns="" val="2100357111"/>
                    </a:ext>
                  </a:extLst>
                </a:gridCol>
                <a:gridCol w="550672">
                  <a:extLst>
                    <a:ext uri="{9D8B030D-6E8A-4147-A177-3AD203B41FA5}">
                      <a16:colId xmlns:a16="http://schemas.microsoft.com/office/drawing/2014/main" xmlns="" val="3780457097"/>
                    </a:ext>
                  </a:extLst>
                </a:gridCol>
                <a:gridCol w="550672">
                  <a:extLst>
                    <a:ext uri="{9D8B030D-6E8A-4147-A177-3AD203B41FA5}">
                      <a16:colId xmlns:a16="http://schemas.microsoft.com/office/drawing/2014/main" xmlns="" val="4181974836"/>
                    </a:ext>
                  </a:extLst>
                </a:gridCol>
                <a:gridCol w="550672">
                  <a:extLst>
                    <a:ext uri="{9D8B030D-6E8A-4147-A177-3AD203B41FA5}">
                      <a16:colId xmlns:a16="http://schemas.microsoft.com/office/drawing/2014/main" xmlns="" val="2425791006"/>
                    </a:ext>
                  </a:extLst>
                </a:gridCol>
              </a:tblGrid>
              <a:tr h="675398">
                <a:tc>
                  <a:txBody>
                    <a:bodyPr/>
                    <a:lstStyle/>
                    <a:p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sr-Latn-B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sr-Latn-B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sr-Latn-B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sr-Latn-B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sr-Latn-B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sr-Latn-B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sr-Latn-B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sr-Latn-B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sr-Latn-B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sr-Latn-BA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6168795"/>
                  </a:ext>
                </a:extLst>
              </a:tr>
            </a:tbl>
          </a:graphicData>
        </a:graphic>
      </p:graphicFrame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F444C0E7-AC60-4C4A-A0FF-444BB4F8B5BF}"/>
              </a:ext>
            </a:extLst>
          </p:cNvPr>
          <p:cNvSpPr/>
          <p:nvPr/>
        </p:nvSpPr>
        <p:spPr>
          <a:xfrm>
            <a:off x="6339841" y="3493961"/>
            <a:ext cx="1412243" cy="377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A6375D68-DB42-4002-B12B-511ED8F840B1}"/>
              </a:ext>
            </a:extLst>
          </p:cNvPr>
          <p:cNvSpPr txBox="1"/>
          <p:nvPr/>
        </p:nvSpPr>
        <p:spPr>
          <a:xfrm>
            <a:off x="4206240" y="3429000"/>
            <a:ext cx="19100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</a:t>
            </a:r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</a:p>
        </p:txBody>
      </p:sp>
      <p:pic>
        <p:nvPicPr>
          <p:cNvPr id="52" name="Picture 2" descr="Naučnici menjaju dužinu sekunde i prave NAJTAČNIJI ČASOVNIK IKAD">
            <a:extLst>
              <a:ext uri="{FF2B5EF4-FFF2-40B4-BE49-F238E27FC236}">
                <a16:creationId xmlns:a16="http://schemas.microsoft.com/office/drawing/2014/main" xmlns="" id="{97FE1633-872F-48A4-AC70-5CD075EDD8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94" t="6132" r="19745"/>
          <a:stretch/>
        </p:blipFill>
        <p:spPr bwMode="auto">
          <a:xfrm>
            <a:off x="7655559" y="4003040"/>
            <a:ext cx="1590041" cy="174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Teardrop 52">
            <a:extLst>
              <a:ext uri="{FF2B5EF4-FFF2-40B4-BE49-F238E27FC236}">
                <a16:creationId xmlns:a16="http://schemas.microsoft.com/office/drawing/2014/main" xmlns="" id="{9C2913A8-DEF7-4A5C-AE47-533DBFA08B5F}"/>
              </a:ext>
            </a:extLst>
          </p:cNvPr>
          <p:cNvSpPr/>
          <p:nvPr/>
        </p:nvSpPr>
        <p:spPr>
          <a:xfrm rot="9741414">
            <a:off x="8336787" y="3982038"/>
            <a:ext cx="751451" cy="956867"/>
          </a:xfrm>
          <a:custGeom>
            <a:avLst/>
            <a:gdLst>
              <a:gd name="connsiteX0" fmla="*/ 0 w 863600"/>
              <a:gd name="connsiteY0" fmla="*/ 296631 h 593261"/>
              <a:gd name="connsiteX1" fmla="*/ 431800 w 863600"/>
              <a:gd name="connsiteY1" fmla="*/ 0 h 593261"/>
              <a:gd name="connsiteX2" fmla="*/ 863600 w 863600"/>
              <a:gd name="connsiteY2" fmla="*/ 0 h 593261"/>
              <a:gd name="connsiteX3" fmla="*/ 863600 w 863600"/>
              <a:gd name="connsiteY3" fmla="*/ 296631 h 593261"/>
              <a:gd name="connsiteX4" fmla="*/ 431800 w 863600"/>
              <a:gd name="connsiteY4" fmla="*/ 593262 h 593261"/>
              <a:gd name="connsiteX5" fmla="*/ 0 w 863600"/>
              <a:gd name="connsiteY5" fmla="*/ 296631 h 593261"/>
              <a:gd name="connsiteX0" fmla="*/ 1786 w 865386"/>
              <a:gd name="connsiteY0" fmla="*/ 296631 h 681260"/>
              <a:gd name="connsiteX1" fmla="*/ 433586 w 865386"/>
              <a:gd name="connsiteY1" fmla="*/ 0 h 681260"/>
              <a:gd name="connsiteX2" fmla="*/ 865386 w 865386"/>
              <a:gd name="connsiteY2" fmla="*/ 0 h 681260"/>
              <a:gd name="connsiteX3" fmla="*/ 865386 w 865386"/>
              <a:gd name="connsiteY3" fmla="*/ 296631 h 681260"/>
              <a:gd name="connsiteX4" fmla="*/ 576182 w 865386"/>
              <a:gd name="connsiteY4" fmla="*/ 681260 h 681260"/>
              <a:gd name="connsiteX5" fmla="*/ 1786 w 865386"/>
              <a:gd name="connsiteY5" fmla="*/ 296631 h 681260"/>
              <a:gd name="connsiteX0" fmla="*/ 16554 w 880154"/>
              <a:gd name="connsiteY0" fmla="*/ 416312 h 800941"/>
              <a:gd name="connsiteX1" fmla="*/ 273188 w 880154"/>
              <a:gd name="connsiteY1" fmla="*/ 0 h 800941"/>
              <a:gd name="connsiteX2" fmla="*/ 880154 w 880154"/>
              <a:gd name="connsiteY2" fmla="*/ 119681 h 800941"/>
              <a:gd name="connsiteX3" fmla="*/ 880154 w 880154"/>
              <a:gd name="connsiteY3" fmla="*/ 416312 h 800941"/>
              <a:gd name="connsiteX4" fmla="*/ 590950 w 880154"/>
              <a:gd name="connsiteY4" fmla="*/ 800941 h 800941"/>
              <a:gd name="connsiteX5" fmla="*/ 16554 w 880154"/>
              <a:gd name="connsiteY5" fmla="*/ 416312 h 800941"/>
              <a:gd name="connsiteX0" fmla="*/ 74911 w 751916"/>
              <a:gd name="connsiteY0" fmla="*/ 433012 h 800965"/>
              <a:gd name="connsiteX1" fmla="*/ 144950 w 751916"/>
              <a:gd name="connsiteY1" fmla="*/ 0 h 800965"/>
              <a:gd name="connsiteX2" fmla="*/ 751916 w 751916"/>
              <a:gd name="connsiteY2" fmla="*/ 119681 h 800965"/>
              <a:gd name="connsiteX3" fmla="*/ 751916 w 751916"/>
              <a:gd name="connsiteY3" fmla="*/ 416312 h 800965"/>
              <a:gd name="connsiteX4" fmla="*/ 462712 w 751916"/>
              <a:gd name="connsiteY4" fmla="*/ 800941 h 800965"/>
              <a:gd name="connsiteX5" fmla="*/ 74911 w 751916"/>
              <a:gd name="connsiteY5" fmla="*/ 433012 h 800965"/>
              <a:gd name="connsiteX0" fmla="*/ 43753 w 720758"/>
              <a:gd name="connsiteY0" fmla="*/ 433012 h 800964"/>
              <a:gd name="connsiteX1" fmla="*/ 113792 w 720758"/>
              <a:gd name="connsiteY1" fmla="*/ 0 h 800964"/>
              <a:gd name="connsiteX2" fmla="*/ 720758 w 720758"/>
              <a:gd name="connsiteY2" fmla="*/ 119681 h 800964"/>
              <a:gd name="connsiteX3" fmla="*/ 720758 w 720758"/>
              <a:gd name="connsiteY3" fmla="*/ 416312 h 800964"/>
              <a:gd name="connsiteX4" fmla="*/ 431554 w 720758"/>
              <a:gd name="connsiteY4" fmla="*/ 800941 h 800964"/>
              <a:gd name="connsiteX5" fmla="*/ 43753 w 720758"/>
              <a:gd name="connsiteY5" fmla="*/ 433012 h 800964"/>
              <a:gd name="connsiteX0" fmla="*/ 42891 w 719896"/>
              <a:gd name="connsiteY0" fmla="*/ 414537 h 782489"/>
              <a:gd name="connsiteX1" fmla="*/ 171023 w 719896"/>
              <a:gd name="connsiteY1" fmla="*/ 0 h 782489"/>
              <a:gd name="connsiteX2" fmla="*/ 719896 w 719896"/>
              <a:gd name="connsiteY2" fmla="*/ 101206 h 782489"/>
              <a:gd name="connsiteX3" fmla="*/ 719896 w 719896"/>
              <a:gd name="connsiteY3" fmla="*/ 397837 h 782489"/>
              <a:gd name="connsiteX4" fmla="*/ 430692 w 719896"/>
              <a:gd name="connsiteY4" fmla="*/ 782466 h 782489"/>
              <a:gd name="connsiteX5" fmla="*/ 42891 w 719896"/>
              <a:gd name="connsiteY5" fmla="*/ 414537 h 782489"/>
              <a:gd name="connsiteX0" fmla="*/ 99215 w 673241"/>
              <a:gd name="connsiteY0" fmla="*/ 425966 h 782536"/>
              <a:gd name="connsiteX1" fmla="*/ 124368 w 673241"/>
              <a:gd name="connsiteY1" fmla="*/ 0 h 782536"/>
              <a:gd name="connsiteX2" fmla="*/ 673241 w 673241"/>
              <a:gd name="connsiteY2" fmla="*/ 101206 h 782536"/>
              <a:gd name="connsiteX3" fmla="*/ 673241 w 673241"/>
              <a:gd name="connsiteY3" fmla="*/ 397837 h 782536"/>
              <a:gd name="connsiteX4" fmla="*/ 384037 w 673241"/>
              <a:gd name="connsiteY4" fmla="*/ 782466 h 782536"/>
              <a:gd name="connsiteX5" fmla="*/ 99215 w 673241"/>
              <a:gd name="connsiteY5" fmla="*/ 425966 h 782536"/>
              <a:gd name="connsiteX0" fmla="*/ 99215 w 673241"/>
              <a:gd name="connsiteY0" fmla="*/ 425966 h 782536"/>
              <a:gd name="connsiteX1" fmla="*/ 124368 w 673241"/>
              <a:gd name="connsiteY1" fmla="*/ 0 h 782536"/>
              <a:gd name="connsiteX2" fmla="*/ 673241 w 673241"/>
              <a:gd name="connsiteY2" fmla="*/ 101206 h 782536"/>
              <a:gd name="connsiteX3" fmla="*/ 673241 w 673241"/>
              <a:gd name="connsiteY3" fmla="*/ 397837 h 782536"/>
              <a:gd name="connsiteX4" fmla="*/ 384037 w 673241"/>
              <a:gd name="connsiteY4" fmla="*/ 782466 h 782536"/>
              <a:gd name="connsiteX5" fmla="*/ 99215 w 673241"/>
              <a:gd name="connsiteY5" fmla="*/ 425966 h 782536"/>
              <a:gd name="connsiteX0" fmla="*/ 99215 w 673241"/>
              <a:gd name="connsiteY0" fmla="*/ 425966 h 782763"/>
              <a:gd name="connsiteX1" fmla="*/ 124368 w 673241"/>
              <a:gd name="connsiteY1" fmla="*/ 0 h 782763"/>
              <a:gd name="connsiteX2" fmla="*/ 673241 w 673241"/>
              <a:gd name="connsiteY2" fmla="*/ 101206 h 782763"/>
              <a:gd name="connsiteX3" fmla="*/ 576420 w 673241"/>
              <a:gd name="connsiteY3" fmla="*/ 367043 h 782763"/>
              <a:gd name="connsiteX4" fmla="*/ 384037 w 673241"/>
              <a:gd name="connsiteY4" fmla="*/ 782466 h 782763"/>
              <a:gd name="connsiteX5" fmla="*/ 99215 w 673241"/>
              <a:gd name="connsiteY5" fmla="*/ 425966 h 782763"/>
              <a:gd name="connsiteX0" fmla="*/ 100418 w 674444"/>
              <a:gd name="connsiteY0" fmla="*/ 425966 h 769571"/>
              <a:gd name="connsiteX1" fmla="*/ 125571 w 674444"/>
              <a:gd name="connsiteY1" fmla="*/ 0 h 769571"/>
              <a:gd name="connsiteX2" fmla="*/ 674444 w 674444"/>
              <a:gd name="connsiteY2" fmla="*/ 101206 h 769571"/>
              <a:gd name="connsiteX3" fmla="*/ 577623 w 674444"/>
              <a:gd name="connsiteY3" fmla="*/ 367043 h 769571"/>
              <a:gd name="connsiteX4" fmla="*/ 410763 w 674444"/>
              <a:gd name="connsiteY4" fmla="*/ 769260 h 769571"/>
              <a:gd name="connsiteX5" fmla="*/ 100418 w 674444"/>
              <a:gd name="connsiteY5" fmla="*/ 425966 h 769571"/>
              <a:gd name="connsiteX0" fmla="*/ 129182 w 661303"/>
              <a:gd name="connsiteY0" fmla="*/ 403018 h 769368"/>
              <a:gd name="connsiteX1" fmla="*/ 112430 w 661303"/>
              <a:gd name="connsiteY1" fmla="*/ 0 h 769368"/>
              <a:gd name="connsiteX2" fmla="*/ 661303 w 661303"/>
              <a:gd name="connsiteY2" fmla="*/ 101206 h 769368"/>
              <a:gd name="connsiteX3" fmla="*/ 564482 w 661303"/>
              <a:gd name="connsiteY3" fmla="*/ 367043 h 769368"/>
              <a:gd name="connsiteX4" fmla="*/ 397622 w 661303"/>
              <a:gd name="connsiteY4" fmla="*/ 769260 h 769368"/>
              <a:gd name="connsiteX5" fmla="*/ 129182 w 661303"/>
              <a:gd name="connsiteY5" fmla="*/ 403018 h 769368"/>
              <a:gd name="connsiteX0" fmla="*/ 136037 w 668158"/>
              <a:gd name="connsiteY0" fmla="*/ 403018 h 769422"/>
              <a:gd name="connsiteX1" fmla="*/ 119285 w 668158"/>
              <a:gd name="connsiteY1" fmla="*/ 0 h 769422"/>
              <a:gd name="connsiteX2" fmla="*/ 668158 w 668158"/>
              <a:gd name="connsiteY2" fmla="*/ 101206 h 769422"/>
              <a:gd name="connsiteX3" fmla="*/ 571337 w 668158"/>
              <a:gd name="connsiteY3" fmla="*/ 367043 h 769422"/>
              <a:gd name="connsiteX4" fmla="*/ 404477 w 668158"/>
              <a:gd name="connsiteY4" fmla="*/ 769260 h 769422"/>
              <a:gd name="connsiteX5" fmla="*/ 136037 w 668158"/>
              <a:gd name="connsiteY5" fmla="*/ 403018 h 769422"/>
              <a:gd name="connsiteX0" fmla="*/ 128151 w 660272"/>
              <a:gd name="connsiteY0" fmla="*/ 403018 h 769412"/>
              <a:gd name="connsiteX1" fmla="*/ 111399 w 660272"/>
              <a:gd name="connsiteY1" fmla="*/ 0 h 769412"/>
              <a:gd name="connsiteX2" fmla="*/ 660272 w 660272"/>
              <a:gd name="connsiteY2" fmla="*/ 101206 h 769412"/>
              <a:gd name="connsiteX3" fmla="*/ 563451 w 660272"/>
              <a:gd name="connsiteY3" fmla="*/ 367043 h 769412"/>
              <a:gd name="connsiteX4" fmla="*/ 396591 w 660272"/>
              <a:gd name="connsiteY4" fmla="*/ 769260 h 769412"/>
              <a:gd name="connsiteX5" fmla="*/ 128151 w 660272"/>
              <a:gd name="connsiteY5" fmla="*/ 403018 h 769412"/>
              <a:gd name="connsiteX0" fmla="*/ 122125 w 654246"/>
              <a:gd name="connsiteY0" fmla="*/ 492499 h 858856"/>
              <a:gd name="connsiteX1" fmla="*/ 114757 w 654246"/>
              <a:gd name="connsiteY1" fmla="*/ 0 h 858856"/>
              <a:gd name="connsiteX2" fmla="*/ 654246 w 654246"/>
              <a:gd name="connsiteY2" fmla="*/ 190687 h 858856"/>
              <a:gd name="connsiteX3" fmla="*/ 557425 w 654246"/>
              <a:gd name="connsiteY3" fmla="*/ 456524 h 858856"/>
              <a:gd name="connsiteX4" fmla="*/ 390565 w 654246"/>
              <a:gd name="connsiteY4" fmla="*/ 858741 h 858856"/>
              <a:gd name="connsiteX5" fmla="*/ 122125 w 654246"/>
              <a:gd name="connsiteY5" fmla="*/ 492499 h 858856"/>
              <a:gd name="connsiteX0" fmla="*/ 153383 w 642869"/>
              <a:gd name="connsiteY0" fmla="*/ 525380 h 859209"/>
              <a:gd name="connsiteX1" fmla="*/ 103380 w 642869"/>
              <a:gd name="connsiteY1" fmla="*/ 0 h 859209"/>
              <a:gd name="connsiteX2" fmla="*/ 642869 w 642869"/>
              <a:gd name="connsiteY2" fmla="*/ 190687 h 859209"/>
              <a:gd name="connsiteX3" fmla="*/ 546048 w 642869"/>
              <a:gd name="connsiteY3" fmla="*/ 456524 h 859209"/>
              <a:gd name="connsiteX4" fmla="*/ 379188 w 642869"/>
              <a:gd name="connsiteY4" fmla="*/ 858741 h 859209"/>
              <a:gd name="connsiteX5" fmla="*/ 153383 w 642869"/>
              <a:gd name="connsiteY5" fmla="*/ 525380 h 859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2869" h="859209">
                <a:moveTo>
                  <a:pt x="153383" y="525380"/>
                </a:moveTo>
                <a:cubicBezTo>
                  <a:pt x="107415" y="382257"/>
                  <a:pt x="-135097" y="0"/>
                  <a:pt x="103380" y="0"/>
                </a:cubicBezTo>
                <a:lnTo>
                  <a:pt x="642869" y="190687"/>
                </a:lnTo>
                <a:lnTo>
                  <a:pt x="546048" y="456524"/>
                </a:lnTo>
                <a:cubicBezTo>
                  <a:pt x="546048" y="620349"/>
                  <a:pt x="444632" y="847265"/>
                  <a:pt x="379188" y="858741"/>
                </a:cubicBezTo>
                <a:cubicBezTo>
                  <a:pt x="313744" y="870217"/>
                  <a:pt x="199351" y="668503"/>
                  <a:pt x="153383" y="52538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96E9E647-4BE9-4347-95CC-B25EDEA1D027}"/>
              </a:ext>
            </a:extLst>
          </p:cNvPr>
          <p:cNvSpPr txBox="1"/>
          <p:nvPr/>
        </p:nvSpPr>
        <p:spPr>
          <a:xfrm>
            <a:off x="4119879" y="4373874"/>
            <a:ext cx="19100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15 минута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xmlns="" id="{4D4BB022-C2D7-4DCA-8687-38FA7B8EC1AE}"/>
              </a:ext>
            </a:extLst>
          </p:cNvPr>
          <p:cNvSpPr/>
          <p:nvPr/>
        </p:nvSpPr>
        <p:spPr>
          <a:xfrm>
            <a:off x="7045962" y="5896682"/>
            <a:ext cx="3629659" cy="67539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= 1 000 kg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xmlns="" id="{D1BE6EFE-8E80-400E-8E61-3A0C9C847122}"/>
              </a:ext>
            </a:extLst>
          </p:cNvPr>
          <p:cNvSpPr/>
          <p:nvPr/>
        </p:nvSpPr>
        <p:spPr>
          <a:xfrm>
            <a:off x="7051040" y="5896682"/>
            <a:ext cx="904240" cy="6753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AE84657E-1CC9-4BAC-A436-2CC3DBC10E33}"/>
              </a:ext>
            </a:extLst>
          </p:cNvPr>
          <p:cNvSpPr/>
          <p:nvPr/>
        </p:nvSpPr>
        <p:spPr>
          <a:xfrm>
            <a:off x="7955280" y="5896682"/>
            <a:ext cx="904240" cy="6753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B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250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xmlns="" id="{E1115C4F-92E5-4E24-8E1D-56C7C353296F}"/>
              </a:ext>
            </a:extLst>
          </p:cNvPr>
          <p:cNvSpPr/>
          <p:nvPr/>
        </p:nvSpPr>
        <p:spPr>
          <a:xfrm>
            <a:off x="8867141" y="5896682"/>
            <a:ext cx="904240" cy="6753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B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250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xmlns="" id="{5710F822-1C8A-4532-A64A-EC80B248AE9A}"/>
              </a:ext>
            </a:extLst>
          </p:cNvPr>
          <p:cNvSpPr/>
          <p:nvPr/>
        </p:nvSpPr>
        <p:spPr>
          <a:xfrm>
            <a:off x="9771381" y="5896682"/>
            <a:ext cx="904240" cy="67539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B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CAE5F83A-FBC2-4B21-A1FA-94B213D984ED}"/>
              </a:ext>
            </a:extLst>
          </p:cNvPr>
          <p:cNvSpPr txBox="1"/>
          <p:nvPr/>
        </p:nvSpPr>
        <p:spPr>
          <a:xfrm>
            <a:off x="4739639" y="5689639"/>
            <a:ext cx="1706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250 kg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52282" y="147918"/>
            <a:ext cx="89007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ИЗ РАДНИХ ЛИСТОВА ИЗ МАТЕМАТИКЕ: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98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7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 animBg="1"/>
      <p:bldP spid="23" grpId="0" animBg="1"/>
      <p:bldP spid="24" grpId="0"/>
      <p:bldP spid="27" grpId="0" animBg="1"/>
      <p:bldP spid="28" grpId="0"/>
      <p:bldP spid="31" grpId="0" animBg="1"/>
      <p:bldP spid="32" grpId="0"/>
      <p:bldP spid="53" grpId="0" animBg="1"/>
      <p:bldP spid="54" grpId="0"/>
      <p:bldP spid="55" grpId="0" animBg="1"/>
      <p:bldP spid="56" grpId="0" animBg="1"/>
      <p:bldP spid="57" grpId="0" animBg="1"/>
      <p:bldP spid="58" grpId="0" animBg="1"/>
      <p:bldP spid="59" grpId="0" animBg="1"/>
      <p:bldP spid="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3243D29-F6DF-4251-AC74-B286C7D37DF9}"/>
              </a:ext>
            </a:extLst>
          </p:cNvPr>
          <p:cNvSpPr txBox="1"/>
          <p:nvPr/>
        </p:nvSpPr>
        <p:spPr>
          <a:xfrm>
            <a:off x="983672" y="429491"/>
            <a:ext cx="106541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(6. 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задатак, 67. страна) Мама је имала 3 сина: Јована, Радована и Дејана. Када је са пијаце донијела 20 јабука, они повикаше углас који би дио узели себи. Јован: „Ја бих узео четвртину јер је она 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највећа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 Радован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„Ја бих узео десетину, јер је 10 &gt; 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 Дејан 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 сложио да они узму своје дијелове и рекао да ће он узети </a:t>
            </a:r>
            <a:r>
              <a:rPr lang="sr-Cyrl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половину, </a:t>
            </a:r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јер је то највише, без обзира што је 10 &gt; 2 и 4 &gt; 2. Израчунај колико је ко добио. Да ли је нешто јабука остало мами?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B489A2C6-83EE-43DB-A687-ECEEE38103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8534" y="3547196"/>
            <a:ext cx="1123950" cy="19526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0AE794C-426F-4829-9241-F8BF6A3D69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5548" y="3547196"/>
            <a:ext cx="1085850" cy="19335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D4CDAFD-22E2-40C2-87AB-25C05D47FF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0744" y="3537671"/>
            <a:ext cx="1076325" cy="19431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AABF4A2-A2D3-4C49-9C5E-922980D0A938}"/>
              </a:ext>
            </a:extLst>
          </p:cNvPr>
          <p:cNvSpPr txBox="1"/>
          <p:nvPr/>
        </p:nvSpPr>
        <p:spPr>
          <a:xfrm>
            <a:off x="2715491" y="2978727"/>
            <a:ext cx="1226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ЈОВАН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E4D49AC-F8BF-44BC-9776-B70B8CB8E7AD}"/>
              </a:ext>
            </a:extLst>
          </p:cNvPr>
          <p:cNvSpPr txBox="1"/>
          <p:nvPr/>
        </p:nvSpPr>
        <p:spPr>
          <a:xfrm>
            <a:off x="4184073" y="2978727"/>
            <a:ext cx="1697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РАДОВАН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4928B8B-F53E-4DCA-A162-BAD74303C445}"/>
              </a:ext>
            </a:extLst>
          </p:cNvPr>
          <p:cNvSpPr txBox="1"/>
          <p:nvPr/>
        </p:nvSpPr>
        <p:spPr>
          <a:xfrm>
            <a:off x="6235409" y="2999806"/>
            <a:ext cx="1226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ДЕЈАН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54F1041-BD58-4E8F-9406-4C7ED731128F}"/>
              </a:ext>
            </a:extLst>
          </p:cNvPr>
          <p:cNvSpPr txBox="1"/>
          <p:nvPr/>
        </p:nvSpPr>
        <p:spPr>
          <a:xfrm>
            <a:off x="983672" y="4092909"/>
            <a:ext cx="1393249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</a:p>
          <a:p>
            <a:pPr algn="ctr"/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ЈАБУКА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DC9D8A2-4B69-41E6-B824-8029B222704C}"/>
              </a:ext>
            </a:extLst>
          </p:cNvPr>
          <p:cNvSpPr txBox="1"/>
          <p:nvPr/>
        </p:nvSpPr>
        <p:spPr>
          <a:xfrm>
            <a:off x="2563091" y="5606625"/>
            <a:ext cx="817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Cyrl-B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4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F853BAA-6CEC-476E-B2BF-4AA55D01DEFD}"/>
              </a:ext>
            </a:extLst>
          </p:cNvPr>
          <p:cNvSpPr txBox="1"/>
          <p:nvPr/>
        </p:nvSpPr>
        <p:spPr>
          <a:xfrm>
            <a:off x="4682836" y="5694218"/>
            <a:ext cx="817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Cyrl-B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10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B42E2A4-8EFB-43E9-BE48-60D21A8A84A1}"/>
              </a:ext>
            </a:extLst>
          </p:cNvPr>
          <p:cNvSpPr txBox="1"/>
          <p:nvPr/>
        </p:nvSpPr>
        <p:spPr>
          <a:xfrm>
            <a:off x="6310744" y="5694218"/>
            <a:ext cx="817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Cyrl-B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2</a:t>
            </a:r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0D415E42-7D19-455B-B57B-066C33C13100}"/>
                  </a:ext>
                </a:extLst>
              </p:cNvPr>
              <p:cNvSpPr txBox="1"/>
              <p:nvPr/>
            </p:nvSpPr>
            <p:spPr>
              <a:xfrm>
                <a:off x="7812669" y="2836966"/>
                <a:ext cx="3949840" cy="70070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ЈОВАН: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Cyrl-BA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sr-Cyrl-B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од 20 је 5.</a:t>
                </a:r>
                <a:endParaRPr lang="sr-Latn-BA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D415E42-7D19-455B-B57B-066C33C131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669" y="2836966"/>
                <a:ext cx="3949840" cy="700705"/>
              </a:xfrm>
              <a:prstGeom prst="rect">
                <a:avLst/>
              </a:prstGeom>
              <a:blipFill>
                <a:blip r:embed="rId5"/>
                <a:stretch>
                  <a:fillRect l="-2308" b="-3419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xmlns="" id="{E5BA7F77-F3EE-4963-9235-58D49C9C7B88}"/>
                  </a:ext>
                </a:extLst>
              </p:cNvPr>
              <p:cNvSpPr txBox="1"/>
              <p:nvPr/>
            </p:nvSpPr>
            <p:spPr>
              <a:xfrm>
                <a:off x="7816554" y="3608561"/>
                <a:ext cx="3942069" cy="616194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РАДОВАН: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Cyrl-BA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  <m:r>
                      <a:rPr lang="sr-Cyrl-BA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од 20 је 2. </a:t>
                </a:r>
                <a:endParaRPr lang="sr-Latn-BA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5BA7F77-F3EE-4963-9235-58D49C9C7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6554" y="3608561"/>
                <a:ext cx="3942069" cy="616194"/>
              </a:xfrm>
              <a:prstGeom prst="rect">
                <a:avLst/>
              </a:prstGeom>
              <a:blipFill>
                <a:blip r:embed="rId6"/>
                <a:stretch>
                  <a:fillRect l="-2157" b="-7767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52ED5534-B341-4075-A445-6542A4833380}"/>
                  </a:ext>
                </a:extLst>
              </p:cNvPr>
              <p:cNvSpPr txBox="1"/>
              <p:nvPr/>
            </p:nvSpPr>
            <p:spPr>
              <a:xfrm>
                <a:off x="7812669" y="4262564"/>
                <a:ext cx="3945955" cy="613886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ДЕЈАН: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Cyrl-BA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од 20 је 10.</a:t>
                </a:r>
                <a:endParaRPr lang="sr-Latn-BA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2ED5534-B341-4075-A445-6542A48333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669" y="4262564"/>
                <a:ext cx="3945955" cy="613886"/>
              </a:xfrm>
              <a:prstGeom prst="rect">
                <a:avLst/>
              </a:prstGeom>
              <a:blipFill>
                <a:blip r:embed="rId7"/>
                <a:stretch>
                  <a:fillRect l="-2311" b="-7767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B065D2EF-889B-42A2-B729-913E4D58A056}"/>
              </a:ext>
            </a:extLst>
          </p:cNvPr>
          <p:cNvSpPr txBox="1"/>
          <p:nvPr/>
        </p:nvSpPr>
        <p:spPr>
          <a:xfrm>
            <a:off x="7816553" y="4946628"/>
            <a:ext cx="3945956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20 - (5 + 2 + 10) = 20 - 17 = 3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3B17A58F-BF2B-4AD2-BB96-8B65A1AB6890}"/>
              </a:ext>
            </a:extLst>
          </p:cNvPr>
          <p:cNvSpPr txBox="1"/>
          <p:nvPr/>
        </p:nvSpPr>
        <p:spPr>
          <a:xfrm>
            <a:off x="7812669" y="5670963"/>
            <a:ext cx="3571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Мами су остале 3 јабуке. 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024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xmlns="" id="{53243D29-F6DF-4251-AC74-B286C7D37DF9}"/>
                  </a:ext>
                </a:extLst>
              </p:cNvPr>
              <p:cNvSpPr txBox="1"/>
              <p:nvPr/>
            </p:nvSpPr>
            <p:spPr>
              <a:xfrm>
                <a:off x="983672" y="429491"/>
                <a:ext cx="10654145" cy="10722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sr-Latn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(</a:t>
                </a:r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sr-Latn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задатак, 68. страна) У једном одјељењу има 27 ученика. Од њих су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Cyrl-BA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sr-Cyrl-B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одлични. Колико у том одјељењу има ученика који нису одлични?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53243D29-F6DF-4251-AC74-B286C7D37D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672" y="429491"/>
                <a:ext cx="10654145" cy="1072217"/>
              </a:xfrm>
              <a:prstGeom prst="rect">
                <a:avLst/>
              </a:prstGeom>
              <a:blipFill>
                <a:blip r:embed="rId2"/>
                <a:stretch>
                  <a:fillRect l="-858" b="-11932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xmlns="" id="{1E04075E-C06F-4840-A138-CA8E4F17DB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r="48365" b="53476"/>
          <a:stretch/>
        </p:blipFill>
        <p:spPr>
          <a:xfrm>
            <a:off x="3222045" y="5034180"/>
            <a:ext cx="635571" cy="731432"/>
          </a:xfrm>
          <a:prstGeom prst="rect">
            <a:avLst/>
          </a:prstGeom>
        </p:spPr>
      </p:pic>
      <p:pic>
        <p:nvPicPr>
          <p:cNvPr id="8" name="Picture 2" descr="Children in regarding kids">
            <a:extLst>
              <a:ext uri="{FF2B5EF4-FFF2-40B4-BE49-F238E27FC236}">
                <a16:creationId xmlns:a16="http://schemas.microsoft.com/office/drawing/2014/main" xmlns="" id="{D4BE61C9-E869-4A47-92B0-36EC1F1095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30"/>
          <a:stretch/>
        </p:blipFill>
        <p:spPr bwMode="auto">
          <a:xfrm>
            <a:off x="983672" y="1838454"/>
            <a:ext cx="2238375" cy="1492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hildren in regarding kids">
            <a:extLst>
              <a:ext uri="{FF2B5EF4-FFF2-40B4-BE49-F238E27FC236}">
                <a16:creationId xmlns:a16="http://schemas.microsoft.com/office/drawing/2014/main" xmlns="" id="{43C541A0-CEB1-496D-94D5-063F4A7FF1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30"/>
          <a:stretch/>
        </p:blipFill>
        <p:spPr bwMode="auto">
          <a:xfrm>
            <a:off x="983672" y="3429000"/>
            <a:ext cx="2238375" cy="1492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hildren in regarding kids">
            <a:extLst>
              <a:ext uri="{FF2B5EF4-FFF2-40B4-BE49-F238E27FC236}">
                <a16:creationId xmlns:a16="http://schemas.microsoft.com/office/drawing/2014/main" xmlns="" id="{E7DF6601-DE1E-45B8-BAD9-B1ED816D66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30"/>
          <a:stretch/>
        </p:blipFill>
        <p:spPr bwMode="auto">
          <a:xfrm>
            <a:off x="983672" y="5019546"/>
            <a:ext cx="2238375" cy="1492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2D837205-9681-40AF-AC3F-B5EFA5A0B10F}"/>
                  </a:ext>
                </a:extLst>
              </p:cNvPr>
              <p:cNvSpPr txBox="1"/>
              <p:nvPr/>
            </p:nvSpPr>
            <p:spPr>
              <a:xfrm>
                <a:off x="5480348" y="1810744"/>
                <a:ext cx="5727979" cy="790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BA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Cyrl-BA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  <m:r>
                      <a:rPr lang="sr-Cyrl-BA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sr-Latn-BA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</a:t>
                </a:r>
                <a:r>
                  <a:rPr lang="sr-Cyrl-BA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 </a:t>
                </a:r>
                <a:r>
                  <a:rPr lang="sr-Latn-BA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27</a:t>
                </a:r>
                <a:r>
                  <a:rPr lang="sr-Cyrl-BA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је 9 јер је 27:3 = 9 </a:t>
                </a:r>
                <a:endParaRPr lang="sr-Latn-BA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D837205-9681-40AF-AC3F-B5EFA5A0B1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0348" y="1810744"/>
                <a:ext cx="5727979" cy="790216"/>
              </a:xfrm>
              <a:prstGeom prst="rect">
                <a:avLst/>
              </a:prstGeom>
              <a:blipFill>
                <a:blip r:embed="rId5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7A177B64-F37E-4384-82AF-CE492E12B37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22046" y="1838454"/>
            <a:ext cx="635571" cy="822207"/>
          </a:xfrm>
          <a:prstGeom prst="rect">
            <a:avLst/>
          </a:prstGeom>
        </p:spPr>
      </p:pic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xmlns="" id="{1E8B6594-5DB1-4389-9D1F-E4A6F2C1A653}"/>
              </a:ext>
            </a:extLst>
          </p:cNvPr>
          <p:cNvCxnSpPr>
            <a:cxnSpLocks/>
          </p:cNvCxnSpPr>
          <p:nvPr/>
        </p:nvCxnSpPr>
        <p:spPr>
          <a:xfrm flipV="1">
            <a:off x="983672" y="2648360"/>
            <a:ext cx="6691746" cy="731432"/>
          </a:xfrm>
          <a:prstGeom prst="bentConnector3">
            <a:avLst>
              <a:gd name="adj1" fmla="val 50000"/>
            </a:avLst>
          </a:prstGeom>
          <a:ln w="571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6C10A7C4-E007-48F1-9EE5-BC181B0FBDC6}"/>
              </a:ext>
            </a:extLst>
          </p:cNvPr>
          <p:cNvSpPr txBox="1"/>
          <p:nvPr/>
        </p:nvSpPr>
        <p:spPr>
          <a:xfrm>
            <a:off x="4741694" y="3950412"/>
            <a:ext cx="70642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том одјељењу има 18 ученика који нису одлични. </a:t>
            </a: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678A68B7-7564-41E2-8641-C2865D92BADE}"/>
              </a:ext>
            </a:extLst>
          </p:cNvPr>
          <p:cNvSpPr txBox="1"/>
          <p:nvPr/>
        </p:nvSpPr>
        <p:spPr>
          <a:xfrm>
            <a:off x="5750560" y="3014076"/>
            <a:ext cx="3921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27 - 9 = 18</a:t>
            </a:r>
            <a:endParaRPr lang="sr-Latn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Content Placeholder 3">
            <a:extLst>
              <a:ext uri="{FF2B5EF4-FFF2-40B4-BE49-F238E27FC236}">
                <a16:creationId xmlns:a16="http://schemas.microsoft.com/office/drawing/2014/main" xmlns="" id="{4B0A9AD9-B144-497F-8833-24BF290E67B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9539" r="48365" b="5091"/>
          <a:stretch/>
        </p:blipFill>
        <p:spPr>
          <a:xfrm>
            <a:off x="3222046" y="3407037"/>
            <a:ext cx="635571" cy="713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39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xmlns="" id="{7683642B-D827-4185-B9B1-044C0B9D6FC5}"/>
                  </a:ext>
                </a:extLst>
              </p:cNvPr>
              <p:cNvSpPr txBox="1"/>
              <p:nvPr/>
            </p:nvSpPr>
            <p:spPr>
              <a:xfrm>
                <a:off x="983672" y="429491"/>
                <a:ext cx="10654145" cy="10727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sr-Latn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(</a:t>
                </a:r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sr-Latn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задатак, 68. страна) У књижари је било 600 свезака. Једног дана продата је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Cyrl-BA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r-Cyrl-B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</a:t>
                </a:r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а сљедећег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Cyrl-BA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свих свезака. Колико је свезака остало у књижари?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683642B-D827-4185-B9B1-044C0B9D6F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672" y="429491"/>
                <a:ext cx="10654145" cy="1072730"/>
              </a:xfrm>
              <a:prstGeom prst="rect">
                <a:avLst/>
              </a:prstGeom>
              <a:blipFill>
                <a:blip r:embed="rId2"/>
                <a:stretch>
                  <a:fillRect l="-858" t="-4545" r="-915" b="-6250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EBB4BCD1-315B-4E72-AD41-521AEAE1862A}"/>
                  </a:ext>
                </a:extLst>
              </p:cNvPr>
              <p:cNvSpPr txBox="1"/>
              <p:nvPr/>
            </p:nvSpPr>
            <p:spPr>
              <a:xfrm>
                <a:off x="1552632" y="2255520"/>
                <a:ext cx="3344488" cy="790794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sr-Cyrl-BA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Cyrl-BA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r-Cyrl-BA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sr-Cyrl-B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од 600 је 120</a:t>
                </a:r>
                <a:endParaRPr lang="sr-Latn-BA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BB4BCD1-315B-4E72-AD41-521AEAE186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2632" y="2255520"/>
                <a:ext cx="3344488" cy="790794"/>
              </a:xfrm>
              <a:prstGeom prst="rect">
                <a:avLst/>
              </a:prstGeom>
              <a:blipFill>
                <a:blip r:embed="rId3"/>
                <a:stretch>
                  <a:fillRect b="-3788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id="{1C141A41-D995-426F-A525-C31DB6BE6B8A}"/>
                  </a:ext>
                </a:extLst>
              </p:cNvPr>
              <p:cNvSpPr txBox="1"/>
              <p:nvPr/>
            </p:nvSpPr>
            <p:spPr>
              <a:xfrm>
                <a:off x="1552632" y="3195685"/>
                <a:ext cx="3344488" cy="79111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sr-Cyrl-BA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Cyrl-BA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sr-Cyrl-BA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sr-Cyrl-B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од 600 је 75</a:t>
                </a:r>
                <a:endParaRPr lang="sr-Latn-BA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C141A41-D995-426F-A525-C31DB6BE6B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2632" y="3195685"/>
                <a:ext cx="3344488" cy="791114"/>
              </a:xfrm>
              <a:prstGeom prst="rect">
                <a:avLst/>
              </a:prstGeom>
              <a:blipFill>
                <a:blip r:embed="rId4"/>
                <a:stretch>
                  <a:fillRect b="-3788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id="{B80CE9C2-AF37-4E5A-81A6-60C9E3A16A1A}"/>
                  </a:ext>
                </a:extLst>
              </p:cNvPr>
              <p:cNvSpPr txBox="1"/>
              <p:nvPr/>
            </p:nvSpPr>
            <p:spPr>
              <a:xfrm>
                <a:off x="1552632" y="4520357"/>
                <a:ext cx="7835208" cy="58477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sr-Cyrl-BA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sr-Cyrl-BA" sz="320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6</m:t>
                    </m:r>
                    <m:r>
                      <a:rPr lang="sr-Cyrl-BA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00 −</m:t>
                    </m:r>
                    <m:d>
                      <m:dPr>
                        <m:ctrlPr>
                          <a:rPr lang="sr-Cyrl-BA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sr-Cyrl-BA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120+75</m:t>
                        </m:r>
                      </m:e>
                    </m:d>
                    <m:r>
                      <a:rPr lang="sr-Cyrl-BA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=600 −195=405 </m:t>
                    </m:r>
                  </m:oMath>
                </a14:m>
                <a:endParaRPr lang="sr-Latn-BA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80CE9C2-AF37-4E5A-81A6-60C9E3A16A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2632" y="4520357"/>
                <a:ext cx="7835208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A2A742CC-898F-402C-8B99-7C7078E700E1}"/>
                  </a:ext>
                </a:extLst>
              </p:cNvPr>
              <p:cNvSpPr txBox="1"/>
              <p:nvPr/>
            </p:nvSpPr>
            <p:spPr>
              <a:xfrm>
                <a:off x="1552632" y="5459999"/>
                <a:ext cx="7835208" cy="584775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sr-Cyrl-BA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sr-Cyrl-BA" sz="320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У</m:t>
                    </m:r>
                    <m:r>
                      <a:rPr lang="sr-Cyrl-BA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књижари је остало 405 свезака.</m:t>
                    </m:r>
                  </m:oMath>
                </a14:m>
                <a:endParaRPr lang="sr-Latn-BA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2A742CC-898F-402C-8B99-7C7078E700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2632" y="5459999"/>
                <a:ext cx="7835208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38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xmlns="" id="{7683642B-D827-4185-B9B1-044C0B9D6FC5}"/>
                  </a:ext>
                </a:extLst>
              </p:cNvPr>
              <p:cNvSpPr txBox="1"/>
              <p:nvPr/>
            </p:nvSpPr>
            <p:spPr>
              <a:xfrm>
                <a:off x="983672" y="429491"/>
                <a:ext cx="10654145" cy="13550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sr-Latn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(</a:t>
                </a:r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sr-Latn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задатак, 68. страна) </a:t>
                </a:r>
              </a:p>
              <a:p>
                <a:pPr algn="just"/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а) Петини броја 430 додај десетину броја 780</a:t>
                </a:r>
              </a:p>
              <a:p>
                <a:pPr algn="just"/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б) Од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Cyrl-BA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броја 240 одузми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Cyrl-BA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r-Cyrl-BA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броја 150.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683642B-D827-4185-B9B1-044C0B9D6F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672" y="429491"/>
                <a:ext cx="10654145" cy="1355051"/>
              </a:xfrm>
              <a:prstGeom prst="rect">
                <a:avLst/>
              </a:prstGeom>
              <a:blipFill>
                <a:blip r:embed="rId2"/>
                <a:stretch>
                  <a:fillRect l="-858" t="-3587" b="-3139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xmlns="" id="{EBB4BCD1-315B-4E72-AD41-521AEAE1862A}"/>
                  </a:ext>
                </a:extLst>
              </p:cNvPr>
              <p:cNvSpPr txBox="1"/>
              <p:nvPr/>
            </p:nvSpPr>
            <p:spPr>
              <a:xfrm>
                <a:off x="1552632" y="2255520"/>
                <a:ext cx="9156008" cy="790794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sr-Cyrl-BA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Cyrl-BA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r-Cyrl-BA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sr-Cyrl-B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од 430 је </a:t>
                </a:r>
                <a:r>
                  <a:rPr lang="sr-Cyrl-BA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86</a:t>
                </a:r>
                <a:endParaRPr lang="sr-Latn-BA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BB4BCD1-315B-4E72-AD41-521AEAE186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2632" y="2255520"/>
                <a:ext cx="9156008" cy="790794"/>
              </a:xfrm>
              <a:prstGeom prst="rect">
                <a:avLst/>
              </a:prstGeom>
              <a:blipFill>
                <a:blip r:embed="rId3"/>
                <a:stretch>
                  <a:fillRect b="-3788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id="{1C141A41-D995-426F-A525-C31DB6BE6B8A}"/>
                  </a:ext>
                </a:extLst>
              </p:cNvPr>
              <p:cNvSpPr txBox="1"/>
              <p:nvPr/>
            </p:nvSpPr>
            <p:spPr>
              <a:xfrm>
                <a:off x="1552632" y="3711168"/>
                <a:ext cx="9156008" cy="79111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sr-Cyrl-BA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Cyrl-BA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sr-Cyrl-BA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sr-Cyrl-B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од 240 је </a:t>
                </a:r>
                <a:r>
                  <a:rPr lang="sr-Cyrl-BA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30</a:t>
                </a:r>
                <a:endParaRPr lang="sr-Latn-BA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C141A41-D995-426F-A525-C31DB6BE6B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2632" y="3711168"/>
                <a:ext cx="9156008" cy="791114"/>
              </a:xfrm>
              <a:prstGeom prst="rect">
                <a:avLst/>
              </a:prstGeom>
              <a:blipFill>
                <a:blip r:embed="rId4"/>
                <a:stretch>
                  <a:fillRect b="-3788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911C25E6-D99E-4A59-A66C-E33BF21370AA}"/>
                  </a:ext>
                </a:extLst>
              </p:cNvPr>
              <p:cNvSpPr txBox="1"/>
              <p:nvPr/>
            </p:nvSpPr>
            <p:spPr>
              <a:xfrm>
                <a:off x="1552632" y="2245010"/>
                <a:ext cx="9156008" cy="790794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sr-Cyrl-BA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Cyrl-BA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r-Cyrl-BA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sr-Cyrl-B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од 430 је </a:t>
                </a:r>
                <a:r>
                  <a:rPr lang="sr-Cyrl-BA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86</a:t>
                </a:r>
                <a:r>
                  <a:rPr lang="sr-Cyrl-B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Cyrl-BA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sr-Cyrl-B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од 780 је </a:t>
                </a:r>
                <a:r>
                  <a:rPr lang="sr-Cyrl-BA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78</a:t>
                </a:r>
                <a:endParaRPr lang="sr-Latn-BA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11C25E6-D99E-4A59-A66C-E33BF21370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2632" y="2245010"/>
                <a:ext cx="9156008" cy="790794"/>
              </a:xfrm>
              <a:prstGeom prst="rect">
                <a:avLst/>
              </a:prstGeom>
              <a:blipFill>
                <a:blip r:embed="rId5"/>
                <a:stretch>
                  <a:fillRect b="-3788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="" id="{20405280-EDBE-4E7D-964F-BAE2C82EB377}"/>
                  </a:ext>
                </a:extLst>
              </p:cNvPr>
              <p:cNvSpPr txBox="1"/>
              <p:nvPr/>
            </p:nvSpPr>
            <p:spPr>
              <a:xfrm>
                <a:off x="1552632" y="2234500"/>
                <a:ext cx="9156008" cy="790794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sr-Cyrl-BA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Cyrl-BA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r-Cyrl-BA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sr-Cyrl-B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од 430 је </a:t>
                </a:r>
                <a:r>
                  <a:rPr lang="sr-Cyrl-BA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86</a:t>
                </a:r>
                <a:r>
                  <a:rPr lang="sr-Cyrl-B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Cyrl-BA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sr-Cyrl-B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од 780 је </a:t>
                </a:r>
                <a:r>
                  <a:rPr lang="sr-Cyrl-BA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78,</a:t>
                </a:r>
                <a:r>
                  <a:rPr lang="sr-Cyrl-B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па је </a:t>
                </a:r>
                <a:r>
                  <a:rPr lang="sr-Cyrl-BA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86 + 78 =  164</a:t>
                </a:r>
                <a:endParaRPr lang="sr-Latn-BA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0405280-EDBE-4E7D-964F-BAE2C82EB3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2632" y="2234500"/>
                <a:ext cx="9156008" cy="790794"/>
              </a:xfrm>
              <a:prstGeom prst="rect">
                <a:avLst/>
              </a:prstGeom>
              <a:blipFill>
                <a:blip r:embed="rId6"/>
                <a:stretch>
                  <a:fillRect b="-4580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EA8A2ABB-14C9-4FD2-836E-5FA700961B3C}"/>
                  </a:ext>
                </a:extLst>
              </p:cNvPr>
              <p:cNvSpPr txBox="1"/>
              <p:nvPr/>
            </p:nvSpPr>
            <p:spPr>
              <a:xfrm>
                <a:off x="1552632" y="3711168"/>
                <a:ext cx="9156008" cy="79111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sr-Cyrl-BA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Cyrl-BA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sr-Cyrl-BA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sr-Cyrl-B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од 240 је </a:t>
                </a:r>
                <a:r>
                  <a:rPr lang="sr-Cyrl-BA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30</a:t>
                </a:r>
                <a:r>
                  <a:rPr lang="sr-Cyrl-B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Cyrl-BA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r-Cyrl-B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од 150 је </a:t>
                </a:r>
                <a:r>
                  <a:rPr lang="sr-Cyrl-BA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30</a:t>
                </a:r>
                <a:endParaRPr lang="sr-Latn-BA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A8A2ABB-14C9-4FD2-836E-5FA700961B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2632" y="3711168"/>
                <a:ext cx="9156008" cy="791114"/>
              </a:xfrm>
              <a:prstGeom prst="rect">
                <a:avLst/>
              </a:prstGeom>
              <a:blipFill>
                <a:blip r:embed="rId7"/>
                <a:stretch>
                  <a:fillRect b="-3788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="" id="{4579F0BA-A966-43C4-BF5E-C73D247F490C}"/>
                  </a:ext>
                </a:extLst>
              </p:cNvPr>
              <p:cNvSpPr txBox="1"/>
              <p:nvPr/>
            </p:nvSpPr>
            <p:spPr>
              <a:xfrm>
                <a:off x="1552632" y="3722030"/>
                <a:ext cx="9156008" cy="79111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sr-Cyrl-BA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Cyrl-BA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sr-Cyrl-BA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sr-Cyrl-B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од 240 је </a:t>
                </a:r>
                <a:r>
                  <a:rPr lang="sr-Cyrl-BA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30</a:t>
                </a:r>
                <a:r>
                  <a:rPr lang="sr-Cyrl-B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Cyrl-BA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r-Cyrl-B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од 150 је </a:t>
                </a:r>
                <a:r>
                  <a:rPr lang="sr-Cyrl-BA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30, </a:t>
                </a:r>
                <a:r>
                  <a:rPr lang="sr-Cyrl-BA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 је </a:t>
                </a:r>
                <a:r>
                  <a:rPr lang="sr-Cyrl-BA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30 - 30 = 0 </a:t>
                </a:r>
                <a:endParaRPr lang="sr-Latn-BA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579F0BA-A966-43C4-BF5E-C73D247F49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2632" y="3722030"/>
                <a:ext cx="9156008" cy="791114"/>
              </a:xfrm>
              <a:prstGeom prst="rect">
                <a:avLst/>
              </a:prstGeom>
              <a:blipFill>
                <a:blip r:embed="rId8"/>
                <a:stretch>
                  <a:fillRect b="-4580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567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255</TotalTime>
  <Words>391</Words>
  <Application>Microsoft Office PowerPoint</Application>
  <PresentationFormat>Widescreen</PresentationFormat>
  <Paragraphs>103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Cambria Math</vt:lpstr>
      <vt:lpstr>Corbel</vt:lpstr>
      <vt:lpstr>Gill Sans MT</vt:lpstr>
      <vt:lpstr>Impact</vt:lpstr>
      <vt:lpstr>Times New Roman</vt:lpstr>
      <vt:lpstr>Badge</vt:lpstr>
      <vt:lpstr>РАЗЛОМЦИ   МАТЕМАТИКА 4. РАЗРЕД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РАЗЛОМЦИ ПОЛОВИНА, ЧЕТВРТИНА, ДЕСЕТИНА    СРПСКИ ЈЕЗИК 4. РАЗРЕД</dc:title>
  <dc:creator>Biljana Lakic</dc:creator>
  <cp:lastModifiedBy>marina_uciteljica@yahoo.com</cp:lastModifiedBy>
  <cp:revision>22</cp:revision>
  <dcterms:created xsi:type="dcterms:W3CDTF">2020-05-21T11:43:45Z</dcterms:created>
  <dcterms:modified xsi:type="dcterms:W3CDTF">2020-05-24T16:25:20Z</dcterms:modified>
</cp:coreProperties>
</file>