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17" autoAdjust="0"/>
  </p:normalViewPr>
  <p:slideViewPr>
    <p:cSldViewPr>
      <p:cViewPr>
        <p:scale>
          <a:sx n="98" d="100"/>
          <a:sy n="98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CA06-F11D-4FCC-80AA-AE3409A8684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418B-5DA4-4E8F-9DD2-8A735AEAA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sr-Cyrl-RS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28750"/>
            <a:ext cx="6400800" cy="342900"/>
          </a:xfrm>
        </p:spPr>
        <p:txBody>
          <a:bodyPr>
            <a:normAutofit fontScale="85000" lnSpcReduction="20000"/>
          </a:bodyPr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 descr="Oceaní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1581150"/>
            <a:ext cx="80010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Аустралија, </a:t>
            </a:r>
            <a:r>
              <a:rPr lang="sr-Cyrl-RS" sz="4800" dirty="0" smtClean="0">
                <a:solidFill>
                  <a:srgbClr val="00B050"/>
                </a:solidFill>
                <a:latin typeface="Arial Black" pitchFamily="34" charset="0"/>
              </a:rPr>
              <a:t>Нови Зеланд </a:t>
            </a:r>
            <a:r>
              <a:rPr lang="sr-Cyrl-RS" sz="4800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sr-Cyrl-RS" sz="4800" dirty="0" smtClean="0">
                <a:solidFill>
                  <a:srgbClr val="002060"/>
                </a:solidFill>
                <a:latin typeface="Arial Black" pitchFamily="34" charset="0"/>
              </a:rPr>
              <a:t>Океанија</a:t>
            </a:r>
          </a:p>
          <a:p>
            <a:r>
              <a:rPr lang="sr-Cyrl-RS" sz="3200" dirty="0" smtClean="0">
                <a:solidFill>
                  <a:srgbClr val="C00000"/>
                </a:solidFill>
                <a:latin typeface="Arial Black" pitchFamily="34" charset="0"/>
              </a:rPr>
              <a:t>            - понављање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" name="Content Placeholder 3" descr="ГЕОГРАФИЈА - ОШ &quot;Илија Гарашанин&quot;: 101. питањ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28750"/>
            <a:ext cx="971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vijest - Novi Zeland"/>
          <p:cNvPicPr/>
          <p:nvPr/>
        </p:nvPicPr>
        <p:blipFill>
          <a:blip r:embed="rId4" cstate="print"/>
          <a:srcRect l="5697" r="55941" b="50643"/>
          <a:stretch>
            <a:fillRect/>
          </a:stretch>
        </p:blipFill>
        <p:spPr bwMode="auto">
          <a:xfrm>
            <a:off x="7600950" y="1200150"/>
            <a:ext cx="1543050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raugiem.lv"/>
          <p:cNvPicPr/>
          <p:nvPr/>
        </p:nvPicPr>
        <p:blipFill>
          <a:blip r:embed="rId5" cstate="print"/>
          <a:srcRect l="12083" t="37917" r="17917" b="9583"/>
          <a:stretch>
            <a:fillRect/>
          </a:stretch>
        </p:blipFill>
        <p:spPr bwMode="auto">
          <a:xfrm>
            <a:off x="7467600" y="2647950"/>
            <a:ext cx="13716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Привреда Аустралије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9624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sr-Cyrl-RS" sz="1600" dirty="0" smtClean="0"/>
              <a:t>У привредном погледу Аустралија је___________-______________земља.</a:t>
            </a:r>
          </a:p>
          <a:p>
            <a:pPr>
              <a:buAutoNum type="arabicPeriod"/>
            </a:pPr>
            <a:r>
              <a:rPr lang="sr-Cyrl-RS" sz="1600" dirty="0" smtClean="0"/>
              <a:t>Посједује велика рудна богатства:</a:t>
            </a:r>
          </a:p>
          <a:p>
            <a:pPr>
              <a:buNone/>
            </a:pPr>
            <a:r>
              <a:rPr lang="sr-Cyrl-RS" sz="1600" dirty="0" smtClean="0"/>
              <a:t>        _____________________________________________________________________</a:t>
            </a:r>
          </a:p>
          <a:p>
            <a:pPr>
              <a:buAutoNum type="arabicPeriod" startAt="3"/>
            </a:pPr>
            <a:r>
              <a:rPr lang="sr-Cyrl-RS" sz="1600" dirty="0" smtClean="0"/>
              <a:t>Најважнија грана пољопривреде је ________________________.</a:t>
            </a:r>
          </a:p>
          <a:p>
            <a:pPr>
              <a:buAutoNum type="arabicPeriod" startAt="3"/>
            </a:pPr>
            <a:r>
              <a:rPr lang="sr-Cyrl-RS" sz="1600" dirty="0" smtClean="0"/>
              <a:t>Познати су по узгоју_________________оваца.</a:t>
            </a:r>
          </a:p>
          <a:p>
            <a:pPr>
              <a:buAutoNum type="arabicPeriod" startAt="3"/>
            </a:pPr>
            <a:endParaRPr lang="sr-Cyrl-RS" sz="1600" dirty="0" smtClean="0"/>
          </a:p>
          <a:p>
            <a:pPr>
              <a:buAutoNum type="arabicPeriod" startAt="3"/>
            </a:pPr>
            <a:r>
              <a:rPr lang="sr-Cyrl-RS" sz="1600" dirty="0" smtClean="0"/>
              <a:t>Како се зове узвишење на слици? </a:t>
            </a:r>
            <a:endParaRPr lang="en-US" sz="1600" dirty="0"/>
          </a:p>
        </p:txBody>
      </p:sp>
      <p:pic>
        <p:nvPicPr>
          <p:cNvPr id="4" name="Picture 3" descr="ГЕОГРАФИЈА - ОШ &quot;Илија Гарашанин&quot;: 101. питањ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335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luru – stijena koja mijenja boju: Nacionalni park Kata Tjuta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4084955" cy="130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38800" y="2343150"/>
            <a:ext cx="2743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9715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аграрно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97155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индустријска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50495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боксит, манган, жељезна руда, дијаманти, злато, сребро, угаљ, нафта и гас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809750"/>
            <a:ext cx="308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сточарство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1145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мерино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71950"/>
            <a:ext cx="946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Улуру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vijest - Novi Zela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3714750"/>
            <a:ext cx="4953000" cy="830997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r-Cyrl-RS" sz="4800" i="1" dirty="0" smtClean="0">
                <a:solidFill>
                  <a:srgbClr val="FFC000"/>
                </a:solidFill>
              </a:rPr>
              <a:t>НОВИ ЗЕЛАНД</a:t>
            </a:r>
            <a:endParaRPr lang="en-US" sz="48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933450"/>
          </a:xfrm>
        </p:spPr>
        <p:txBody>
          <a:bodyPr>
            <a:normAutofit/>
          </a:bodyPr>
          <a:lstStyle/>
          <a:p>
            <a:r>
              <a:rPr lang="sr-Cyrl-RS" sz="3600" i="1" dirty="0" smtClean="0">
                <a:solidFill>
                  <a:srgbClr val="00B050"/>
                </a:solidFill>
                <a:latin typeface="Arial Black" pitchFamily="34" charset="0"/>
              </a:rPr>
              <a:t>Нови Зеланд</a:t>
            </a:r>
            <a:endParaRPr lang="en-US" sz="36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Content Placeholder 3" descr="Upoznajmo Novi Zela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19150"/>
            <a:ext cx="55626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2419350"/>
            <a:ext cx="236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Нови Зеланд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952750"/>
            <a:ext cx="1143000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u="sng" dirty="0" smtClean="0"/>
              <a:t>Велингтон</a:t>
            </a:r>
            <a:endParaRPr lang="en-US" sz="1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885950"/>
            <a:ext cx="685800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Окланд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495550"/>
            <a:ext cx="137160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Сјеверно острво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333375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1" y="3638550"/>
            <a:ext cx="106680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Јужно острво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504950"/>
            <a:ext cx="2971800" cy="3508653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Нови Зеланд  је острвска држава у јужном дијелу Пацифика. Припада Океанији.</a:t>
            </a:r>
          </a:p>
          <a:p>
            <a:pPr>
              <a:buFont typeface="Arial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Налази се у јужном умјереном топлотном појасу.</a:t>
            </a:r>
          </a:p>
          <a:p>
            <a:pPr>
              <a:buFont typeface="Arial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Географски је најизолованија свјетска држава.</a:t>
            </a:r>
          </a:p>
          <a:p>
            <a:pPr>
              <a:buFont typeface="Arial" charset="0"/>
              <a:buChar char="•"/>
            </a:pPr>
            <a:endParaRPr lang="sr-Cyrl-RS" dirty="0" smtClean="0">
              <a:solidFill>
                <a:schemeClr val="bg1"/>
              </a:solidFill>
            </a:endParaRPr>
          </a:p>
          <a:p>
            <a:endParaRPr lang="sr-Cyrl-R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14" descr="Povijest - Novi Zeland"/>
          <p:cNvPicPr/>
          <p:nvPr/>
        </p:nvPicPr>
        <p:blipFill>
          <a:blip r:embed="rId3" cstate="print"/>
          <a:srcRect l="5697" r="55941" b="50643"/>
          <a:stretch>
            <a:fillRect/>
          </a:stretch>
        </p:blipFill>
        <p:spPr bwMode="auto">
          <a:xfrm>
            <a:off x="7086600" y="0"/>
            <a:ext cx="1543050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048000" y="971550"/>
            <a:ext cx="34290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Аотеароа-”земља дугог бијелог облака”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8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Picture 3" descr="Povijest - Novi Zeland"/>
          <p:cNvPicPr/>
          <p:nvPr/>
        </p:nvPicPr>
        <p:blipFill>
          <a:blip r:embed="rId2" cstate="print"/>
          <a:srcRect l="5697" r="55941" b="50643"/>
          <a:stretch>
            <a:fillRect/>
          </a:stretch>
        </p:blipFill>
        <p:spPr bwMode="auto">
          <a:xfrm>
            <a:off x="7391400" y="0"/>
            <a:ext cx="1543050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New Zealand - Lessons - Tes Teach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9550"/>
            <a:ext cx="2748239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ongariro aka Nacionalni park Mordor (Novi Zeland). Dimne planine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276350"/>
            <a:ext cx="233235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Novi Zeland – Wikipedij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562350"/>
            <a:ext cx="22860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219200" y="2800350"/>
            <a:ext cx="20574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2038350"/>
            <a:ext cx="15240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4400550"/>
            <a:ext cx="121920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Монт Кук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932090"/>
            <a:ext cx="871329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Руапеху</a:t>
            </a:r>
            <a:endParaRPr lang="en-US" sz="1600" dirty="0"/>
          </a:p>
        </p:txBody>
      </p:sp>
      <p:pic>
        <p:nvPicPr>
          <p:cNvPr id="18" name="Picture 17" descr="Trekking over Tasman Glacier and Ball Pass. | CryoPhoto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498047"/>
            <a:ext cx="2743200" cy="164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00200" y="4629150"/>
            <a:ext cx="1143000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Тасманов ледник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285750"/>
            <a:ext cx="4572000" cy="307777"/>
          </a:xfrm>
          <a:prstGeom prst="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Нови Зеланд се налази у “Ватреном појасу Пацифика”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666750"/>
            <a:ext cx="4495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Типови климе- суптропска океанска и умјерено океанска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7800" y="1352550"/>
            <a:ext cx="3657600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Природне љепоте Новог Зеланда су ледничка језера, гејзири, планинске ријеке, водопади , шуме и пашњаци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" name="Picture 29" descr="Novi Zeland će turistima naplaćivati ekološku pristojbu - Glas Istr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190750"/>
            <a:ext cx="375116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TRIS portal – Šibenik – Novozelandskim pticama treba 50 milijuna ..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562350"/>
            <a:ext cx="3733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7620000" y="4552950"/>
            <a:ext cx="1219200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Птица киви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08371"/>
          </a:xfrm>
        </p:spPr>
        <p:txBody>
          <a:bodyPr>
            <a:normAutofit/>
          </a:bodyPr>
          <a:lstStyle/>
          <a:p>
            <a:pPr algn="l"/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600" dirty="0" smtClean="0"/>
              <a:t> </a:t>
            </a:r>
            <a:r>
              <a:rPr lang="sr-Cyrl-RS" sz="1800" dirty="0" smtClean="0"/>
              <a:t>Становништво Новог </a:t>
            </a:r>
            <a:r>
              <a:rPr lang="sr-Cyrl-RS" sz="1800" dirty="0" smtClean="0"/>
              <a:t>Зеланда </a:t>
            </a:r>
            <a:r>
              <a:rPr lang="sr-Cyrl-RS" sz="1800" dirty="0" smtClean="0"/>
              <a:t>чине</a:t>
            </a:r>
          </a:p>
          <a:p>
            <a:pPr>
              <a:buNone/>
            </a:pPr>
            <a:endParaRPr lang="sr-Cyrl-RS" sz="1800" dirty="0" smtClean="0"/>
          </a:p>
          <a:p>
            <a:pPr>
              <a:buNone/>
            </a:pPr>
            <a:r>
              <a:rPr lang="sr-Cyrl-RS" sz="1800" dirty="0" smtClean="0"/>
              <a:t>У привредном погледу Нови Зеланд  је</a:t>
            </a:r>
            <a:endParaRPr lang="en-US" sz="1800" dirty="0"/>
          </a:p>
        </p:txBody>
      </p:sp>
      <p:pic>
        <p:nvPicPr>
          <p:cNvPr id="4" name="Picture 3" descr="Travel: The Maori traditions of New Zealand | NiagaraFallsReview.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81350"/>
            <a:ext cx="27432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āori partnerships | Engage with us | Victoria University of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28750"/>
            <a:ext cx="281940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1276350"/>
            <a:ext cx="51816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 -високо </a:t>
            </a:r>
            <a:r>
              <a:rPr lang="sr-Cyrl-RS" sz="1600" dirty="0" smtClean="0"/>
              <a:t>развијена индустријско-аграрна земља</a:t>
            </a:r>
            <a:endParaRPr lang="en-US" sz="1600" dirty="0"/>
          </a:p>
        </p:txBody>
      </p:sp>
      <p:pic>
        <p:nvPicPr>
          <p:cNvPr id="9" name="Picture 8" descr="PUTOPIS: NOVI ZELAND ima 4 mil stanovnika i 30 mil ovaca | Dolina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33550"/>
            <a:ext cx="2895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Velington | Novi Zeland | ponude, aranžmani, ture, putovanj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257550"/>
            <a:ext cx="5486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Lux magazine - Pravo mjesto za luksuz! - OAZA MIRA I LJEPOTE - OAKLA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733550"/>
            <a:ext cx="2514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505200" y="3409950"/>
            <a:ext cx="228600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Велингтон-главни град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1809751"/>
            <a:ext cx="762000" cy="3048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Окланд</a:t>
            </a:r>
            <a:endParaRPr lang="en-US" sz="1400" dirty="0"/>
          </a:p>
        </p:txBody>
      </p:sp>
      <p:pic>
        <p:nvPicPr>
          <p:cNvPr id="15" name="Picture 14" descr="Povijest - Novi Zeland"/>
          <p:cNvPicPr/>
          <p:nvPr/>
        </p:nvPicPr>
        <p:blipFill>
          <a:blip r:embed="rId7" cstate="print"/>
          <a:srcRect l="5697" r="55941" b="50643"/>
          <a:stretch>
            <a:fillRect/>
          </a:stretch>
        </p:blipFill>
        <p:spPr bwMode="auto">
          <a:xfrm>
            <a:off x="7829550" y="819150"/>
            <a:ext cx="131445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886200" y="51435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29000" y="514350"/>
            <a:ext cx="51816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-потомци европских досељеника и старосједиоци Маори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28765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Маори и хака плес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Хобитон </a:t>
            </a:r>
            <a:b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-насеље из филма “Господар прстенова”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Content Placeholder 3" descr="Hobbiton, Novi Zela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3950"/>
            <a:ext cx="2895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obbiton, Novi Zela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71550"/>
            <a:ext cx="5867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obbiton, Novi Zela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57550"/>
            <a:ext cx="2809875" cy="158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ovijest - Novi Zeland"/>
          <p:cNvPicPr/>
          <p:nvPr/>
        </p:nvPicPr>
        <p:blipFill>
          <a:blip r:embed="rId5" cstate="print"/>
          <a:srcRect l="5697" r="55941" b="50643"/>
          <a:stretch>
            <a:fillRect/>
          </a:stretch>
        </p:blipFill>
        <p:spPr bwMode="auto">
          <a:xfrm>
            <a:off x="7696200" y="0"/>
            <a:ext cx="123825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raugiem.lv"/>
          <p:cNvPicPr/>
          <p:nvPr/>
        </p:nvPicPr>
        <p:blipFill>
          <a:blip r:embed="rId2" cstate="print"/>
          <a:srcRect l="12083" t="37917" r="17917" b="9583"/>
          <a:stretch>
            <a:fillRect/>
          </a:stretch>
        </p:blipFill>
        <p:spPr bwMode="auto">
          <a:xfrm>
            <a:off x="7543800" y="133350"/>
            <a:ext cx="13716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Okeanija - Home | Facebook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66750"/>
            <a:ext cx="3505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4800" i="1" dirty="0" smtClean="0">
                <a:solidFill>
                  <a:srgbClr val="FFC000"/>
                </a:solidFill>
              </a:rPr>
              <a:t>ОКЕАНИЈА</a:t>
            </a:r>
            <a:endParaRPr lang="en-US" sz="48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i="1" dirty="0" smtClean="0"/>
              <a:t>С</a:t>
            </a:r>
            <a:r>
              <a:rPr lang="sr-Cyrl-RS" sz="2800" i="1" dirty="0" smtClean="0"/>
              <a:t>ва острва у Тихом океану називамо</a:t>
            </a:r>
            <a:endParaRPr lang="en-US" sz="2800" i="1" dirty="0"/>
          </a:p>
        </p:txBody>
      </p:sp>
      <p:pic>
        <p:nvPicPr>
          <p:cNvPr id="6" name="Content Placeholder 5" descr="Карта (мапа) - Океанија (Oceania) - MAP[N]ALL.CO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52550"/>
            <a:ext cx="6477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raugiem.lv"/>
          <p:cNvPicPr/>
          <p:nvPr/>
        </p:nvPicPr>
        <p:blipFill>
          <a:blip r:embed="rId3" cstate="print"/>
          <a:srcRect l="12083" t="37917" r="17917" b="9583"/>
          <a:stretch>
            <a:fillRect/>
          </a:stretch>
        </p:blipFill>
        <p:spPr bwMode="auto">
          <a:xfrm>
            <a:off x="7772400" y="133350"/>
            <a:ext cx="13716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3619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i="1" dirty="0" smtClean="0">
                <a:solidFill>
                  <a:srgbClr val="FF0000"/>
                </a:solidFill>
              </a:rPr>
              <a:t>Океанија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Untitled by svsava6 on emaz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raugiem.lv"/>
          <p:cNvPicPr/>
          <p:nvPr/>
        </p:nvPicPr>
        <p:blipFill>
          <a:blip r:embed="rId3" cstate="print"/>
          <a:srcRect l="12083" t="37917" r="17917" b="9583"/>
          <a:stretch>
            <a:fillRect/>
          </a:stretch>
        </p:blipFill>
        <p:spPr bwMode="auto">
          <a:xfrm>
            <a:off x="7772400" y="133350"/>
            <a:ext cx="13716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86000" y="3790950"/>
            <a:ext cx="260931" cy="3810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у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85750"/>
            <a:ext cx="2209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  Микронезија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038350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  Полинезија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571750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itchFamily="34" charset="0"/>
              </a:rPr>
              <a:t>  Меланезија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800350"/>
            <a:ext cx="190500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Меланезија </a:t>
            </a:r>
            <a:r>
              <a:rPr lang="sr-Cyrl-RS" sz="1200" dirty="0" smtClean="0"/>
              <a:t>(</a:t>
            </a:r>
            <a:r>
              <a:rPr lang="sr-Cyrl-RS" sz="1200" dirty="0" smtClean="0"/>
              <a:t>црна острва</a:t>
            </a:r>
            <a:r>
              <a:rPr lang="sr-Cyrl-RS" sz="1200" dirty="0" smtClean="0"/>
              <a:t>) добила назив по тамнопутим </a:t>
            </a:r>
            <a:r>
              <a:rPr lang="sr-Cyrl-RS" sz="1200" dirty="0" smtClean="0"/>
              <a:t>становницима, које чине Папуанци.</a:t>
            </a:r>
            <a:endParaRPr lang="sr-Cyrl-RS" sz="1200" dirty="0" smtClean="0"/>
          </a:p>
          <a:p>
            <a:r>
              <a:rPr lang="sr-Cyrl-RS" sz="1200" dirty="0" smtClean="0"/>
              <a:t>80</a:t>
            </a:r>
            <a:r>
              <a:rPr lang="sr-Cyrl-RS" sz="1200" dirty="0" smtClean="0"/>
              <a:t>% становништва Океаније</a:t>
            </a:r>
            <a:endParaRPr lang="sr-Cyrl-RS" sz="1200" dirty="0" smtClean="0"/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105150"/>
            <a:ext cx="1371600" cy="10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2362200" y="1885950"/>
            <a:ext cx="91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Папуа Нова Гвинеја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203835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Соломонова о. 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3105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295275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Фиџи 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105150"/>
            <a:ext cx="762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Вануату 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09550"/>
            <a:ext cx="1905000" cy="101566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Микронезија </a:t>
            </a:r>
            <a:r>
              <a:rPr lang="sr-Cyrl-RS" sz="1200" dirty="0" smtClean="0"/>
              <a:t>(ситна острва),</a:t>
            </a:r>
          </a:p>
          <a:p>
            <a:r>
              <a:rPr lang="sr-Cyrl-RS" sz="1200" dirty="0" smtClean="0"/>
              <a:t>Становништво чине мјешавина Полинежана и Меланежана.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66675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Марјанска о.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127635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100" dirty="0" smtClean="0"/>
              <a:t>Каролинска о.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104775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Маршалска о.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543800" y="2495550"/>
            <a:ext cx="1371600" cy="101566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Полинезија</a:t>
            </a:r>
            <a:r>
              <a:rPr lang="sr-Cyrl-RS" sz="1200" dirty="0" smtClean="0"/>
              <a:t> (више острва)</a:t>
            </a:r>
          </a:p>
          <a:p>
            <a:r>
              <a:rPr lang="sr-Cyrl-RS" sz="1200" dirty="0" smtClean="0"/>
              <a:t>Простиру се сјеверно и јужно од екватора</a:t>
            </a:r>
            <a:endParaRPr lang="en-US" sz="1200" dirty="0"/>
          </a:p>
        </p:txBody>
      </p:sp>
      <p:pic>
        <p:nvPicPr>
          <p:cNvPr id="27" name="Picture 26" descr="STANOVNIŠTVO - Havaji from Croat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562350"/>
            <a:ext cx="1724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8" name="TextBox 27"/>
          <p:cNvSpPr txBox="1"/>
          <p:nvPr/>
        </p:nvSpPr>
        <p:spPr>
          <a:xfrm>
            <a:off x="4953000" y="440055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100" dirty="0" smtClean="0"/>
              <a:t>Нови Зеланд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361950"/>
            <a:ext cx="98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Хаваји 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211455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Тувалу 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3105150"/>
            <a:ext cx="68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Тонга 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1200" y="257175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Самоа 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2952750"/>
            <a:ext cx="641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Тахити 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1828800" y="165735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НОВА ГВИНЕЈА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"/>
            <a:ext cx="8763000" cy="4876800"/>
          </a:xfrm>
        </p:spPr>
        <p:txBody>
          <a:bodyPr/>
          <a:lstStyle/>
          <a:p>
            <a:r>
              <a:rPr lang="sr-Cyrl-RS" dirty="0" smtClean="0"/>
              <a:t>Према постанку острва се дијеле на: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Клима је </a:t>
            </a:r>
            <a:endParaRPr lang="en-U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  <p:pic>
        <p:nvPicPr>
          <p:cNvPr id="6" name="Picture 5" descr="Папуа Нова Гвинеја: Више од 20 убијених у племенским сукобима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66750"/>
            <a:ext cx="2209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hat are lost continents and why are we discovering so many? | Cosm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66750"/>
            <a:ext cx="2286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awaii travel guide: Everything you need to know about visiting Hawai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66750"/>
            <a:ext cx="2057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ora Bora je najbolje ostrvo na svetu | Gdestinacij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66750"/>
            <a:ext cx="1905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20383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Континентална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0383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Тектонска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03835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Вулканска</a:t>
            </a:r>
            <a:r>
              <a:rPr lang="sr-Cyrl-R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03835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Корална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Stanovništvo&#10;• Domorodačko stanovništvo na ostrvima&#10;pripada australoidnim i negroidnim narodima.&#10;• Osim domorodačkog ovde ..."/>
          <p:cNvPicPr/>
          <p:nvPr/>
        </p:nvPicPr>
        <p:blipFill>
          <a:blip r:embed="rId6" cstate="print"/>
          <a:srcRect l="49524" t="51106" r="2116" b="3319"/>
          <a:stretch>
            <a:fillRect/>
          </a:stretch>
        </p:blipFill>
        <p:spPr bwMode="auto">
          <a:xfrm>
            <a:off x="5791200" y="3105150"/>
            <a:ext cx="2847975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Osnovne stvari o koralima u akvarijumu | Akva sve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105150"/>
            <a:ext cx="2514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Životinja oceana. svjetski ocean divljih životinja - Priroda - 20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105150"/>
            <a:ext cx="2590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209800" y="249555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т</a:t>
            </a:r>
            <a:r>
              <a:rPr lang="sr-Cyrl-RS" sz="3200" dirty="0" smtClean="0">
                <a:solidFill>
                  <a:srgbClr val="FF0000"/>
                </a:solidFill>
              </a:rPr>
              <a:t>ропска и екваторијална.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ustralian map, flag and country facts | Australia map, Australian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33350"/>
            <a:ext cx="3048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4000" i="1" dirty="0" smtClean="0">
                <a:solidFill>
                  <a:schemeClr val="accent6">
                    <a:lumMod val="75000"/>
                  </a:schemeClr>
                </a:solidFill>
              </a:rPr>
              <a:t>АУСТРАЛИЈА</a:t>
            </a: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724400"/>
          </a:xfrm>
        </p:spPr>
        <p:txBody>
          <a:bodyPr/>
          <a:lstStyle/>
          <a:p>
            <a:r>
              <a:rPr lang="sr-Cyrl-RS" dirty="0" smtClean="0"/>
              <a:t>Становништво Океаније се углавном бави: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74295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C00000"/>
                </a:solidFill>
              </a:rPr>
              <a:t>з</a:t>
            </a:r>
            <a:r>
              <a:rPr lang="sr-Cyrl-RS" sz="3200" dirty="0" smtClean="0">
                <a:solidFill>
                  <a:srgbClr val="C00000"/>
                </a:solidFill>
              </a:rPr>
              <a:t>емљорадњом, риболовом и туризмом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3" name="Picture 12" descr="Интернет домен државе Тувалу (.tv) веома је&#10;популаран широм света јер представља скраћеницу&#10;речи телевизија. Због тога мон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04950"/>
            <a:ext cx="5257800" cy="35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191000" y="3105150"/>
            <a:ext cx="441960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             </a:t>
            </a:r>
            <a:r>
              <a:rPr lang="sr-Cyrl-RS" sz="2800" b="1" i="1" dirty="0" smtClean="0"/>
              <a:t>БОРА БОРА</a:t>
            </a:r>
            <a:endParaRPr lang="en-US" sz="2800" b="1" i="1" dirty="0"/>
          </a:p>
        </p:txBody>
      </p:sp>
      <p:pic>
        <p:nvPicPr>
          <p:cNvPr id="15" name="Picture 14" descr="Bora Bora,ostrvo u Francuskoj Polineziji je jedno od&#10;najlepših ostrva u Okeaniji&#10; "/>
          <p:cNvPicPr/>
          <p:nvPr/>
        </p:nvPicPr>
        <p:blipFill>
          <a:blip r:embed="rId3" cstate="print"/>
          <a:srcRect l="4321" t="50221" r="43164" b="6416"/>
          <a:stretch>
            <a:fillRect/>
          </a:stretch>
        </p:blipFill>
        <p:spPr bwMode="auto">
          <a:xfrm>
            <a:off x="381000" y="1428750"/>
            <a:ext cx="3009900" cy="1866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Bora Bora,ostrvo u Francuskoj Polineziji je jedno od&#10;najlepših ostrva u Okeaniji&#10; "/>
          <p:cNvPicPr/>
          <p:nvPr/>
        </p:nvPicPr>
        <p:blipFill>
          <a:blip r:embed="rId3" cstate="print"/>
          <a:srcRect l="58273" t="47284" r="9250" b="13871"/>
          <a:stretch>
            <a:fillRect/>
          </a:stretch>
        </p:blipFill>
        <p:spPr bwMode="auto">
          <a:xfrm>
            <a:off x="152400" y="3333750"/>
            <a:ext cx="1762125" cy="1590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Bora Bora,ostrvo u Francuskoj Polineziji je jedno od&#10;najlepših ostrva u Okeaniji&#10; "/>
          <p:cNvPicPr/>
          <p:nvPr/>
        </p:nvPicPr>
        <p:blipFill>
          <a:blip r:embed="rId3" cstate="print"/>
          <a:srcRect l="66973" t="5531" r="2279" b="65708"/>
          <a:stretch>
            <a:fillRect/>
          </a:stretch>
        </p:blipFill>
        <p:spPr bwMode="auto">
          <a:xfrm>
            <a:off x="2133600" y="3486150"/>
            <a:ext cx="1764665" cy="1238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Аустралија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46873"/>
          </a:xfrm>
        </p:spPr>
        <p:txBody>
          <a:bodyPr/>
          <a:lstStyle/>
          <a:p>
            <a:r>
              <a:rPr lang="sr-Cyrl-RS" sz="1800" dirty="0" smtClean="0"/>
              <a:t>Аустралија је континент__________свијета.</a:t>
            </a:r>
          </a:p>
          <a:p>
            <a:r>
              <a:rPr lang="sr-Cyrl-RS" sz="1800" dirty="0" smtClean="0"/>
              <a:t>По површини је ______________континент.</a:t>
            </a:r>
          </a:p>
          <a:p>
            <a:r>
              <a:rPr lang="sr-Cyrl-RS" sz="1800" dirty="0" smtClean="0"/>
              <a:t>Простире се ___________од екватора.</a:t>
            </a:r>
            <a:endParaRPr lang="en-US" sz="1800" dirty="0" smtClean="0"/>
          </a:p>
          <a:p>
            <a:r>
              <a:rPr lang="sr-Cyrl-RS" sz="1800" dirty="0" smtClean="0"/>
              <a:t>Аустралију пресјеца јужни повратник, те се њен сјеверни дио налази у_____________а јужни у ______________________топлотном појасу</a:t>
            </a:r>
            <a:r>
              <a:rPr lang="sr-Cyrl-RS" sz="2000" dirty="0" smtClean="0"/>
              <a:t>. </a:t>
            </a:r>
            <a:endParaRPr lang="en-US" sz="2000" dirty="0" smtClean="0"/>
          </a:p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4" name="Content Placeholder 3" descr="ГЕОГРАФИЈА - ОШ &quot;Илија Гарашанин&quot;: 101. питање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9550"/>
            <a:ext cx="1657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52800" y="10477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Новог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3525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најмањи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657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јужно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2669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жарком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2669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јужном умјереном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 descr="Australiji karti svijeta - Australske karti svijeta (Australija i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24150"/>
            <a:ext cx="62484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ustralija – Wikipedija"/>
          <p:cNvPicPr/>
          <p:nvPr/>
        </p:nvPicPr>
        <p:blipFill>
          <a:blip r:embed="rId4" cstate="print"/>
          <a:srcRect l="57600" b="67500"/>
          <a:stretch>
            <a:fillRect/>
          </a:stretch>
        </p:blipFill>
        <p:spPr bwMode="auto">
          <a:xfrm>
            <a:off x="6858000" y="2724150"/>
            <a:ext cx="19050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>
            <a:normAutofit fontScale="90000"/>
          </a:bodyPr>
          <a:lstStyle/>
          <a:p>
            <a:r>
              <a:rPr lang="sr-Cyrl-RS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Аустралија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ГЕОГРАФИЈА - ОШ &quot;Илија Гарашанин&quot;: 101. питањ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33350"/>
            <a:ext cx="1504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7145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</a:rPr>
              <a:t>Индијски океан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440055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</a:rPr>
              <a:t>Тихи океан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3716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</a:rPr>
              <a:t>Карпентаријски залив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048000" y="3657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</a:rPr>
              <a:t>Велики аустралијски залив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2" name="Picture 21" descr="Australia - Wiki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19150"/>
            <a:ext cx="792480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762001" y="158115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Индијски океан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424815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Тихи океан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1428750"/>
            <a:ext cx="1676400" cy="52322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Велики кораљни гребен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276350"/>
            <a:ext cx="533400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Јорк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1200150"/>
            <a:ext cx="1066800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Арнхемова земља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971550"/>
            <a:ext cx="1676400" cy="53340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Карпентаријски залив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3638550"/>
            <a:ext cx="220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Велики аустралијски залив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4705350"/>
            <a:ext cx="990600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Тасманија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1" y="2571750"/>
            <a:ext cx="2133600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Западна аустралијска висораван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2495550"/>
            <a:ext cx="1524000" cy="4616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Велика аустралијска низија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3028950"/>
            <a:ext cx="914400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Велике разводне планине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3562350"/>
            <a:ext cx="12192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Ријека Мари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2952750"/>
            <a:ext cx="114300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Ерово језеро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6800" y="666750"/>
            <a:ext cx="2286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Континентална и пустињска</a:t>
            </a:r>
            <a:endParaRPr lang="en-US" dirty="0"/>
          </a:p>
        </p:txBody>
      </p:sp>
      <p:pic>
        <p:nvPicPr>
          <p:cNvPr id="20" name="Content Placeholder 1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1950"/>
            <a:ext cx="5105400" cy="47053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6800" y="1733550"/>
            <a:ext cx="22860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Влажна тропска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066800" y="272415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Влажна суптропска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66800" y="379095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средоземна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52800" y="120015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3352800" y="1504950"/>
            <a:ext cx="2362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3"/>
          </p:cNvCxnSpPr>
          <p:nvPr/>
        </p:nvCxnSpPr>
        <p:spPr>
          <a:xfrm>
            <a:off x="3352800" y="3105150"/>
            <a:ext cx="434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600" y="371475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ГЕОГРАФИЈА - ОШ &quot;Илија Гарашанин&quot;: 101. питањ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3335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sr-Cyrl-RS" i="1" dirty="0" smtClean="0">
                <a:solidFill>
                  <a:schemeClr val="accent6">
                    <a:lumMod val="75000"/>
                  </a:schemeClr>
                </a:solidFill>
              </a:rPr>
              <a:t>Зашто Аустралију називамо земљом живих фосила?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565922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7" name="Content Placeholder 4" descr="https://upload.wikimedia.org/wikipedia/commons/thumb/a/a3/Eucalyptus_deglupta-trees.jpg/250px-Eucalyptus_deglupta-tree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4958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angrove trees — Stock Photo © Pakhnyushchyy #2273104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86100"/>
            <a:ext cx="38100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ustralij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43050"/>
            <a:ext cx="38100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29400" y="24003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скраб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1" y="3257550"/>
            <a:ext cx="16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еукалиптус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6004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мангрова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428751"/>
            <a:ext cx="3429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Аустралија је била изолована од осталих континената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ГЕОГРАФИЈА - ОШ &quot;Илија Гарашанин&quot;: 101. питањ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8575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2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19400" cy="30289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200400" cy="2971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950"/>
            <a:ext cx="3200400" cy="2114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11406"/>
          <a:stretch/>
        </p:blipFill>
        <p:spPr>
          <a:xfrm>
            <a:off x="3124200" y="2952750"/>
            <a:ext cx="2819400" cy="21907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28003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00350"/>
            <a:ext cx="3200400" cy="2343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1" y="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42900"/>
            <a:ext cx="83820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dirty="0" smtClean="0"/>
              <a:t>кенгур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1" y="2495550"/>
            <a:ext cx="74885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коала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400300"/>
            <a:ext cx="60960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dirty="0" smtClean="0"/>
              <a:t>ему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1" y="4629150"/>
            <a:ext cx="140756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sr-Cyrl-RS" dirty="0" smtClean="0"/>
              <a:t>рајска птица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314700"/>
            <a:ext cx="76078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sr-Cyrl-RS" dirty="0" smtClean="0"/>
              <a:t>динго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7181025" y="4279248"/>
            <a:ext cx="1593202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RS" dirty="0" smtClean="0"/>
              <a:t>тасманијски ђаво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Становништво Аустралије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600" dirty="0" smtClean="0"/>
              <a:t>1. У Аустралији живи_____________________становника.</a:t>
            </a:r>
          </a:p>
          <a:p>
            <a:pPr>
              <a:buNone/>
            </a:pPr>
            <a:r>
              <a:rPr lang="sr-Cyrl-RS" sz="1600" dirty="0" smtClean="0"/>
              <a:t>2. Који су дијелови Аустралије најслабије насељени?</a:t>
            </a:r>
          </a:p>
          <a:p>
            <a:pPr>
              <a:buNone/>
            </a:pPr>
            <a:r>
              <a:rPr lang="sr-Cyrl-RS" sz="1600" dirty="0" smtClean="0"/>
              <a:t>      </a:t>
            </a:r>
          </a:p>
          <a:p>
            <a:pPr>
              <a:buNone/>
            </a:pPr>
            <a:r>
              <a:rPr lang="sr-Cyrl-RS" sz="1600" dirty="0" smtClean="0"/>
              <a:t>3. Ко су старосједиоци Аустралије? _____________</a:t>
            </a:r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r>
              <a:rPr lang="sr-Cyrl-RS" sz="1600" smtClean="0"/>
              <a:t>4. 95% становништва чине:______________________________</a:t>
            </a:r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ГЕОГРАФИЈА - ОШ &quot;Илија Гарашанин&quot;: 101. питањ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335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а Аустралије густина становништва - становништво картице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23950"/>
            <a:ext cx="2438400" cy="20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8200" y="2266950"/>
            <a:ext cx="197866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Аустралија- природне и друштвене одлике"/>
          <p:cNvPicPr/>
          <p:nvPr/>
        </p:nvPicPr>
        <p:blipFill>
          <a:blip r:embed="rId5" cstate="print"/>
          <a:srcRect l="20593" t="9521" r="13999" b="38003"/>
          <a:stretch>
            <a:fillRect/>
          </a:stretch>
        </p:blipFill>
        <p:spPr bwMode="auto">
          <a:xfrm>
            <a:off x="3048000" y="2419350"/>
            <a:ext cx="2076450" cy="12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novnistvo i zone civilizacije Australije i Okeanije"/>
          <p:cNvPicPr/>
          <p:nvPr/>
        </p:nvPicPr>
        <p:blipFill>
          <a:blip r:embed="rId6" cstate="print"/>
          <a:srcRect l="11466" t="46461"/>
          <a:stretch>
            <a:fillRect/>
          </a:stretch>
        </p:blipFill>
        <p:spPr bwMode="auto">
          <a:xfrm>
            <a:off x="6096000" y="3790950"/>
            <a:ext cx="294195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38400" y="97155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око 24 милиона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581150"/>
            <a:ext cx="3689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Пустиње у унутрашњости Аустралије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1809750"/>
            <a:ext cx="132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Абориџини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1719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Европски досељеници и њихови потомци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Градови Аустралије</a:t>
            </a:r>
            <a:endParaRPr lang="en-US" sz="3600" dirty="0"/>
          </a:p>
        </p:txBody>
      </p:sp>
      <p:pic>
        <p:nvPicPr>
          <p:cNvPr id="5" name="Content Placeholder 4" descr="Savezne države i teritoriji u Australiji – Wikipedij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5255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ГЕОГРАФИЈА - ОШ &quot;Илија Гарашанин&quot;: 101. питањ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955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2571750"/>
            <a:ext cx="143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Квинсленд</a:t>
            </a:r>
            <a:r>
              <a:rPr lang="sr-Cyrl-R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1" y="340995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Нови Јужни Велс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94335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Викторија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47675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Тасманија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181350"/>
            <a:ext cx="1990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Јужна Аустралија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03835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Сјеверна територија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264795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Западна Аустралија</a:t>
            </a:r>
            <a:endParaRPr lang="en-US" sz="1200" dirty="0"/>
          </a:p>
        </p:txBody>
      </p:sp>
      <p:pic>
        <p:nvPicPr>
          <p:cNvPr id="13" name="Picture 12" descr="Engleski jezik u Australiji - Sidnej - Prestige Educa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647950"/>
            <a:ext cx="1857375" cy="129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ustralija i Okeanija – Kanbera, prestonica Australije – Travel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867150"/>
            <a:ext cx="2059849" cy="104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Brizbejn | Budi Kengu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72200" y="1276350"/>
            <a:ext cx="2371824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delejd | Budi Kengur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019550"/>
            <a:ext cx="1609725" cy="100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Melburn Australija - destinacije - putovanjeonline.co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810000" y="4248150"/>
            <a:ext cx="152400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Pert | Australija | ponude, aranžmani, ture, putovanj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1" y="2343150"/>
            <a:ext cx="2057400" cy="155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Darvin | Budi Kengur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971550"/>
            <a:ext cx="2067955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172200" y="234315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Бризбејн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2647950"/>
            <a:ext cx="101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Сиднеј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4552950"/>
            <a:ext cx="7355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sz="1200" u="sng" dirty="0" smtClean="0"/>
              <a:t>Канбера</a:t>
            </a:r>
            <a:endParaRPr lang="en-US" sz="12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4781550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Мелбурн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4781550"/>
            <a:ext cx="9143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Аделејд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3638550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Перт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180975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Дарвин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21" idx="2"/>
          </p:cNvCxnSpPr>
          <p:nvPr/>
        </p:nvCxnSpPr>
        <p:spPr>
          <a:xfrm flipH="1">
            <a:off x="6477000" y="2620149"/>
            <a:ext cx="152400" cy="4850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1"/>
          </p:cNvCxnSpPr>
          <p:nvPr/>
        </p:nvCxnSpPr>
        <p:spPr>
          <a:xfrm flipH="1">
            <a:off x="6248400" y="2786450"/>
            <a:ext cx="838200" cy="1080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</p:cNvCxnSpPr>
          <p:nvPr/>
        </p:nvCxnSpPr>
        <p:spPr>
          <a:xfrm flipH="1" flipV="1">
            <a:off x="6019800" y="4019550"/>
            <a:ext cx="457200" cy="671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1"/>
          </p:cNvCxnSpPr>
          <p:nvPr/>
        </p:nvCxnSpPr>
        <p:spPr>
          <a:xfrm flipV="1">
            <a:off x="5334000" y="4248150"/>
            <a:ext cx="304800" cy="4048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733800" y="3943350"/>
            <a:ext cx="11430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3"/>
          </p:cNvCxnSpPr>
          <p:nvPr/>
        </p:nvCxnSpPr>
        <p:spPr>
          <a:xfrm>
            <a:off x="2209801" y="3121946"/>
            <a:ext cx="533399" cy="5928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05200" y="1504950"/>
            <a:ext cx="7620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492</Words>
  <Application>Microsoft Office PowerPoint</Application>
  <PresentationFormat>On-screen Show (16:9)</PresentationFormat>
  <Paragraphs>171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</vt:lpstr>
      <vt:lpstr>Slide 2</vt:lpstr>
      <vt:lpstr>Аустралија</vt:lpstr>
      <vt:lpstr>Аустралија</vt:lpstr>
      <vt:lpstr>Slide 5</vt:lpstr>
      <vt:lpstr>Зашто Аустралију називамо земљом живих фосила?</vt:lpstr>
      <vt:lpstr>Slide 7</vt:lpstr>
      <vt:lpstr>Становништво Аустралије</vt:lpstr>
      <vt:lpstr>Градови Аустралије</vt:lpstr>
      <vt:lpstr>Привреда Аустралије</vt:lpstr>
      <vt:lpstr>Slide 11</vt:lpstr>
      <vt:lpstr>Нови Зеланд</vt:lpstr>
      <vt:lpstr>Slide 13</vt:lpstr>
      <vt:lpstr>Slide 14</vt:lpstr>
      <vt:lpstr>Хобитон  -насеље из филма “Господар прстенова”</vt:lpstr>
      <vt:lpstr>Slide 16</vt:lpstr>
      <vt:lpstr>Сва острва у Тихом океану називамо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157</cp:revision>
  <dcterms:created xsi:type="dcterms:W3CDTF">2020-05-17T18:54:05Z</dcterms:created>
  <dcterms:modified xsi:type="dcterms:W3CDTF">2020-05-21T14:42:08Z</dcterms:modified>
</cp:coreProperties>
</file>