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14400"/>
            <a:ext cx="6400800" cy="914400"/>
          </a:xfrm>
        </p:spPr>
        <p:txBody>
          <a:bodyPr/>
          <a:lstStyle/>
          <a:p>
            <a:r>
              <a:rPr lang="sr-Cyrl-RS" b="1">
                <a:solidFill>
                  <a:srgbClr val="0070C0"/>
                </a:solidFill>
              </a:rPr>
              <a:t>ПРИВЕТ   !!!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05000"/>
            <a:ext cx="7010400" cy="3962400"/>
          </a:xfrm>
        </p:spPr>
        <p:txBody>
          <a:bodyPr/>
          <a:lstStyle/>
          <a:p>
            <a:r>
              <a:rPr lang="ru-RU" b="1">
                <a:solidFill>
                  <a:srgbClr val="0070C0"/>
                </a:solidFill>
              </a:rPr>
              <a:t>Добрый день дорогие ученики!</a:t>
            </a:r>
            <a:endParaRPr lang="en-US" b="1">
              <a:solidFill>
                <a:srgbClr val="0070C0"/>
              </a:solidFill>
            </a:endParaRPr>
          </a:p>
          <a:p>
            <a:pPr algn="l"/>
            <a:r>
              <a:rPr lang="ru-RU" b="1" smtClean="0">
                <a:solidFill>
                  <a:srgbClr val="0070C0"/>
                </a:solidFill>
              </a:rPr>
              <a:t>Хочу </a:t>
            </a:r>
            <a:r>
              <a:rPr lang="ru-RU" b="1">
                <a:solidFill>
                  <a:srgbClr val="0070C0"/>
                </a:solidFill>
              </a:rPr>
              <a:t>поздравить всех учеников Республики </a:t>
            </a:r>
            <a:r>
              <a:rPr lang="ru-RU" b="1" smtClean="0">
                <a:solidFill>
                  <a:srgbClr val="0070C0"/>
                </a:solidFill>
              </a:rPr>
              <a:t>Сербской,</a:t>
            </a:r>
            <a:r>
              <a:rPr lang="sr-Latn-BA" b="1" smtClean="0">
                <a:solidFill>
                  <a:srgbClr val="0070C0"/>
                </a:solidFill>
              </a:rPr>
              <a:t> </a:t>
            </a:r>
            <a:r>
              <a:rPr lang="ru-RU" b="1" smtClean="0">
                <a:solidFill>
                  <a:srgbClr val="0070C0"/>
                </a:solidFill>
              </a:rPr>
              <a:t>а </a:t>
            </a:r>
            <a:r>
              <a:rPr lang="ru-RU" b="1">
                <a:solidFill>
                  <a:srgbClr val="0070C0"/>
                </a:solidFill>
              </a:rPr>
              <a:t>особенно моих учеников из Кнежева и Имльяни.</a:t>
            </a:r>
            <a:endParaRPr lang="en-US" b="1">
              <a:solidFill>
                <a:srgbClr val="0070C0"/>
              </a:solidFill>
            </a:endParaRPr>
          </a:p>
          <a:p>
            <a:pPr algn="l"/>
            <a:r>
              <a:rPr lang="sr-Latn-BA" b="1">
                <a:solidFill>
                  <a:srgbClr val="0070C0"/>
                </a:solidFill>
              </a:rPr>
              <a:t>M</a:t>
            </a:r>
            <a:r>
              <a:rPr lang="ru-RU" b="1">
                <a:solidFill>
                  <a:srgbClr val="0070C0"/>
                </a:solidFill>
              </a:rPr>
              <a:t>еня зовут </a:t>
            </a:r>
            <a:r>
              <a:rPr lang="en-US" b="1">
                <a:solidFill>
                  <a:srgbClr val="0070C0"/>
                </a:solidFill>
              </a:rPr>
              <a:t>D</a:t>
            </a:r>
            <a:r>
              <a:rPr lang="ru-RU" b="1">
                <a:solidFill>
                  <a:srgbClr val="0070C0"/>
                </a:solidFill>
              </a:rPr>
              <a:t>ушанка Пилипович.</a:t>
            </a:r>
            <a:endParaRPr lang="en-US" b="1">
              <a:solidFill>
                <a:srgbClr val="0070C0"/>
              </a:solidFill>
            </a:endParaRPr>
          </a:p>
          <a:p>
            <a:pPr algn="l"/>
            <a:r>
              <a:rPr lang="ru-RU" b="1">
                <a:solidFill>
                  <a:srgbClr val="0070C0"/>
                </a:solidFill>
              </a:rPr>
              <a:t>Сегодня я ваша учительница русского </a:t>
            </a:r>
            <a:r>
              <a:rPr lang="ru-RU" b="1" smtClean="0">
                <a:solidFill>
                  <a:srgbClr val="0070C0"/>
                </a:solidFill>
              </a:rPr>
              <a:t>языка</a:t>
            </a:r>
            <a:r>
              <a:rPr lang="sr-Latn-BA" b="1" smtClean="0">
                <a:solidFill>
                  <a:srgbClr val="0070C0"/>
                </a:solidFill>
              </a:rPr>
              <a:t>.</a:t>
            </a:r>
          </a:p>
          <a:p>
            <a:pPr algn="l"/>
            <a:r>
              <a:rPr lang="ru-RU" b="1">
                <a:solidFill>
                  <a:srgbClr val="0070C0"/>
                </a:solidFill>
              </a:rPr>
              <a:t>Сегодня мы будем повторять Притяжательные местоимения</a:t>
            </a:r>
            <a:r>
              <a:rPr lang="ru-RU" b="1"/>
              <a:t>.</a:t>
            </a:r>
            <a:endParaRPr lang="en-US" b="1"/>
          </a:p>
          <a:p>
            <a:pPr algn="l"/>
            <a:endParaRPr lang="sr-Latn-BA" smtClean="0">
              <a:solidFill>
                <a:srgbClr val="0070C0"/>
              </a:solidFill>
            </a:endParaRPr>
          </a:p>
          <a:p>
            <a:pPr algn="l"/>
            <a:endParaRPr lang="en-US">
              <a:solidFill>
                <a:srgbClr val="0070C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71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6400800" cy="1143000"/>
          </a:xfrm>
        </p:spPr>
        <p:txBody>
          <a:bodyPr/>
          <a:lstStyle/>
          <a:p>
            <a:r>
              <a:rPr lang="sr-Latn-BA" smtClean="0">
                <a:solidFill>
                  <a:srgbClr val="0070C0"/>
                </a:solidFill>
              </a:rPr>
              <a:t/>
            </a:r>
            <a:br>
              <a:rPr lang="sr-Latn-BA" smtClean="0">
                <a:solidFill>
                  <a:srgbClr val="0070C0"/>
                </a:solidFill>
              </a:rPr>
            </a:br>
            <a:r>
              <a:rPr lang="sr-Latn-BA" smtClean="0">
                <a:solidFill>
                  <a:srgbClr val="0070C0"/>
                </a:solidFill>
              </a:rPr>
              <a:t/>
            </a:r>
            <a:br>
              <a:rPr lang="sr-Latn-BA" smtClean="0">
                <a:solidFill>
                  <a:srgbClr val="0070C0"/>
                </a:solidFill>
              </a:rPr>
            </a:br>
            <a:r>
              <a:rPr lang="ru-RU" smtClean="0">
                <a:solidFill>
                  <a:srgbClr val="0070C0"/>
                </a:solidFill>
              </a:rPr>
              <a:t>Притяжательные </a:t>
            </a:r>
            <a:r>
              <a:rPr lang="ru-RU">
                <a:solidFill>
                  <a:srgbClr val="0070C0"/>
                </a:solidFill>
              </a:rPr>
              <a:t>местоимения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7010400" cy="32766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ecc\Desktop\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38424"/>
            <a:ext cx="5410199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7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838200"/>
            <a:ext cx="6400800" cy="1066800"/>
          </a:xfrm>
        </p:spPr>
        <p:txBody>
          <a:bodyPr>
            <a:normAutofit/>
          </a:bodyPr>
          <a:lstStyle/>
          <a:p>
            <a:r>
              <a:rPr lang="ru-RU" sz="3200" b="1" smtClean="0">
                <a:solidFill>
                  <a:srgbClr val="0070C0"/>
                </a:solidFill>
              </a:rPr>
              <a:t>чт</a:t>
            </a:r>
            <a:r>
              <a:rPr lang="ru-RU" sz="3200" b="1">
                <a:solidFill>
                  <a:srgbClr val="0070C0"/>
                </a:solidFill>
              </a:rPr>
              <a:t>о</a:t>
            </a:r>
            <a:r>
              <a:rPr lang="sr-Latn-BA" sz="3200" b="1" smtClean="0">
                <a:solidFill>
                  <a:srgbClr val="0070C0"/>
                </a:solidFill>
              </a:rPr>
              <a:t> </a:t>
            </a:r>
            <a:r>
              <a:rPr lang="ru-RU" sz="3200" b="1" smtClean="0">
                <a:solidFill>
                  <a:srgbClr val="0070C0"/>
                </a:solidFill>
              </a:rPr>
              <a:t>показывают</a:t>
            </a:r>
            <a:r>
              <a:rPr lang="sr-Latn-BA" sz="3200" b="1" smtClean="0">
                <a:solidFill>
                  <a:srgbClr val="0070C0"/>
                </a:solidFill>
              </a:rPr>
              <a:t> ?</a:t>
            </a:r>
            <a:endParaRPr lang="en-US" sz="3200" b="1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7010400" cy="3886200"/>
          </a:xfrm>
        </p:spPr>
        <p:txBody>
          <a:bodyPr/>
          <a:lstStyle/>
          <a:p>
            <a:pPr algn="l"/>
            <a:r>
              <a:rPr lang="ru-RU" sz="2400">
                <a:solidFill>
                  <a:srgbClr val="0070C0"/>
                </a:solidFill>
              </a:rPr>
              <a:t>Вы это учили что показывают </a:t>
            </a:r>
            <a:r>
              <a:rPr lang="sr-Latn-BA" sz="2400" smtClean="0">
                <a:solidFill>
                  <a:srgbClr val="0070C0"/>
                </a:solidFill>
              </a:rPr>
              <a:t> </a:t>
            </a:r>
            <a:r>
              <a:rPr lang="ru-RU" sz="2400" smtClean="0">
                <a:solidFill>
                  <a:srgbClr val="0070C0"/>
                </a:solidFill>
              </a:rPr>
              <a:t>Притяжательные </a:t>
            </a:r>
            <a:r>
              <a:rPr lang="ru-RU" sz="2400">
                <a:solidFill>
                  <a:srgbClr val="0070C0"/>
                </a:solidFill>
              </a:rPr>
              <a:t>местоимения</a:t>
            </a:r>
            <a:r>
              <a:rPr lang="ru-RU">
                <a:solidFill>
                  <a:srgbClr val="0070C0"/>
                </a:solidFill>
              </a:rPr>
              <a:t>.</a:t>
            </a:r>
            <a:endParaRPr lang="en-US">
              <a:solidFill>
                <a:srgbClr val="0070C0"/>
              </a:solidFill>
            </a:endParaRP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Притяжательные </a:t>
            </a:r>
            <a:r>
              <a:rPr lang="ru-RU" sz="2400">
                <a:solidFill>
                  <a:srgbClr val="0070C0"/>
                </a:solidFill>
              </a:rPr>
              <a:t>местоимения </a:t>
            </a:r>
            <a:r>
              <a:rPr lang="ru-RU" sz="2400" smtClean="0">
                <a:solidFill>
                  <a:srgbClr val="0070C0"/>
                </a:solidFill>
              </a:rPr>
              <a:t>показывают</a:t>
            </a:r>
            <a:r>
              <a:rPr lang="sr-Latn-BA" sz="2400" smtClean="0">
                <a:solidFill>
                  <a:srgbClr val="0070C0"/>
                </a:solidFill>
              </a:rPr>
              <a:t>:</a:t>
            </a:r>
            <a:r>
              <a:rPr lang="ru-RU" sz="2400" smtClean="0">
                <a:solidFill>
                  <a:srgbClr val="0070C0"/>
                </a:solidFill>
              </a:rPr>
              <a:t>  </a:t>
            </a:r>
            <a:r>
              <a:rPr lang="sr-Latn-BA" sz="2400">
                <a:solidFill>
                  <a:srgbClr val="0070C0"/>
                </a:solidFill>
              </a:rPr>
              <a:t>:</a:t>
            </a:r>
            <a:endParaRPr lang="en-US" sz="2400">
              <a:solidFill>
                <a:srgbClr val="0070C0"/>
              </a:solidFill>
            </a:endParaRPr>
          </a:p>
          <a:p>
            <a:pPr algn="l"/>
            <a:r>
              <a:rPr lang="ru-RU" sz="2400">
                <a:solidFill>
                  <a:srgbClr val="0070C0"/>
                </a:solidFill>
              </a:rPr>
              <a:t>что     кому-то     что -то </a:t>
            </a:r>
            <a:r>
              <a:rPr lang="sr-Latn-BA" sz="2400">
                <a:solidFill>
                  <a:srgbClr val="0070C0"/>
                </a:solidFill>
              </a:rPr>
              <a:t>,</a:t>
            </a:r>
            <a:endParaRPr lang="en-US" sz="2400">
              <a:solidFill>
                <a:srgbClr val="0070C0"/>
              </a:solidFill>
            </a:endParaRPr>
          </a:p>
          <a:p>
            <a:pPr algn="l"/>
            <a:r>
              <a:rPr lang="ru-RU" sz="2400" smtClean="0">
                <a:solidFill>
                  <a:srgbClr val="0070C0"/>
                </a:solidFill>
              </a:rPr>
              <a:t>Принадлежит </a:t>
            </a:r>
            <a:r>
              <a:rPr lang="ru-RU" sz="2400">
                <a:solidFill>
                  <a:srgbClr val="0070C0"/>
                </a:solidFill>
              </a:rPr>
              <a:t>и отвечают на вопросы: </a:t>
            </a:r>
            <a:r>
              <a:rPr lang="ru-RU" sz="2400" smtClean="0">
                <a:solidFill>
                  <a:srgbClr val="0070C0"/>
                </a:solidFill>
              </a:rPr>
              <a:t>Чей?</a:t>
            </a:r>
            <a:r>
              <a:rPr lang="sr-Latn-BA" sz="2400" smtClean="0">
                <a:solidFill>
                  <a:srgbClr val="0070C0"/>
                </a:solidFill>
              </a:rPr>
              <a:t>  </a:t>
            </a:r>
            <a:r>
              <a:rPr lang="ru-RU" sz="2400" smtClean="0">
                <a:solidFill>
                  <a:srgbClr val="0070C0"/>
                </a:solidFill>
              </a:rPr>
              <a:t>Чья?</a:t>
            </a:r>
            <a:r>
              <a:rPr lang="sr-Latn-BA" sz="2400" smtClean="0">
                <a:solidFill>
                  <a:srgbClr val="0070C0"/>
                </a:solidFill>
              </a:rPr>
              <a:t> </a:t>
            </a:r>
            <a:r>
              <a:rPr lang="ru-RU" sz="2400" smtClean="0">
                <a:solidFill>
                  <a:srgbClr val="0070C0"/>
                </a:solidFill>
              </a:rPr>
              <a:t>Чье</a:t>
            </a:r>
            <a:r>
              <a:rPr lang="ru-RU" sz="2400">
                <a:solidFill>
                  <a:srgbClr val="0070C0"/>
                </a:solidFill>
              </a:rPr>
              <a:t>? </a:t>
            </a:r>
            <a:r>
              <a:rPr lang="sr-Latn-BA" sz="2400" smtClean="0">
                <a:solidFill>
                  <a:srgbClr val="0070C0"/>
                </a:solidFill>
              </a:rPr>
              <a:t> </a:t>
            </a:r>
            <a:r>
              <a:rPr lang="ru-RU" sz="2400" smtClean="0">
                <a:solidFill>
                  <a:srgbClr val="0070C0"/>
                </a:solidFill>
              </a:rPr>
              <a:t>и</a:t>
            </a:r>
            <a:r>
              <a:rPr lang="sr-Latn-BA" sz="2400" smtClean="0">
                <a:solidFill>
                  <a:srgbClr val="0070C0"/>
                </a:solidFill>
              </a:rPr>
              <a:t>   </a:t>
            </a:r>
            <a:r>
              <a:rPr lang="ru-RU" sz="2400" smtClean="0">
                <a:solidFill>
                  <a:srgbClr val="0070C0"/>
                </a:solidFill>
              </a:rPr>
              <a:t>Чьи</a:t>
            </a:r>
            <a:r>
              <a:rPr lang="ru-RU" sz="2400">
                <a:solidFill>
                  <a:srgbClr val="0070C0"/>
                </a:solidFill>
              </a:rPr>
              <a:t>? </a:t>
            </a:r>
            <a:endParaRPr lang="en-US" sz="2400">
              <a:solidFill>
                <a:srgbClr val="0070C0"/>
              </a:solidFill>
            </a:endParaRP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xmlns="" val="2677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6781800" cy="914400"/>
          </a:xfrm>
        </p:spPr>
        <p:txBody>
          <a:bodyPr>
            <a:normAutofit/>
          </a:bodyPr>
          <a:lstStyle/>
          <a:p>
            <a:r>
              <a:rPr lang="ru-RU" sz="3200" b="1">
                <a:solidFill>
                  <a:srgbClr val="0070C0"/>
                </a:solidFill>
              </a:rPr>
              <a:t>род, число и падеж</a:t>
            </a:r>
            <a:endParaRPr lang="en-US" sz="3200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467600" cy="4343400"/>
          </a:xfrm>
        </p:spPr>
        <p:txBody>
          <a:bodyPr>
            <a:noAutofit/>
          </a:bodyPr>
          <a:lstStyle/>
          <a:p>
            <a:r>
              <a:rPr lang="ru-RU" b="1" i="0">
                <a:solidFill>
                  <a:srgbClr val="0070C0"/>
                </a:solidFill>
              </a:rPr>
              <a:t>У Притяжательных местоимений есть род, число и </a:t>
            </a:r>
            <a:r>
              <a:rPr lang="ru-RU" b="1" i="0" smtClean="0">
                <a:solidFill>
                  <a:srgbClr val="0070C0"/>
                </a:solidFill>
              </a:rPr>
              <a:t>падеж.</a:t>
            </a:r>
            <a:endParaRPr lang="sr-Latn-BA" b="1" i="0" smtClean="0">
              <a:solidFill>
                <a:srgbClr val="0070C0"/>
              </a:solidFill>
            </a:endParaRPr>
          </a:p>
          <a:p>
            <a:r>
              <a:rPr lang="ru-RU" sz="1800" b="1" i="0" smtClean="0">
                <a:solidFill>
                  <a:srgbClr val="0070C0"/>
                </a:solidFill>
              </a:rPr>
              <a:t>То </a:t>
            </a:r>
            <a:r>
              <a:rPr lang="ru-RU" sz="1800" b="1" i="0">
                <a:solidFill>
                  <a:srgbClr val="0070C0"/>
                </a:solidFill>
              </a:rPr>
              <a:t>есть</a:t>
            </a:r>
            <a:r>
              <a:rPr lang="sr-Latn-BA" sz="1800" b="1" i="0">
                <a:solidFill>
                  <a:srgbClr val="0070C0"/>
                </a:solidFill>
              </a:rPr>
              <a:t>,</a:t>
            </a:r>
            <a:r>
              <a:rPr lang="ru-RU" sz="1800" b="1" i="0">
                <a:solidFill>
                  <a:srgbClr val="0070C0"/>
                </a:solidFill>
              </a:rPr>
              <a:t> Притяжательные местоимения склоняются по </a:t>
            </a:r>
            <a:r>
              <a:rPr lang="sr-Cyrl-RS" sz="1800" b="1" i="0">
                <a:solidFill>
                  <a:srgbClr val="0070C0"/>
                </a:solidFill>
              </a:rPr>
              <a:t>п</a:t>
            </a:r>
            <a:r>
              <a:rPr lang="sr-Latn-BA" sz="1800" b="1" i="0">
                <a:solidFill>
                  <a:srgbClr val="0070C0"/>
                </a:solidFill>
              </a:rPr>
              <a:t>адежам</a:t>
            </a:r>
            <a:r>
              <a:rPr lang="sr-Cyrl-RS" i="0">
                <a:solidFill>
                  <a:srgbClr val="0070C0"/>
                </a:solidFill>
              </a:rPr>
              <a:t>.</a:t>
            </a:r>
            <a:endParaRPr lang="en-US" i="0">
              <a:solidFill>
                <a:srgbClr val="0070C0"/>
              </a:solidFill>
            </a:endParaRPr>
          </a:p>
          <a:p>
            <a:endParaRPr lang="sr-Latn-BA" i="0" smtClean="0">
              <a:solidFill>
                <a:srgbClr val="0070C0"/>
              </a:solidFill>
            </a:endParaRPr>
          </a:p>
          <a:p>
            <a:r>
              <a:rPr lang="sr-Cyrl-RS" i="0">
                <a:solidFill>
                  <a:srgbClr val="0070C0"/>
                </a:solidFill>
              </a:rPr>
              <a:t> </a:t>
            </a:r>
            <a:endParaRPr lang="sr-Latn-BA" i="0" smtClean="0">
              <a:solidFill>
                <a:srgbClr val="0070C0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sr-Cyrl-RS" sz="1800" i="0" smtClean="0">
                <a:solidFill>
                  <a:srgbClr val="0070C0"/>
                </a:solidFill>
              </a:rPr>
              <a:t>Если </a:t>
            </a:r>
            <a:r>
              <a:rPr lang="sr-Cyrl-RS" sz="1800" i="0">
                <a:solidFill>
                  <a:srgbClr val="0070C0"/>
                </a:solidFill>
              </a:rPr>
              <a:t>вы выучите как склоняется местоимение мой</a:t>
            </a:r>
            <a:r>
              <a:rPr lang="sr-Latn-BA" sz="1800" i="0">
                <a:solidFill>
                  <a:srgbClr val="0070C0"/>
                </a:solidFill>
              </a:rPr>
              <a:t>,</a:t>
            </a:r>
            <a:r>
              <a:rPr lang="sr-Cyrl-RS" sz="1800" i="0">
                <a:solidFill>
                  <a:srgbClr val="0070C0"/>
                </a:solidFill>
              </a:rPr>
              <a:t> тогда вы будете </a:t>
            </a:r>
            <a:r>
              <a:rPr lang="sr-Latn-BA" sz="1800" i="0" smtClean="0">
                <a:solidFill>
                  <a:srgbClr val="0070C0"/>
                </a:solidFill>
              </a:rPr>
              <a:t>              </a:t>
            </a:r>
            <a:r>
              <a:rPr lang="sr-Cyrl-RS" sz="1800" i="0" smtClean="0">
                <a:solidFill>
                  <a:srgbClr val="0070C0"/>
                </a:solidFill>
              </a:rPr>
              <a:t>уметь </a:t>
            </a:r>
            <a:r>
              <a:rPr lang="sr-Cyrl-RS" sz="1800" i="0">
                <a:solidFill>
                  <a:srgbClr val="0070C0"/>
                </a:solidFill>
              </a:rPr>
              <a:t>просклонять и местоимение твой и свой, </a:t>
            </a:r>
            <a:endParaRPr lang="sr-Latn-BA" sz="1800" i="0" smtClean="0">
              <a:solidFill>
                <a:srgbClr val="0070C0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sr-Cyrl-RS" sz="1800" i="0" smtClean="0">
                <a:solidFill>
                  <a:srgbClr val="0070C0"/>
                </a:solidFill>
              </a:rPr>
              <a:t>Если </a:t>
            </a:r>
            <a:r>
              <a:rPr lang="sr-Cyrl-RS" sz="1800" i="0">
                <a:solidFill>
                  <a:srgbClr val="0070C0"/>
                </a:solidFill>
              </a:rPr>
              <a:t>вы выучите склонять местоимение наш тогда вы будете знать и просклонять местоимение ваш.</a:t>
            </a:r>
            <a:endParaRPr lang="en-US" sz="1800" i="0">
              <a:solidFill>
                <a:srgbClr val="0070C0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itchFamily="2" charset="2"/>
              <a:buChar char="Ø"/>
            </a:pPr>
            <a:r>
              <a:rPr lang="sr-Cyrl-RS" sz="1800" i="0">
                <a:solidFill>
                  <a:srgbClr val="0070C0"/>
                </a:solidFill>
              </a:rPr>
              <a:t>Местоимения </a:t>
            </a:r>
            <a:r>
              <a:rPr lang="sr-Latn-BA" sz="1800" i="0" smtClean="0">
                <a:solidFill>
                  <a:srgbClr val="0070C0"/>
                </a:solidFill>
              </a:rPr>
              <a:t>        </a:t>
            </a:r>
            <a:r>
              <a:rPr lang="sr-Cyrl-RS" sz="1800" i="0" smtClean="0">
                <a:solidFill>
                  <a:srgbClr val="0070C0"/>
                </a:solidFill>
              </a:rPr>
              <a:t>-его</a:t>
            </a:r>
            <a:r>
              <a:rPr lang="sr-Latn-BA" sz="1800" i="0" smtClean="0">
                <a:solidFill>
                  <a:srgbClr val="0070C0"/>
                </a:solidFill>
              </a:rPr>
              <a:t>  </a:t>
            </a:r>
            <a:r>
              <a:rPr lang="sr-Cyrl-RS" sz="1800" i="0" smtClean="0">
                <a:solidFill>
                  <a:srgbClr val="0070C0"/>
                </a:solidFill>
              </a:rPr>
              <a:t> </a:t>
            </a:r>
            <a:r>
              <a:rPr lang="sr-Cyrl-RS" sz="1800" i="0">
                <a:solidFill>
                  <a:srgbClr val="0070C0"/>
                </a:solidFill>
              </a:rPr>
              <a:t>-</a:t>
            </a:r>
            <a:r>
              <a:rPr lang="sr-Cyrl-RS" sz="1800" i="0" smtClean="0">
                <a:solidFill>
                  <a:srgbClr val="0070C0"/>
                </a:solidFill>
              </a:rPr>
              <a:t>ее</a:t>
            </a:r>
            <a:r>
              <a:rPr lang="sr-Latn-BA" sz="1800" i="0" smtClean="0">
                <a:solidFill>
                  <a:srgbClr val="0070C0"/>
                </a:solidFill>
              </a:rPr>
              <a:t>  </a:t>
            </a:r>
            <a:r>
              <a:rPr lang="sr-Cyrl-RS" sz="1800" i="0" smtClean="0">
                <a:solidFill>
                  <a:srgbClr val="0070C0"/>
                </a:solidFill>
              </a:rPr>
              <a:t>-и</a:t>
            </a:r>
            <a:r>
              <a:rPr lang="sr-Latn-BA" sz="1800" i="0" smtClean="0">
                <a:solidFill>
                  <a:srgbClr val="0070C0"/>
                </a:solidFill>
              </a:rPr>
              <a:t>  </a:t>
            </a:r>
            <a:r>
              <a:rPr lang="sr-Cyrl-RS" sz="1800" i="0" smtClean="0">
                <a:solidFill>
                  <a:srgbClr val="0070C0"/>
                </a:solidFill>
              </a:rPr>
              <a:t>-их-</a:t>
            </a:r>
            <a:r>
              <a:rPr lang="sr-Latn-BA" sz="1800" i="0" smtClean="0">
                <a:solidFill>
                  <a:srgbClr val="0070C0"/>
                </a:solidFill>
              </a:rPr>
              <a:t>       </a:t>
            </a:r>
            <a:r>
              <a:rPr lang="sr-Cyrl-RS" sz="1800" i="0" smtClean="0">
                <a:solidFill>
                  <a:srgbClr val="0070C0"/>
                </a:solidFill>
              </a:rPr>
              <a:t>не </a:t>
            </a:r>
            <a:r>
              <a:rPr lang="sr-Cyrl-RS" sz="1800" i="0">
                <a:solidFill>
                  <a:srgbClr val="0070C0"/>
                </a:solidFill>
              </a:rPr>
              <a:t>склоняются по падежам. </a:t>
            </a:r>
            <a:endParaRPr lang="en-US" sz="1800" i="0">
              <a:solidFill>
                <a:srgbClr val="0070C0"/>
              </a:solidFill>
            </a:endParaRPr>
          </a:p>
          <a:p>
            <a:pPr marL="285750" indent="-285750" algn="l">
              <a:buClr>
                <a:srgbClr val="C00000"/>
              </a:buClr>
              <a:buFont typeface="Wingdings" pitchFamily="2" charset="2"/>
              <a:buChar char="Ø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xmlns="" val="2677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010400" cy="914400"/>
          </a:xfrm>
        </p:spPr>
        <p:txBody>
          <a:bodyPr/>
          <a:lstStyle/>
          <a:p>
            <a:r>
              <a:rPr lang="sr-Cyrl-RS" sz="2800" b="1">
                <a:solidFill>
                  <a:srgbClr val="0070C0"/>
                </a:solidFill>
              </a:rPr>
              <a:t>несколько примера в </a:t>
            </a:r>
            <a:r>
              <a:rPr lang="sr-Cyrl-RS" sz="2800" b="1" smtClean="0">
                <a:solidFill>
                  <a:srgbClr val="0070C0"/>
                </a:solidFill>
              </a:rPr>
              <a:t>предложениях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239000" cy="3810000"/>
          </a:xfrm>
        </p:spPr>
        <p:txBody>
          <a:bodyPr/>
          <a:lstStyle/>
          <a:p>
            <a:r>
              <a:rPr lang="sr-Cyrl-RS" smtClean="0">
                <a:solidFill>
                  <a:srgbClr val="0070C0"/>
                </a:solidFill>
              </a:rPr>
              <a:t>Это </a:t>
            </a:r>
            <a:r>
              <a:rPr lang="sr-Cyrl-RS">
                <a:solidFill>
                  <a:srgbClr val="0070C0"/>
                </a:solidFill>
              </a:rPr>
              <a:t>мой учебник.-Чей это учебник</a:t>
            </a:r>
            <a:r>
              <a:rPr lang="sr-Cyrl-RS" smtClean="0">
                <a:solidFill>
                  <a:srgbClr val="0070C0"/>
                </a:solidFill>
              </a:rPr>
              <a:t>?-</a:t>
            </a:r>
            <a:r>
              <a:rPr lang="sr-Latn-BA" smtClean="0">
                <a:solidFill>
                  <a:srgbClr val="0070C0"/>
                </a:solidFill>
              </a:rPr>
              <a:t>M</a:t>
            </a:r>
            <a:r>
              <a:rPr lang="sr-Cyrl-RS" smtClean="0">
                <a:solidFill>
                  <a:srgbClr val="0070C0"/>
                </a:solidFill>
              </a:rPr>
              <a:t>ой</a:t>
            </a:r>
            <a:r>
              <a:rPr lang="sr-Cyrl-RS">
                <a:solidFill>
                  <a:srgbClr val="0070C0"/>
                </a:solidFill>
              </a:rPr>
              <a:t>.</a:t>
            </a:r>
            <a:endParaRPr lang="en-US">
              <a:solidFill>
                <a:srgbClr val="0070C0"/>
              </a:solidFill>
            </a:endParaRPr>
          </a:p>
          <a:p>
            <a:r>
              <a:rPr lang="sr-Cyrl-RS">
                <a:solidFill>
                  <a:srgbClr val="0070C0"/>
                </a:solidFill>
              </a:rPr>
              <a:t>Твой дом большой.-Чей дом большой</a:t>
            </a:r>
            <a:r>
              <a:rPr lang="sr-Cyrl-RS" smtClean="0">
                <a:solidFill>
                  <a:srgbClr val="0070C0"/>
                </a:solidFill>
              </a:rPr>
              <a:t>?</a:t>
            </a:r>
            <a:r>
              <a:rPr lang="sr-Latn-BA" smtClean="0">
                <a:solidFill>
                  <a:srgbClr val="0070C0"/>
                </a:solidFill>
              </a:rPr>
              <a:t>-</a:t>
            </a:r>
            <a:r>
              <a:rPr lang="sr-Cyrl-RS" smtClean="0">
                <a:solidFill>
                  <a:srgbClr val="0070C0"/>
                </a:solidFill>
              </a:rPr>
              <a:t>Твой</a:t>
            </a:r>
            <a:r>
              <a:rPr lang="sr-Cyrl-RS">
                <a:solidFill>
                  <a:srgbClr val="0070C0"/>
                </a:solidFill>
              </a:rPr>
              <a:t>?</a:t>
            </a:r>
            <a:endParaRPr lang="en-US">
              <a:solidFill>
                <a:srgbClr val="0070C0"/>
              </a:solidFill>
            </a:endParaRPr>
          </a:p>
          <a:p>
            <a:r>
              <a:rPr lang="sr-Cyrl-RS">
                <a:solidFill>
                  <a:srgbClr val="0070C0"/>
                </a:solidFill>
              </a:rPr>
              <a:t>Это моя сумка.Чья это сумка?-Моя.</a:t>
            </a:r>
            <a:endParaRPr lang="en-US">
              <a:solidFill>
                <a:srgbClr val="0070C0"/>
              </a:solidFill>
            </a:endParaRPr>
          </a:p>
          <a:p>
            <a:r>
              <a:rPr lang="sr-Cyrl-RS">
                <a:solidFill>
                  <a:srgbClr val="0070C0"/>
                </a:solidFill>
              </a:rPr>
              <a:t>Он потерял свой пенал.Чей пенал? -Свой.</a:t>
            </a:r>
            <a:endParaRPr lang="en-US">
              <a:solidFill>
                <a:srgbClr val="0070C0"/>
              </a:solidFill>
            </a:endParaRPr>
          </a:p>
          <a:p>
            <a:r>
              <a:rPr lang="sr-Cyrl-RS">
                <a:solidFill>
                  <a:srgbClr val="0070C0"/>
                </a:solidFill>
              </a:rPr>
              <a:t>Наша мама строгая.-Чья мама?-Наша.</a:t>
            </a:r>
            <a:endParaRPr lang="en-US">
              <a:solidFill>
                <a:srgbClr val="0070C0"/>
              </a:solidFill>
            </a:endParaRPr>
          </a:p>
          <a:p>
            <a:r>
              <a:rPr lang="sr-Cyrl-RS">
                <a:solidFill>
                  <a:srgbClr val="0070C0"/>
                </a:solidFill>
              </a:rPr>
              <a:t>Я прочитала твое письмо.-Чье письмо?-Твое.</a:t>
            </a:r>
            <a:endParaRPr lang="en-US">
              <a:solidFill>
                <a:srgbClr val="0070C0"/>
              </a:solidFill>
            </a:endParaRPr>
          </a:p>
          <a:p>
            <a:r>
              <a:rPr lang="sr-Cyrl-RS">
                <a:solidFill>
                  <a:srgbClr val="0070C0"/>
                </a:solidFill>
              </a:rPr>
              <a:t>Полиуейские забрали из вещи.-чьи вещи,?-Их.</a:t>
            </a:r>
            <a:endParaRPr lang="en-US">
              <a:solidFill>
                <a:srgbClr val="0070C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2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66800"/>
            <a:ext cx="6934200" cy="685800"/>
          </a:xfrm>
        </p:spPr>
        <p:txBody>
          <a:bodyPr/>
          <a:lstStyle/>
          <a:p>
            <a:r>
              <a:rPr lang="sr-Latn-BA" smtClean="0">
                <a:solidFill>
                  <a:srgbClr val="0070C0"/>
                </a:solidFill>
              </a:rPr>
              <a:t>D</a:t>
            </a:r>
            <a:r>
              <a:rPr lang="sr-Cyrl-RS" smtClean="0">
                <a:solidFill>
                  <a:srgbClr val="0070C0"/>
                </a:solidFill>
              </a:rPr>
              <a:t>омашнее </a:t>
            </a:r>
            <a:r>
              <a:rPr lang="sr-Cyrl-RS">
                <a:solidFill>
                  <a:srgbClr val="0070C0"/>
                </a:solidFill>
              </a:rPr>
              <a:t>задание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2133600"/>
            <a:ext cx="7315200" cy="3733800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sr-Latn-BA" sz="2000" smtClean="0">
              <a:solidFill>
                <a:srgbClr val="0070C0"/>
              </a:solidFill>
            </a:endParaRPr>
          </a:p>
          <a:p>
            <a:pPr indent="0">
              <a:buNone/>
            </a:pPr>
            <a:endParaRPr lang="sr-Latn-BA" sz="2000">
              <a:solidFill>
                <a:srgbClr val="0070C0"/>
              </a:solidFill>
            </a:endParaRPr>
          </a:p>
          <a:p>
            <a:pPr indent="0">
              <a:buNone/>
            </a:pPr>
            <a:endParaRPr lang="sr-Latn-BA" sz="2000" smtClean="0">
              <a:solidFill>
                <a:srgbClr val="0070C0"/>
              </a:solidFill>
            </a:endParaRPr>
          </a:p>
          <a:p>
            <a:pPr indent="0">
              <a:buNone/>
            </a:pPr>
            <a:endParaRPr lang="sr-Latn-BA" sz="2000">
              <a:solidFill>
                <a:srgbClr val="0070C0"/>
              </a:solidFill>
            </a:endParaRPr>
          </a:p>
          <a:p>
            <a:pPr indent="0">
              <a:buNone/>
            </a:pPr>
            <a:endParaRPr lang="sr-Latn-BA" sz="2000" smtClean="0">
              <a:solidFill>
                <a:srgbClr val="0070C0"/>
              </a:solidFill>
            </a:endParaRPr>
          </a:p>
          <a:p>
            <a:pPr indent="0">
              <a:buNone/>
            </a:pPr>
            <a:r>
              <a:rPr lang="sr-Cyrl-RS" sz="2000" smtClean="0">
                <a:solidFill>
                  <a:srgbClr val="0070C0"/>
                </a:solidFill>
              </a:rPr>
              <a:t>На </a:t>
            </a:r>
            <a:r>
              <a:rPr lang="sr-Cyrl-RS" sz="2000">
                <a:solidFill>
                  <a:srgbClr val="0070C0"/>
                </a:solidFill>
              </a:rPr>
              <a:t>домашнее задание </a:t>
            </a:r>
            <a:r>
              <a:rPr lang="sr-Latn-BA" sz="2000">
                <a:solidFill>
                  <a:srgbClr val="0070C0"/>
                </a:solidFill>
              </a:rPr>
              <a:t> </a:t>
            </a:r>
            <a:r>
              <a:rPr lang="sr-Latn-BA" sz="2000" smtClean="0">
                <a:solidFill>
                  <a:srgbClr val="0070C0"/>
                </a:solidFill>
              </a:rPr>
              <a:t> </a:t>
            </a:r>
            <a:r>
              <a:rPr lang="sr-Cyrl-RS" sz="2000" smtClean="0">
                <a:solidFill>
                  <a:srgbClr val="0070C0"/>
                </a:solidFill>
              </a:rPr>
              <a:t>в </a:t>
            </a:r>
            <a:r>
              <a:rPr lang="sr-Cyrl-RS" sz="2000">
                <a:solidFill>
                  <a:srgbClr val="0070C0"/>
                </a:solidFill>
              </a:rPr>
              <a:t>ваших учебниках на странице 123 ответите в письменной форме на 4 - он задание</a:t>
            </a:r>
            <a:r>
              <a:rPr lang="sr-Cyrl-RS" sz="2000" smtClean="0">
                <a:solidFill>
                  <a:srgbClr val="0070C0"/>
                </a:solidFill>
              </a:rPr>
              <a:t>.</a:t>
            </a:r>
            <a:r>
              <a:rPr lang="sr-Cyrl-RS" sz="2000"/>
              <a:t> </a:t>
            </a:r>
            <a:r>
              <a:rPr lang="sr-Cyrl-RS" sz="2000">
                <a:solidFill>
                  <a:srgbClr val="0070C0"/>
                </a:solidFill>
              </a:rPr>
              <a:t>Doсвидания</a:t>
            </a:r>
            <a:r>
              <a:rPr lang="sr-Cyrl-RS" sz="2000"/>
              <a:t>.</a:t>
            </a:r>
            <a:endParaRPr lang="en-US" sz="2000">
              <a:solidFill>
                <a:srgbClr val="0070C0"/>
              </a:solidFill>
            </a:endParaRPr>
          </a:p>
          <a:p>
            <a:endParaRPr lang="en-US" sz="2000">
              <a:solidFill>
                <a:srgbClr val="0070C0"/>
              </a:solidFill>
            </a:endParaRPr>
          </a:p>
        </p:txBody>
      </p:sp>
      <p:pic>
        <p:nvPicPr>
          <p:cNvPr id="2050" name="Picture 2" descr="C:\Users\ecc\Desktop\viber_image_2020-05-21_17-20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48301"/>
            <a:ext cx="571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5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</TotalTime>
  <Words>202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ПРИВЕТ   !!!</vt:lpstr>
      <vt:lpstr>  Притяжательные местоимения</vt:lpstr>
      <vt:lpstr>что показывают ?</vt:lpstr>
      <vt:lpstr>род, число и падеж</vt:lpstr>
      <vt:lpstr>несколько примера в предложениях</vt:lpstr>
      <vt:lpstr>Dомашнее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ecc</dc:creator>
  <cp:lastModifiedBy>Kristina Mataruga</cp:lastModifiedBy>
  <cp:revision>7</cp:revision>
  <dcterms:created xsi:type="dcterms:W3CDTF">2006-08-16T00:00:00Z</dcterms:created>
  <dcterms:modified xsi:type="dcterms:W3CDTF">2020-05-25T09:05:06Z</dcterms:modified>
</cp:coreProperties>
</file>