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62" r:id="rId5"/>
    <p:sldId id="263" r:id="rId6"/>
    <p:sldId id="264" r:id="rId7"/>
    <p:sldId id="265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18" autoAdjust="0"/>
    <p:restoredTop sz="94434" autoAdjust="0"/>
  </p:normalViewPr>
  <p:slideViewPr>
    <p:cSldViewPr snapToGrid="0" snapToObjects="1">
      <p:cViewPr varScale="1">
        <p:scale>
          <a:sx n="71" d="100"/>
          <a:sy n="71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F199C-B8A8-C644-8292-0579268DFE9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3D7E1-958C-7B4D-838A-317471311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2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3D7E1-958C-7B4D-838A-317471311F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9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Drag picture to placeholder or click icon to add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2425700"/>
            <a:ext cx="8102600" cy="1473200"/>
          </a:xfrm>
        </p:spPr>
        <p:txBody>
          <a:bodyPr>
            <a:noAutofit/>
          </a:bodyPr>
          <a:lstStyle/>
          <a:p>
            <a:pPr algn="l"/>
            <a:r>
              <a:rPr lang="sr-Cyrl-RS" sz="3600" b="1" dirty="0" smtClean="0">
                <a:latin typeface="Times New Roman" charset="0"/>
                <a:ea typeface="Times New Roman" charset="0"/>
                <a:cs typeface="Times New Roman" charset="0"/>
              </a:rPr>
              <a:t>„</a:t>
            </a:r>
            <a:r>
              <a:rPr lang="en-US" sz="3600" b="1" dirty="0" err="1" smtClean="0">
                <a:latin typeface="Times New Roman" charset="0"/>
                <a:ea typeface="Times New Roman" charset="0"/>
                <a:cs typeface="Times New Roman" charset="0"/>
              </a:rPr>
              <a:t>Краљевић</a:t>
            </a:r>
            <a:r>
              <a:rPr lang="en-US" sz="36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 smtClean="0">
                <a:latin typeface="Times New Roman" charset="0"/>
                <a:ea typeface="Times New Roman" charset="0"/>
                <a:cs typeface="Times New Roman" charset="0"/>
              </a:rPr>
              <a:t>Марко</a:t>
            </a:r>
            <a:r>
              <a:rPr lang="en-US" sz="3600" b="1" dirty="0" smtClean="0">
                <a:latin typeface="Times New Roman" charset="0"/>
                <a:ea typeface="Times New Roman" charset="0"/>
                <a:cs typeface="Times New Roman" charset="0"/>
              </a:rPr>
              <a:t> и </a:t>
            </a:r>
            <a:r>
              <a:rPr lang="en-US" sz="3600" b="1" dirty="0" err="1" smtClean="0">
                <a:latin typeface="Times New Roman" charset="0"/>
                <a:ea typeface="Times New Roman" charset="0"/>
                <a:cs typeface="Times New Roman" charset="0"/>
              </a:rPr>
              <a:t>бег</a:t>
            </a:r>
            <a:r>
              <a:rPr lang="en-US" sz="36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 smtClean="0">
                <a:latin typeface="Times New Roman" charset="0"/>
                <a:ea typeface="Times New Roman" charset="0"/>
                <a:cs typeface="Times New Roman" charset="0"/>
              </a:rPr>
              <a:t>Костадин</a:t>
            </a:r>
            <a:r>
              <a:rPr lang="sr-Cyrl-RS" sz="3600" b="1" dirty="0" smtClean="0">
                <a:latin typeface="Times New Roman" charset="0"/>
                <a:ea typeface="Times New Roman" charset="0"/>
                <a:cs typeface="Times New Roman" charset="0"/>
              </a:rPr>
              <a:t>“</a:t>
            </a:r>
            <a:endParaRPr lang="en-US" sz="36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l"/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				  </a:t>
            </a:r>
            <a:r>
              <a:rPr lang="en-US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народна</a:t>
            </a:r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епска</a:t>
            </a:r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пјесма</a:t>
            </a:r>
            <a:endParaRPr lang="en-US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786" y="0"/>
            <a:ext cx="3247214" cy="4076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1400" y="6235700"/>
            <a:ext cx="3373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СРПСКИ ЈЕЗИК ЗА 4. РАЗРЕД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2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618" y="1511300"/>
            <a:ext cx="8850521" cy="3911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ЗАДАТАК ЗА САМОСТАЛНИ РАД:</a:t>
            </a:r>
            <a:b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Научит</a:t>
            </a:r>
            <a:r>
              <a:rPr lang="sr-Cyrl-RS" smtClean="0">
                <a:latin typeface="Times New Roman" charset="0"/>
                <a:ea typeface="Times New Roman" charset="0"/>
                <a:cs typeface="Times New Roman" charset="0"/>
              </a:rPr>
              <a:t>и</a:t>
            </a:r>
            <a:r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изражајно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читати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епску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народну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пјесму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r-Cyrl-RS" dirty="0" smtClean="0">
                <a:latin typeface="Times New Roman" charset="0"/>
                <a:ea typeface="Times New Roman" charset="0"/>
                <a:cs typeface="Times New Roman" charset="0"/>
              </a:rPr>
              <a:t>„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Краљевић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Марко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и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бег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Костадин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”,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која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се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налази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у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уџбенику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sr-Cyrl-RS" dirty="0" smtClean="0">
                <a:latin typeface="Times New Roman" charset="0"/>
                <a:ea typeface="Times New Roman" charset="0"/>
                <a:cs typeface="Times New Roman" charset="0"/>
              </a:rPr>
              <a:t>„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Читанка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”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на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стр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sr-Cyrl-R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41.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1400" y="6388100"/>
            <a:ext cx="3583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СРПСКИ ЈЕЗИК ЗА 4. РАЗРЕД</a:t>
            </a:r>
          </a:p>
        </p:txBody>
      </p:sp>
    </p:spTree>
    <p:extLst>
      <p:ext uri="{BB962C8B-B14F-4D97-AF65-F5344CB8AC3E}">
        <p14:creationId xmlns:p14="http://schemas.microsoft.com/office/powerpoint/2010/main" val="141574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990600"/>
            <a:ext cx="9118600" cy="46355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 smtClean="0">
                <a:latin typeface="Times New Roman" charset="0"/>
                <a:ea typeface="Times New Roman" charset="0"/>
                <a:cs typeface="Times New Roman" charset="0"/>
              </a:rPr>
              <a:t>Епска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 smtClean="0">
                <a:latin typeface="Times New Roman" charset="0"/>
                <a:ea typeface="Times New Roman" charset="0"/>
                <a:cs typeface="Times New Roman" charset="0"/>
              </a:rPr>
              <a:t>пјесма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говори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о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личностима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и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догађајима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најчешће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историјским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док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лирске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исказују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осјећања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тугу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радост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љубав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патњу</a:t>
            </a:r>
            <a:r>
              <a:rPr lang="is-IS" dirty="0" smtClean="0">
                <a:latin typeface="Times New Roman" charset="0"/>
                <a:ea typeface="Times New Roman" charset="0"/>
                <a:cs typeface="Times New Roman" charset="0"/>
              </a:rPr>
              <a:t>…)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sr-Cyrl-RS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sr-Cyrl-RS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Народне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пјесме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су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пјесме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чији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аутори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нису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познати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П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отекле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су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из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народа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и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преносиле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су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се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усмено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касније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и у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писаној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форми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). </a:t>
            </a:r>
            <a:b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sr-Cyrl-RS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sr-Cyrl-RS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Најпознатији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сакупљач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народних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пјесама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је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Вук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Стефановић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Караџић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4600" y="6350000"/>
            <a:ext cx="347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СРПСКИ ЈЕЗИК ЗА 4. РАЗРЕД</a:t>
            </a:r>
          </a:p>
        </p:txBody>
      </p:sp>
    </p:spTree>
    <p:extLst>
      <p:ext uri="{BB962C8B-B14F-4D97-AF65-F5344CB8AC3E}">
        <p14:creationId xmlns:p14="http://schemas.microsoft.com/office/powerpoint/2010/main" val="4749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076" y="806824"/>
            <a:ext cx="8635123" cy="6051176"/>
          </a:xfrm>
          <a:prstGeom prst="rect">
            <a:avLst/>
          </a:prstGeom>
        </p:spPr>
      </p:pic>
      <p:pic>
        <p:nvPicPr>
          <p:cNvPr id="5" name="Marko Kraljevic i beg Kostadi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98900" y="1485900"/>
            <a:ext cx="812800" cy="81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31900" y="6273800"/>
            <a:ext cx="2916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СРПСКИ ЈЕЗИК ЗА 4. РАЗРЕД</a:t>
            </a:r>
          </a:p>
        </p:txBody>
      </p:sp>
      <p:sp>
        <p:nvSpPr>
          <p:cNvPr id="2" name="Rectangle 1"/>
          <p:cNvSpPr/>
          <p:nvPr/>
        </p:nvSpPr>
        <p:spPr>
          <a:xfrm>
            <a:off x="2368840" y="97954"/>
            <a:ext cx="67499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200" b="1" dirty="0">
                <a:latin typeface="Times New Roman" charset="0"/>
                <a:ea typeface="Times New Roman" charset="0"/>
                <a:cs typeface="Times New Roman" charset="0"/>
              </a:rPr>
              <a:t>„</a:t>
            </a:r>
            <a:r>
              <a:rPr lang="en-US" sz="3200" b="1" dirty="0" err="1">
                <a:latin typeface="Times New Roman" charset="0"/>
                <a:ea typeface="Times New Roman" charset="0"/>
                <a:cs typeface="Times New Roman" charset="0"/>
              </a:rPr>
              <a:t>Краљевић</a:t>
            </a:r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latin typeface="Times New Roman" charset="0"/>
                <a:ea typeface="Times New Roman" charset="0"/>
                <a:cs typeface="Times New Roman" charset="0"/>
              </a:rPr>
              <a:t>Марко</a:t>
            </a:r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 и </a:t>
            </a:r>
            <a:r>
              <a:rPr lang="en-US" sz="3200" b="1" dirty="0" err="1">
                <a:latin typeface="Times New Roman" charset="0"/>
                <a:ea typeface="Times New Roman" charset="0"/>
                <a:cs typeface="Times New Roman" charset="0"/>
              </a:rPr>
              <a:t>бег</a:t>
            </a:r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latin typeface="Times New Roman" charset="0"/>
                <a:ea typeface="Times New Roman" charset="0"/>
                <a:cs typeface="Times New Roman" charset="0"/>
              </a:rPr>
              <a:t>Костадин</a:t>
            </a:r>
            <a:r>
              <a:rPr lang="sr-Cyrl-RS" sz="3200" b="1" dirty="0">
                <a:latin typeface="Times New Roman" charset="0"/>
                <a:ea typeface="Times New Roman" charset="0"/>
                <a:cs typeface="Times New Roman" charset="0"/>
              </a:rPr>
              <a:t>“</a:t>
            </a:r>
            <a:endParaRPr lang="en-US" sz="3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41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3881" y="1169894"/>
            <a:ext cx="58177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Коње јашу до два побратима,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Бег Костадин и Краљевић Марко,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Бег Костадин беседио Марку,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Побратиме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Краљевићу Марко,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ти мени о јесени дођеш,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јесени, о Дмитрову данку,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о моме крсноме имену,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 да видиш части и поштења,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и лепа, брате, дочекања,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господске ђаконије редом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98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7436" y="228600"/>
            <a:ext cx="4623189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Ал' беседи Краљевићу Марко: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хвали се, беже,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дочекањем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 ја тражих брата Андријаша,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Ја се десих у двору твојему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јесени, о Дмитрову данку,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о твоме крсноме имену: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 твоје дочекање,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 до три нечовештва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Ал' беседи беже Костадине: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Побратиме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Краљевићу Марко,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каква ми нечовештва кажеш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 њему Краљевићу Марко: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 је, брате, нечовештво: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Дођоше ти до две сиротице,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ј' нахраниш хлеба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бијелога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напојиш вина црвенога;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Ал'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 велиш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двема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сиротама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280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6071" y="258504"/>
            <a:ext cx="4894802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Ид'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одатле, један људски гаде!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гад'те ми пред господом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вина!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мени је жао,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било,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Жао било двеју сиротица,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 ја узех до две сиротице,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Одведох их доле 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чаршију,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Нахраних их хлеба бијелога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напојих вина црвенога,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 покројих на њих чисти скерлет,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Чисти скерлет и зелену свилу,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 их онда послах двору твоме;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ја, беже, гледам из прикрајка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 ћеш их онда дочекати;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ти узе једно сирочади,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Узе њега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лијеву руку,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 узе на десницу руку,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Однесе их удворе за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столе: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304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012" y="564776"/>
            <a:ext cx="551329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Јед'те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пијте, господски синови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 ти је, беже,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нечовештво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Што су били стари господари,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 своју хазну изгубили,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њима стари скерлет беше,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Оне мећеш у доњу трпезу;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који су нови господари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одскора хазну заметнули,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њима нови скерлет беше,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Оне мећеш у горњу трпезу,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 њих носиш вино и ракију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господску ђаконију редом.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Треће ти је, беже, нечовештво: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 имадеш и оца и мајку,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Ни једнога у асталу нема,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пију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прву чашу вина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675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0" y="808056"/>
            <a:ext cx="8293100" cy="4970444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Мање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познате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ријечи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 и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изрази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b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1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1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*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бег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господар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властелин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;</a:t>
            </a:r>
            <a:b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*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дочекање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гошћење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;</a:t>
            </a:r>
            <a:b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*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астал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сто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;</a:t>
            </a:r>
            <a:b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*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ђаконије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најбоља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јела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посластице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;</a:t>
            </a:r>
            <a:b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*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чаршија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трговачки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дио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града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;</a:t>
            </a:r>
            <a:b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*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скерлет</a:t>
            </a:r>
            <a:r>
              <a:rPr lang="sr-Cyrl-RS" sz="31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–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скупоцјена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црвена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тканина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;</a:t>
            </a:r>
            <a:b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*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хазна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имање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благо</a:t>
            </a:r>
            <a:r>
              <a:rPr lang="sr-Cyrl-RS" sz="3100">
                <a:latin typeface="Times New Roman" charset="0"/>
                <a:ea typeface="Times New Roman" charset="0"/>
                <a:cs typeface="Times New Roman" charset="0"/>
              </a:rPr>
              <a:t>;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*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заметнути</a:t>
            </a:r>
            <a:r>
              <a:rPr lang="en-US" sz="3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хазну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) –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стећи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имање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3100" dirty="0" err="1" smtClean="0">
                <a:latin typeface="Times New Roman" charset="0"/>
                <a:ea typeface="Times New Roman" charset="0"/>
                <a:cs typeface="Times New Roman" charset="0"/>
              </a:rPr>
              <a:t>благо</a:t>
            </a: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>).</a:t>
            </a:r>
            <a:b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1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6500" y="6261100"/>
            <a:ext cx="3887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СРПСКИ ЈЕЗИК ЗА 4. РАЗРЕД</a:t>
            </a:r>
          </a:p>
        </p:txBody>
      </p:sp>
    </p:spTree>
    <p:extLst>
      <p:ext uri="{BB962C8B-B14F-4D97-AF65-F5344CB8AC3E}">
        <p14:creationId xmlns:p14="http://schemas.microsoft.com/office/powerpoint/2010/main" val="76863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9708" y="1074756"/>
            <a:ext cx="7958331" cy="2036744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Краљевић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Марко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је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познати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јунак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из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народних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епских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пјесама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Био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је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чувен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по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храбрости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и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племенитости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Бранио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је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немоћне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и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сиромашне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504" y="2763747"/>
            <a:ext cx="3014995" cy="38656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2200" y="6299200"/>
            <a:ext cx="3405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СРПСКИ ЈЕЗИК ЗА 4. РАЗРЕД</a:t>
            </a:r>
          </a:p>
        </p:txBody>
      </p:sp>
    </p:spTree>
    <p:extLst>
      <p:ext uri="{BB962C8B-B14F-4D97-AF65-F5344CB8AC3E}">
        <p14:creationId xmlns:p14="http://schemas.microsoft.com/office/powerpoint/2010/main" val="60319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154</TotalTime>
  <Words>126</Words>
  <Application>Microsoft Office PowerPoint</Application>
  <PresentationFormat>Widescreen</PresentationFormat>
  <Paragraphs>20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MS Shell Dlg 2</vt:lpstr>
      <vt:lpstr>Times New Roman</vt:lpstr>
      <vt:lpstr>Wingdings</vt:lpstr>
      <vt:lpstr>Wingdings 3</vt:lpstr>
      <vt:lpstr>Madison</vt:lpstr>
      <vt:lpstr>PowerPoint Presentation</vt:lpstr>
      <vt:lpstr>Епска пјесма говори о личностима и догађајима, најчешће историјским, док лирске исказују осјећања (тугу, радост, љубав, патњу…)  Народне пјесме су пјесме чији аутори нису познати. Потекле су из народа и преносиле су се усмено (касније и у писаној форми).   Најпознатији сакупљач народних пјесама је Вук Стефановић Караџић.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Мање познате ријечи и изрази:  * бег – господар, властелин; * дочекање – гошћење; * астал – сто; * ђаконије – најбоља јела, посластице; * чаршија – трговачки дио града; * скерлет – скупоцјена црвена тканина; * хазна – имање, благо; * заметнути (хазну) – стећи (имање, благо).   </vt:lpstr>
      <vt:lpstr>Краљевић Марко је познати јунак из народних епских пјесама.  Био је чувен по храбрости и племенитости.  Бранио је немоћне и сиромашне.   </vt:lpstr>
      <vt:lpstr>ЗАДАТАК ЗА САМОСТАЛНИ РАД:  Научити изражајно читати епску народну пјесму „Краљевић Марко и бег Костадин”, која се налази у уџбенику „Читанка” на стр. 41.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marina_uciteljica@yahoo.com</cp:lastModifiedBy>
  <cp:revision>20</cp:revision>
  <dcterms:created xsi:type="dcterms:W3CDTF">2020-05-15T14:53:45Z</dcterms:created>
  <dcterms:modified xsi:type="dcterms:W3CDTF">2020-05-18T12:51:39Z</dcterms:modified>
</cp:coreProperties>
</file>