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7" r:id="rId4"/>
    <p:sldId id="268" r:id="rId5"/>
    <p:sldId id="269" r:id="rId6"/>
    <p:sldId id="258" r:id="rId7"/>
    <p:sldId id="261" r:id="rId8"/>
    <p:sldId id="262" r:id="rId9"/>
    <p:sldId id="263" r:id="rId10"/>
    <p:sldId id="266" r:id="rId11"/>
    <p:sldId id="273" r:id="rId12"/>
    <p:sldId id="274" r:id="rId13"/>
    <p:sldId id="270" r:id="rId14"/>
    <p:sldId id="271" r:id="rId15"/>
    <p:sldId id="272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5" d="100"/>
          <a:sy n="75" d="100"/>
        </p:scale>
        <p:origin x="54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2EE33AC-3CDB-41AB-99D0-EE89822B0377}" type="presOf" srcId="{90119837-5B71-4D44-BB01-DB0B084933C8}" destId="{ED5DCCC5-BCA8-4491-AA37-BAF153ECA1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I_Love_Lucy" TargetMode="External"/><Relationship Id="rId2" Type="http://schemas.openxmlformats.org/officeDocument/2006/relationships/hyperlink" Target="https://sr.wikipedia.org/w/index.php?title=William_Asher&amp;action=edit&amp;redlink=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sr.wikipedia.org/wiki/%D0%95%D0%BD%D0%B3%D0%BB%D0%B5%D1%81%D0%BA%D0%B8_%D1%98%D0%B5%D0%B7%D0%B8%D0%BA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ДРАМА</a:t>
            </a:r>
            <a:br>
              <a:rPr lang="sr-Cyrl-RS" dirty="0" smtClean="0"/>
            </a:br>
            <a:r>
              <a:rPr lang="sr-Cyrl-RS" dirty="0" smtClean="0"/>
              <a:t>-</a:t>
            </a:r>
            <a:r>
              <a:rPr lang="sr-Cyrl-RS" sz="3600" dirty="0" smtClean="0"/>
              <a:t>комедија</a:t>
            </a:r>
            <a:r>
              <a:rPr lang="sr-Cyrl-RS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2060848"/>
            <a:ext cx="655272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61" y="1484784"/>
            <a:ext cx="9143998" cy="1020762"/>
          </a:xfrm>
        </p:spPr>
        <p:txBody>
          <a:bodyPr/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en-US" u="sng" dirty="0" smtClean="0"/>
              <a:t>ПОЗОРИШНА </a:t>
            </a:r>
            <a:r>
              <a:rPr lang="en-US" u="sng" dirty="0"/>
              <a:t>ПРЕДСТАВА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драмско</a:t>
            </a:r>
            <a:r>
              <a:rPr lang="en-US" dirty="0"/>
              <a:t> </a:t>
            </a:r>
            <a:r>
              <a:rPr lang="en-US" dirty="0" err="1"/>
              <a:t>дјело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изводи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сцени</a:t>
            </a:r>
            <a:r>
              <a:rPr lang="en-US" dirty="0"/>
              <a:t>. </a:t>
            </a:r>
            <a:r>
              <a:rPr lang="en-US" dirty="0" err="1"/>
              <a:t>Данас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веома</a:t>
            </a:r>
            <a:r>
              <a:rPr lang="en-US" dirty="0"/>
              <a:t> </a:t>
            </a:r>
            <a:r>
              <a:rPr lang="en-US" dirty="0" err="1"/>
              <a:t>често</a:t>
            </a:r>
            <a:r>
              <a:rPr lang="en-US" dirty="0"/>
              <a:t> </a:t>
            </a:r>
            <a:r>
              <a:rPr lang="en-US" dirty="0" err="1"/>
              <a:t>представе</a:t>
            </a:r>
            <a:r>
              <a:rPr lang="en-US" dirty="0"/>
              <a:t> </a:t>
            </a:r>
            <a:r>
              <a:rPr lang="en-US" dirty="0" err="1"/>
              <a:t>изводе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алтернативној</a:t>
            </a:r>
            <a:r>
              <a:rPr lang="en-US" dirty="0"/>
              <a:t> </a:t>
            </a:r>
            <a:r>
              <a:rPr lang="en-US" dirty="0" err="1" smtClean="0"/>
              <a:t>сцени</a:t>
            </a:r>
            <a:r>
              <a:rPr lang="sr-Cyrl-R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2132856"/>
            <a:ext cx="86409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3852" y="332656"/>
            <a:ext cx="9032909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ПОЈМОВИ КОЈИ СУ БИТНИ ЗА ЈЕДНУ ПРЕДСТАВУ: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756" y="1052736"/>
            <a:ext cx="11881320" cy="349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одвија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радња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уређује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прилагоди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потребама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драмског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дјела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РЕПЛИКА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реченица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изговара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глумац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Често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глумци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памте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својим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репликама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позоришних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Познату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реплику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изговара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Хамлет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јунак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истоименог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Шекспировог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дјела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чувеном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монологу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тражи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рјешење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свој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нерјешив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каже</a:t>
            </a:r>
            <a:r>
              <a:rPr lang="sr-Cyrl-R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Бити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бити</a:t>
            </a:r>
            <a:r>
              <a:rPr lang="sr-Cyrl-R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питање је сад?“ Или у </a:t>
            </a:r>
            <a:r>
              <a:rPr lang="sr-Cyrl-R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оригиналу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3124025"/>
            <a:ext cx="7232709" cy="34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828" y="260648"/>
            <a:ext cx="6092825" cy="61001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ПОЈАВА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ПРИЗОР, СЛИКА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r-Cyrl-R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различитим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драмским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дјелима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дио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препознаје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промјени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изгледа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позорнице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уласку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поновном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изласку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глумаца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Стерија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својим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дјелима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дијелове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позорје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Покондирена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тиква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састоји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позорја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ЧИН 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највећа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цјелина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драмском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Представља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радњу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дешава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једном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мјесту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једном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временском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Чин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већи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дио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драмске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радње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састоји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више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слика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обично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означава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дизањем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спуштањем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завјесе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мраком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сцени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музиком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34888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916" y="260648"/>
            <a:ext cx="9252520" cy="1754832"/>
          </a:xfrm>
        </p:spPr>
        <p:txBody>
          <a:bodyPr>
            <a:normAutofit fontScale="90000"/>
          </a:bodyPr>
          <a:lstStyle/>
          <a:p>
            <a:r>
              <a:rPr lang="en-US" dirty="0"/>
              <a:t>ДА БИ СЕ НЕКО ДЈЕЛО ОСТВАРИЛО КАО ПОЗОРИШНА ПРЕДСТАВА, ПОТРЕБНО ЈЕ ДОСТА ТРУДА ЉУДИ РАЗЛИЧИТИХ ПРОФЕСИЈА И ЗАНИМАЊА: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ГЛУМАЦ</a:t>
            </a:r>
            <a:r>
              <a:rPr lang="en-US" dirty="0"/>
              <a:t> 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умјетник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оживљава</a:t>
            </a:r>
            <a:r>
              <a:rPr lang="en-US" dirty="0"/>
              <a:t> </a:t>
            </a:r>
            <a:r>
              <a:rPr lang="en-US" dirty="0" err="1"/>
              <a:t>јунака</a:t>
            </a:r>
            <a:r>
              <a:rPr lang="en-US" dirty="0"/>
              <a:t> </a:t>
            </a:r>
            <a:r>
              <a:rPr lang="en-US" dirty="0" err="1"/>
              <a:t>драмског</a:t>
            </a:r>
            <a:r>
              <a:rPr lang="en-US" dirty="0"/>
              <a:t> </a:t>
            </a:r>
            <a:r>
              <a:rPr lang="en-US" dirty="0" err="1"/>
              <a:t>дјела</a:t>
            </a:r>
            <a:r>
              <a:rPr lang="en-US" dirty="0"/>
              <a:t> </a:t>
            </a:r>
            <a:r>
              <a:rPr lang="en-US" dirty="0" err="1"/>
              <a:t>уз</a:t>
            </a:r>
            <a:r>
              <a:rPr lang="en-US" dirty="0"/>
              <a:t> </a:t>
            </a:r>
            <a:r>
              <a:rPr lang="en-US" dirty="0" err="1"/>
              <a:t>помоћ</a:t>
            </a:r>
            <a:r>
              <a:rPr lang="en-US" dirty="0"/>
              <a:t> </a:t>
            </a:r>
            <a:r>
              <a:rPr lang="en-US" dirty="0" err="1"/>
              <a:t>говора</a:t>
            </a:r>
            <a:r>
              <a:rPr lang="en-US" dirty="0"/>
              <a:t>, </a:t>
            </a:r>
            <a:r>
              <a:rPr lang="en-US" dirty="0" err="1"/>
              <a:t>покрета</a:t>
            </a:r>
            <a:r>
              <a:rPr lang="en-US" dirty="0"/>
              <a:t>, </a:t>
            </a:r>
            <a:r>
              <a:rPr lang="en-US" dirty="0" err="1"/>
              <a:t>геста</a:t>
            </a:r>
            <a:r>
              <a:rPr lang="en-US" dirty="0"/>
              <a:t>, </a:t>
            </a:r>
            <a:r>
              <a:rPr lang="en-US" dirty="0" err="1"/>
              <a:t>мимике</a:t>
            </a:r>
            <a:r>
              <a:rPr lang="en-US" dirty="0"/>
              <a:t> и </a:t>
            </a:r>
            <a:r>
              <a:rPr lang="en-US" dirty="0" err="1"/>
              <a:t>гестикулације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u="sng" dirty="0"/>
              <a:t>РЕДИТЕЉ </a:t>
            </a:r>
            <a:r>
              <a:rPr lang="en-US" dirty="0"/>
              <a:t>(у </a:t>
            </a:r>
            <a:r>
              <a:rPr lang="en-US" dirty="0" err="1"/>
              <a:t>филму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b="1" u="sng" dirty="0" err="1"/>
              <a:t>режисер</a:t>
            </a:r>
            <a:r>
              <a:rPr lang="en-US" dirty="0"/>
              <a:t>) 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главна</a:t>
            </a:r>
            <a:r>
              <a:rPr lang="en-US" dirty="0"/>
              <a:t> </a:t>
            </a:r>
            <a:r>
              <a:rPr lang="en-US" dirty="0" err="1"/>
              <a:t>особа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припремање</a:t>
            </a:r>
            <a:r>
              <a:rPr lang="en-US" dirty="0"/>
              <a:t> </a:t>
            </a:r>
            <a:r>
              <a:rPr lang="en-US" dirty="0" err="1"/>
              <a:t>позоришне</a:t>
            </a:r>
            <a:r>
              <a:rPr lang="en-US" dirty="0"/>
              <a:t> </a:t>
            </a:r>
            <a:r>
              <a:rPr lang="en-US" dirty="0" err="1"/>
              <a:t>представе</a:t>
            </a:r>
            <a:r>
              <a:rPr lang="en-US" dirty="0"/>
              <a:t>.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осмишља</a:t>
            </a:r>
            <a:r>
              <a:rPr lang="en-US" dirty="0"/>
              <a:t> </a:t>
            </a:r>
            <a:r>
              <a:rPr lang="en-US" dirty="0" err="1"/>
              <a:t>како</a:t>
            </a:r>
            <a:r>
              <a:rPr lang="en-US" dirty="0"/>
              <a:t> </a:t>
            </a:r>
            <a:r>
              <a:rPr lang="en-US" dirty="0" err="1"/>
              <a:t>ће</a:t>
            </a:r>
            <a:r>
              <a:rPr lang="en-US" dirty="0"/>
              <a:t> </a:t>
            </a:r>
            <a:r>
              <a:rPr lang="en-US" dirty="0" err="1"/>
              <a:t>представа</a:t>
            </a:r>
            <a:r>
              <a:rPr lang="en-US" dirty="0"/>
              <a:t> </a:t>
            </a:r>
            <a:r>
              <a:rPr lang="en-US" dirty="0" err="1"/>
              <a:t>изгледати</a:t>
            </a:r>
            <a:r>
              <a:rPr lang="en-US" dirty="0"/>
              <a:t>, </a:t>
            </a:r>
            <a:r>
              <a:rPr lang="en-US" dirty="0" err="1"/>
              <a:t>бира</a:t>
            </a:r>
            <a:r>
              <a:rPr lang="en-US" dirty="0"/>
              <a:t> </a:t>
            </a:r>
            <a:r>
              <a:rPr lang="en-US" dirty="0" err="1"/>
              <a:t>глумце</a:t>
            </a:r>
            <a:r>
              <a:rPr lang="en-US" dirty="0"/>
              <a:t>, </a:t>
            </a:r>
            <a:r>
              <a:rPr lang="en-US" dirty="0" err="1"/>
              <a:t>дијели</a:t>
            </a:r>
            <a:r>
              <a:rPr lang="en-US" dirty="0"/>
              <a:t> </a:t>
            </a:r>
            <a:r>
              <a:rPr lang="en-US" dirty="0" err="1"/>
              <a:t>улоге</a:t>
            </a:r>
            <a:r>
              <a:rPr lang="en-US" dirty="0"/>
              <a:t>, </a:t>
            </a:r>
            <a:r>
              <a:rPr lang="en-US" dirty="0" err="1"/>
              <a:t>даје</a:t>
            </a:r>
            <a:r>
              <a:rPr lang="en-US" dirty="0"/>
              <a:t> </a:t>
            </a:r>
            <a:r>
              <a:rPr lang="en-US" dirty="0" err="1"/>
              <a:t>упутства</a:t>
            </a:r>
            <a:r>
              <a:rPr lang="en-US" dirty="0"/>
              <a:t> </a:t>
            </a:r>
            <a:r>
              <a:rPr lang="en-US" dirty="0" err="1"/>
              <a:t>глумцима</a:t>
            </a:r>
            <a:r>
              <a:rPr lang="en-US" dirty="0"/>
              <a:t> </a:t>
            </a:r>
            <a:r>
              <a:rPr lang="en-US" dirty="0" err="1"/>
              <a:t>током</a:t>
            </a:r>
            <a:r>
              <a:rPr lang="en-US" dirty="0"/>
              <a:t> </a:t>
            </a:r>
            <a:r>
              <a:rPr lang="en-US" dirty="0" err="1"/>
              <a:t>припреме</a:t>
            </a:r>
            <a:r>
              <a:rPr lang="en-US" dirty="0"/>
              <a:t> </a:t>
            </a:r>
            <a:r>
              <a:rPr lang="en-US" dirty="0" err="1"/>
              <a:t>представе</a:t>
            </a:r>
            <a:r>
              <a:rPr lang="en-US" dirty="0"/>
              <a:t>...</a:t>
            </a:r>
            <a:br>
              <a:rPr lang="en-US" dirty="0"/>
            </a:br>
            <a:r>
              <a:rPr lang="en-US" dirty="0"/>
              <a:t>• </a:t>
            </a:r>
            <a:r>
              <a:rPr lang="en-US" b="1" u="sng" dirty="0"/>
              <a:t>СЦЕНОГРАФ</a:t>
            </a:r>
            <a:r>
              <a:rPr lang="en-US" dirty="0"/>
              <a:t> 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особа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уређује</a:t>
            </a:r>
            <a:r>
              <a:rPr lang="en-US" dirty="0"/>
              <a:t> </a:t>
            </a:r>
            <a:r>
              <a:rPr lang="en-US" dirty="0" err="1"/>
              <a:t>сцену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одређену</a:t>
            </a:r>
            <a:r>
              <a:rPr lang="en-US" dirty="0"/>
              <a:t> </a:t>
            </a:r>
            <a:r>
              <a:rPr lang="en-US" dirty="0" err="1"/>
              <a:t>представу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• </a:t>
            </a:r>
            <a:r>
              <a:rPr lang="en-US" b="1" u="sng" dirty="0"/>
              <a:t>КОСТИМОГРАФ</a:t>
            </a:r>
            <a:r>
              <a:rPr lang="en-US" dirty="0"/>
              <a:t> 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особа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осмишља</a:t>
            </a:r>
            <a:r>
              <a:rPr lang="en-US" dirty="0"/>
              <a:t> </a:t>
            </a:r>
            <a:r>
              <a:rPr lang="en-US" dirty="0" err="1"/>
              <a:t>костиме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b="1" u="sng" dirty="0"/>
              <a:t>КОРЕОГРАФ 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особа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 </a:t>
            </a:r>
            <a:r>
              <a:rPr lang="en-US" dirty="0" err="1"/>
              <a:t>сценску</a:t>
            </a:r>
            <a:r>
              <a:rPr lang="en-US" dirty="0"/>
              <a:t> </a:t>
            </a:r>
            <a:r>
              <a:rPr lang="en-US" dirty="0" err="1"/>
              <a:t>игру</a:t>
            </a:r>
            <a:r>
              <a:rPr lang="en-US" dirty="0"/>
              <a:t> </a:t>
            </a:r>
            <a:r>
              <a:rPr lang="en-US" dirty="0" err="1"/>
              <a:t>тј</a:t>
            </a:r>
            <a:r>
              <a:rPr lang="en-US" dirty="0" smtClean="0"/>
              <a:t>.</a:t>
            </a:r>
            <a:r>
              <a:rPr lang="sr-Cyrl-RS" dirty="0" smtClean="0"/>
              <a:t> кореографију    </a:t>
            </a:r>
            <a:r>
              <a:rPr lang="en-US" dirty="0" err="1" smtClean="0"/>
              <a:t>припрема</a:t>
            </a:r>
            <a:r>
              <a:rPr lang="en-US" dirty="0" smtClean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представу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• </a:t>
            </a:r>
            <a:r>
              <a:rPr lang="en-US" b="1" u="sng" dirty="0"/>
              <a:t>ШМИНКЕР </a:t>
            </a:r>
            <a:r>
              <a:rPr lang="en-US" dirty="0"/>
              <a:t>– </a:t>
            </a:r>
            <a:r>
              <a:rPr lang="en-US" dirty="0" err="1"/>
              <a:t>шминком</a:t>
            </a:r>
            <a:r>
              <a:rPr lang="en-US" dirty="0"/>
              <a:t> </a:t>
            </a:r>
            <a:r>
              <a:rPr lang="en-US" dirty="0" err="1"/>
              <a:t>дочарава</a:t>
            </a:r>
            <a:r>
              <a:rPr lang="en-US" dirty="0"/>
              <a:t> </a:t>
            </a:r>
            <a:r>
              <a:rPr lang="en-US" dirty="0" err="1"/>
              <a:t>изглед</a:t>
            </a:r>
            <a:r>
              <a:rPr lang="en-US" dirty="0"/>
              <a:t> </a:t>
            </a:r>
            <a:r>
              <a:rPr lang="en-US" dirty="0" err="1"/>
              <a:t>лика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b="1" u="sng" dirty="0"/>
              <a:t>КОМПОЗИТОР</a:t>
            </a:r>
            <a:r>
              <a:rPr lang="en-US" dirty="0"/>
              <a:t> – </a:t>
            </a:r>
            <a:r>
              <a:rPr lang="en-US" dirty="0" err="1"/>
              <a:t>компонује</a:t>
            </a:r>
            <a:r>
              <a:rPr lang="en-US" dirty="0"/>
              <a:t> </a:t>
            </a:r>
            <a:r>
              <a:rPr lang="en-US" dirty="0" err="1"/>
              <a:t>музику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представу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7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972" y="260648"/>
            <a:ext cx="8999984" cy="1008112"/>
          </a:xfrm>
        </p:spPr>
        <p:txBody>
          <a:bodyPr/>
          <a:lstStyle/>
          <a:p>
            <a:r>
              <a:rPr lang="sr-Cyrl-RS" dirty="0" smtClean="0"/>
              <a:t>ДРАМАТИЗАЦИЈА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893" y="1412776"/>
            <a:ext cx="9252520" cy="4759424"/>
          </a:xfrm>
        </p:spPr>
        <p:txBody>
          <a:bodyPr>
            <a:normAutofit/>
          </a:bodyPr>
          <a:lstStyle/>
          <a:p>
            <a:r>
              <a:rPr lang="sr-Cyrl-RS" dirty="0" smtClean="0"/>
              <a:t>Драматизација је п</a:t>
            </a:r>
            <a:r>
              <a:rPr lang="en-US" dirty="0" err="1" smtClean="0"/>
              <a:t>рерада</a:t>
            </a:r>
            <a:r>
              <a:rPr lang="en-US" dirty="0" smtClean="0"/>
              <a:t> </a:t>
            </a:r>
            <a:r>
              <a:rPr lang="en-US" dirty="0" err="1"/>
              <a:t>неког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није</a:t>
            </a:r>
            <a:r>
              <a:rPr lang="en-US" dirty="0"/>
              <a:t> </a:t>
            </a:r>
            <a:r>
              <a:rPr lang="en-US" dirty="0" err="1"/>
              <a:t>драмски</a:t>
            </a:r>
            <a:r>
              <a:rPr lang="en-US" dirty="0"/>
              <a:t>, </a:t>
            </a:r>
            <a:r>
              <a:rPr lang="en-US" dirty="0" err="1"/>
              <a:t>прилагођавање</a:t>
            </a:r>
            <a:r>
              <a:rPr lang="en-US" dirty="0"/>
              <a:t> </a:t>
            </a:r>
            <a:r>
              <a:rPr lang="en-US" dirty="0" err="1"/>
              <a:t>неког</a:t>
            </a:r>
            <a:r>
              <a:rPr lang="en-US" dirty="0"/>
              <a:t> </a:t>
            </a:r>
            <a:r>
              <a:rPr lang="en-US" dirty="0" err="1"/>
              <a:t>лирског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епског</a:t>
            </a:r>
            <a:r>
              <a:rPr lang="en-US" dirty="0"/>
              <a:t> </a:t>
            </a:r>
            <a:r>
              <a:rPr lang="en-US" dirty="0" err="1"/>
              <a:t>дела</a:t>
            </a:r>
            <a:r>
              <a:rPr lang="en-US" dirty="0"/>
              <a:t> (</a:t>
            </a:r>
            <a:r>
              <a:rPr lang="en-US" dirty="0" smtClean="0"/>
              <a:t>п</a:t>
            </a:r>
            <a:r>
              <a:rPr lang="sr-Cyrl-RS" dirty="0" smtClean="0"/>
              <a:t>ј</a:t>
            </a:r>
            <a:r>
              <a:rPr lang="en-US" dirty="0" err="1" smtClean="0"/>
              <a:t>есме</a:t>
            </a:r>
            <a:r>
              <a:rPr lang="en-US" dirty="0"/>
              <a:t>, </a:t>
            </a:r>
            <a:r>
              <a:rPr lang="en-US" dirty="0" err="1"/>
              <a:t>романа</a:t>
            </a:r>
            <a:r>
              <a:rPr lang="en-US" dirty="0"/>
              <a:t>, </a:t>
            </a:r>
            <a:r>
              <a:rPr lang="en-US" dirty="0" err="1" smtClean="0"/>
              <a:t>припoв</a:t>
            </a:r>
            <a:r>
              <a:rPr lang="sr-Cyrl-RS" dirty="0" smtClean="0"/>
              <a:t>иј</a:t>
            </a:r>
            <a:r>
              <a:rPr lang="en-US" dirty="0" err="1" smtClean="0"/>
              <a:t>етке</a:t>
            </a:r>
            <a:r>
              <a:rPr lang="en-US" dirty="0"/>
              <a:t>)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извођење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сцени</a:t>
            </a:r>
            <a:r>
              <a:rPr lang="en-US" dirty="0"/>
              <a:t>. </a:t>
            </a:r>
            <a:r>
              <a:rPr lang="en-US" dirty="0" err="1"/>
              <a:t>Особа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бави</a:t>
            </a:r>
            <a:r>
              <a:rPr lang="en-US" dirty="0"/>
              <a:t> </a:t>
            </a:r>
            <a:r>
              <a:rPr lang="en-US" dirty="0" err="1"/>
              <a:t>драматизацијом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smtClean="0"/>
              <a:t>ДРАМАТУРГ .</a:t>
            </a:r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ПРИМЈЕР: </a:t>
            </a:r>
          </a:p>
          <a:p>
            <a:r>
              <a:rPr lang="sr-Cyrl-RS" dirty="0" smtClean="0"/>
              <a:t>Драматизација „Успаване </a:t>
            </a:r>
          </a:p>
          <a:p>
            <a:r>
              <a:rPr lang="sr-Cyrl-RS" dirty="0" smtClean="0"/>
              <a:t>љепотице“</a:t>
            </a:r>
            <a:r>
              <a:rPr lang="en-US" dirty="0" smtClean="0"/>
              <a:t> </a:t>
            </a:r>
            <a:r>
              <a:rPr lang="sr-Cyrl-RS" dirty="0" smtClean="0"/>
              <a:t>– Драмска секција </a:t>
            </a:r>
          </a:p>
          <a:p>
            <a:r>
              <a:rPr lang="sr-Cyrl-RS" dirty="0" smtClean="0"/>
              <a:t>ОШ „Доситеј Обрадовић“</a:t>
            </a:r>
          </a:p>
          <a:p>
            <a:r>
              <a:rPr lang="sr-Cyrl-RS" dirty="0" smtClean="0"/>
              <a:t>Бања Лука</a:t>
            </a:r>
          </a:p>
          <a:p>
            <a:r>
              <a:rPr lang="sr-Cyrl-RS" dirty="0" smtClean="0"/>
              <a:t>Драматург: Велида Поповић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2852936"/>
            <a:ext cx="616642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НАСТАНАК ДРАМЕ         </a:t>
            </a:r>
            <a:r>
              <a:rPr lang="sr-Cyrl-RS" sz="1800" dirty="0" smtClean="0"/>
              <a:t>Теспид, </a:t>
            </a:r>
            <a:r>
              <a:rPr lang="en-US" sz="1800" dirty="0" smtClean="0"/>
              <a:t>VI</a:t>
            </a:r>
            <a:r>
              <a:rPr lang="sr-Cyrl-RS" sz="1800" dirty="0" smtClean="0"/>
              <a:t> в</a:t>
            </a:r>
            <a:r>
              <a:rPr lang="en-US" sz="1800" dirty="0" err="1" smtClean="0"/>
              <a:t>ijek</a:t>
            </a:r>
            <a:r>
              <a:rPr lang="sr-Cyrl-RS" sz="1800" dirty="0" smtClean="0"/>
              <a:t> прије н.е.</a:t>
            </a:r>
            <a:endParaRPr lang="en-US" sz="1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Драма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грчка</a:t>
            </a:r>
            <a:r>
              <a:rPr lang="en-US" sz="2000" dirty="0"/>
              <a:t> </a:t>
            </a:r>
            <a:r>
              <a:rPr lang="en-US" sz="2000" dirty="0" err="1"/>
              <a:t>ријеч</a:t>
            </a:r>
            <a:r>
              <a:rPr lang="en-US" sz="2000" dirty="0"/>
              <a:t> и </a:t>
            </a:r>
            <a:r>
              <a:rPr lang="en-US" sz="2000" dirty="0" err="1"/>
              <a:t>значи</a:t>
            </a:r>
            <a:r>
              <a:rPr lang="en-US" sz="2000" dirty="0"/>
              <a:t> </a:t>
            </a:r>
            <a:r>
              <a:rPr lang="en-US" sz="2000" b="1" u="sng" dirty="0" err="1"/>
              <a:t>радња</a:t>
            </a:r>
            <a:r>
              <a:rPr lang="en-US" sz="2000" dirty="0"/>
              <a:t>. </a:t>
            </a:r>
            <a:r>
              <a:rPr lang="en-US" sz="2000" dirty="0" err="1"/>
              <a:t>Настала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у </a:t>
            </a:r>
            <a:r>
              <a:rPr lang="en-US" sz="2000" b="1" u="sng" dirty="0" err="1"/>
              <a:t>Грчкој</a:t>
            </a:r>
            <a:r>
              <a:rPr lang="en-US" sz="2000" b="1" u="sng" dirty="0"/>
              <a:t> у VI </a:t>
            </a:r>
            <a:r>
              <a:rPr lang="en-US" sz="2000" b="1" u="sng" dirty="0" err="1"/>
              <a:t>вијеку</a:t>
            </a:r>
            <a:r>
              <a:rPr lang="en-US" sz="2000" b="1" u="sng" dirty="0"/>
              <a:t> </a:t>
            </a:r>
            <a:r>
              <a:rPr lang="en-US" sz="2000" b="1" u="sng" dirty="0" err="1"/>
              <a:t>прије</a:t>
            </a:r>
            <a:r>
              <a:rPr lang="en-US" sz="2000" b="1" u="sng" dirty="0"/>
              <a:t> </a:t>
            </a:r>
            <a:r>
              <a:rPr lang="en-US" sz="2000" b="1" u="sng" dirty="0" err="1"/>
              <a:t>н.е</a:t>
            </a:r>
            <a:r>
              <a:rPr lang="en-US" sz="2000" b="1" u="sng" dirty="0"/>
              <a:t>.</a:t>
            </a:r>
          </a:p>
          <a:p>
            <a:r>
              <a:rPr lang="en-US" sz="2000" dirty="0" err="1"/>
              <a:t>Њеним</a:t>
            </a:r>
            <a:r>
              <a:rPr lang="en-US" sz="2000" dirty="0"/>
              <a:t> </a:t>
            </a:r>
            <a:r>
              <a:rPr lang="en-US" sz="2000" dirty="0" err="1"/>
              <a:t>оснивачем</a:t>
            </a:r>
            <a:r>
              <a:rPr lang="en-US" sz="2000" dirty="0"/>
              <a:t> </a:t>
            </a:r>
            <a:r>
              <a:rPr lang="en-US" sz="2000" dirty="0" err="1"/>
              <a:t>сматра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b="1" u="sng" dirty="0" err="1"/>
              <a:t>грчки</a:t>
            </a:r>
            <a:r>
              <a:rPr lang="en-US" sz="2000" b="1" u="sng" dirty="0"/>
              <a:t> </a:t>
            </a:r>
            <a:r>
              <a:rPr lang="en-US" sz="2000" b="1" u="sng" dirty="0" err="1"/>
              <a:t>пјесник</a:t>
            </a:r>
            <a:r>
              <a:rPr lang="en-US" sz="2000" b="1" u="sng" dirty="0"/>
              <a:t> </a:t>
            </a:r>
            <a:r>
              <a:rPr lang="en-US" sz="2000" b="1" u="sng" dirty="0" err="1" smtClean="0"/>
              <a:t>Теспи</a:t>
            </a:r>
            <a:r>
              <a:rPr lang="sr-Cyrl-RS" sz="2000" b="1" u="sng" dirty="0" smtClean="0"/>
              <a:t>д</a:t>
            </a:r>
            <a:r>
              <a:rPr lang="en-US" sz="2000" b="1" u="sng" dirty="0" smtClean="0"/>
              <a:t>. </a:t>
            </a:r>
            <a:r>
              <a:rPr lang="en-US" sz="2000" dirty="0" err="1"/>
              <a:t>Драма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развила</a:t>
            </a:r>
            <a:r>
              <a:rPr lang="en-US" sz="2000" dirty="0"/>
              <a:t> у </a:t>
            </a:r>
            <a:r>
              <a:rPr lang="en-US" sz="2000" dirty="0" err="1"/>
              <a:t>доба</a:t>
            </a:r>
            <a:r>
              <a:rPr lang="en-US" sz="2000" dirty="0"/>
              <a:t> </a:t>
            </a:r>
            <a:r>
              <a:rPr lang="en-US" sz="2000" dirty="0" err="1"/>
              <a:t>цвјетања</a:t>
            </a:r>
            <a:r>
              <a:rPr lang="en-US" sz="2000" dirty="0"/>
              <a:t> </a:t>
            </a:r>
            <a:r>
              <a:rPr lang="en-US" sz="2000" dirty="0" err="1"/>
              <a:t>лирске</a:t>
            </a:r>
            <a:r>
              <a:rPr lang="en-US" sz="2000" dirty="0"/>
              <a:t> и </a:t>
            </a:r>
            <a:r>
              <a:rPr lang="en-US" sz="2000" dirty="0" err="1"/>
              <a:t>епске</a:t>
            </a:r>
            <a:r>
              <a:rPr lang="en-US" sz="2000" dirty="0"/>
              <a:t> </a:t>
            </a:r>
            <a:r>
              <a:rPr lang="en-US" sz="2000" dirty="0" err="1"/>
              <a:t>поезије</a:t>
            </a:r>
            <a:r>
              <a:rPr lang="en-US" sz="2000" dirty="0"/>
              <a:t> у </a:t>
            </a:r>
            <a:r>
              <a:rPr lang="en-US" sz="2000" dirty="0" err="1"/>
              <a:t>Грчкој</a:t>
            </a:r>
            <a:r>
              <a:rPr lang="en-US" sz="2000" dirty="0"/>
              <a:t>, и </a:t>
            </a:r>
            <a:r>
              <a:rPr lang="en-US" sz="2000" dirty="0" err="1"/>
              <a:t>то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обредних</a:t>
            </a:r>
            <a:r>
              <a:rPr lang="en-US" sz="2000" dirty="0"/>
              <a:t> </a:t>
            </a:r>
            <a:r>
              <a:rPr lang="en-US" sz="2000" dirty="0" err="1"/>
              <a:t>пјесама</a:t>
            </a:r>
            <a:r>
              <a:rPr lang="en-US" sz="2000" dirty="0"/>
              <a:t> </a:t>
            </a:r>
            <a:r>
              <a:rPr lang="en-US" sz="2000" dirty="0" err="1"/>
              <a:t>које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пјевао</a:t>
            </a:r>
            <a:r>
              <a:rPr lang="en-US" sz="2000" dirty="0"/>
              <a:t> </a:t>
            </a:r>
            <a:r>
              <a:rPr lang="en-US" sz="2000" dirty="0" err="1"/>
              <a:t>хор</a:t>
            </a:r>
            <a:r>
              <a:rPr lang="en-US" sz="2000" dirty="0"/>
              <a:t> </a:t>
            </a:r>
            <a:r>
              <a:rPr lang="en-US" sz="2000" dirty="0" err="1"/>
              <a:t>приликом</a:t>
            </a:r>
            <a:r>
              <a:rPr lang="en-US" sz="2000" dirty="0"/>
              <a:t> </a:t>
            </a:r>
            <a:r>
              <a:rPr lang="en-US" sz="2000" dirty="0" err="1"/>
              <a:t>приношења</a:t>
            </a:r>
            <a:r>
              <a:rPr lang="en-US" sz="2000" dirty="0"/>
              <a:t> </a:t>
            </a:r>
            <a:r>
              <a:rPr lang="en-US" sz="2000" dirty="0" err="1"/>
              <a:t>жртава</a:t>
            </a:r>
            <a:r>
              <a:rPr lang="en-US" sz="2000" dirty="0"/>
              <a:t> </a:t>
            </a:r>
            <a:r>
              <a:rPr lang="en-US" sz="2000" dirty="0" err="1"/>
              <a:t>Дионису</a:t>
            </a:r>
            <a:r>
              <a:rPr lang="en-US" sz="2000" dirty="0"/>
              <a:t>, </a:t>
            </a:r>
            <a:r>
              <a:rPr lang="en-US" sz="2000" dirty="0" err="1"/>
              <a:t>богу</a:t>
            </a:r>
            <a:r>
              <a:rPr lang="en-US" sz="2000" dirty="0"/>
              <a:t> </a:t>
            </a:r>
            <a:r>
              <a:rPr lang="en-US" sz="2000" dirty="0" err="1"/>
              <a:t>плодности</a:t>
            </a:r>
            <a:r>
              <a:rPr lang="en-US" sz="2000" dirty="0"/>
              <a:t> и </a:t>
            </a:r>
            <a:r>
              <a:rPr lang="en-US" sz="2000" dirty="0" err="1"/>
              <a:t>ствараоцу</a:t>
            </a:r>
            <a:r>
              <a:rPr lang="en-US" sz="2000" dirty="0"/>
              <a:t> </a:t>
            </a:r>
            <a:r>
              <a:rPr lang="en-US" sz="2000" dirty="0" err="1"/>
              <a:t>снага</a:t>
            </a:r>
            <a:r>
              <a:rPr lang="en-US" sz="2000" dirty="0"/>
              <a:t> </a:t>
            </a:r>
            <a:r>
              <a:rPr lang="en-US" sz="2000" dirty="0" err="1"/>
              <a:t>природе</a:t>
            </a:r>
            <a:r>
              <a:rPr lang="en-US" sz="2000" dirty="0"/>
              <a:t>. </a:t>
            </a:r>
            <a:r>
              <a:rPr lang="en-US" sz="2000" dirty="0" err="1"/>
              <a:t>Везана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митологију</a:t>
            </a:r>
            <a:r>
              <a:rPr lang="en-US" sz="2000" dirty="0"/>
              <a:t> </a:t>
            </a:r>
            <a:r>
              <a:rPr lang="en-US" sz="2000" dirty="0" err="1"/>
              <a:t>својим</a:t>
            </a:r>
            <a:r>
              <a:rPr lang="en-US" sz="2000" dirty="0"/>
              <a:t> </a:t>
            </a:r>
            <a:r>
              <a:rPr lang="en-US" sz="2000" dirty="0" err="1"/>
              <a:t>садржајем</a:t>
            </a:r>
            <a:r>
              <a:rPr lang="en-US" sz="2000" dirty="0"/>
              <a:t>, </a:t>
            </a:r>
            <a:r>
              <a:rPr lang="en-US" sz="2000" dirty="0" err="1"/>
              <a:t>она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најприје</a:t>
            </a:r>
            <a:r>
              <a:rPr lang="en-US" sz="2000" dirty="0"/>
              <a:t> </a:t>
            </a:r>
            <a:r>
              <a:rPr lang="en-US" sz="2000" dirty="0" err="1"/>
              <a:t>била</a:t>
            </a:r>
            <a:r>
              <a:rPr lang="en-US" sz="2000" dirty="0"/>
              <a:t> </a:t>
            </a:r>
            <a:r>
              <a:rPr lang="en-US" sz="2000" dirty="0" err="1"/>
              <a:t>религиозни</a:t>
            </a:r>
            <a:r>
              <a:rPr lang="en-US" sz="2000" dirty="0"/>
              <a:t> </a:t>
            </a:r>
            <a:r>
              <a:rPr lang="en-US" sz="2000" dirty="0" err="1"/>
              <a:t>обред</a:t>
            </a:r>
            <a:r>
              <a:rPr lang="en-US" sz="2000" dirty="0"/>
              <a:t>. </a:t>
            </a:r>
            <a:r>
              <a:rPr lang="en-US" sz="2000" dirty="0" err="1"/>
              <a:t>Када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хора</a:t>
            </a:r>
            <a:r>
              <a:rPr lang="en-US" sz="2000" dirty="0"/>
              <a:t> </a:t>
            </a:r>
            <a:r>
              <a:rPr lang="en-US" sz="2000" dirty="0" err="1"/>
              <a:t>издвојио</a:t>
            </a:r>
            <a:r>
              <a:rPr lang="en-US" sz="2000" dirty="0"/>
              <a:t> </a:t>
            </a:r>
            <a:r>
              <a:rPr lang="en-US" sz="2000" dirty="0" err="1"/>
              <a:t>један</a:t>
            </a:r>
            <a:r>
              <a:rPr lang="en-US" sz="2000" dirty="0"/>
              <a:t> </a:t>
            </a:r>
            <a:r>
              <a:rPr lang="en-US" sz="2000" dirty="0" err="1"/>
              <a:t>његов</a:t>
            </a:r>
            <a:r>
              <a:rPr lang="en-US" sz="2000" dirty="0"/>
              <a:t> </a:t>
            </a:r>
            <a:r>
              <a:rPr lang="en-US" sz="2000" dirty="0" err="1"/>
              <a:t>члан</a:t>
            </a:r>
            <a:r>
              <a:rPr lang="en-US" sz="2000" dirty="0"/>
              <a:t> и </a:t>
            </a:r>
            <a:r>
              <a:rPr lang="en-US" sz="2000" dirty="0" err="1"/>
              <a:t>повео</a:t>
            </a:r>
            <a:r>
              <a:rPr lang="en-US" sz="2000" dirty="0"/>
              <a:t> </a:t>
            </a:r>
            <a:r>
              <a:rPr lang="en-US" sz="2000" dirty="0" err="1"/>
              <a:t>разговор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хором</a:t>
            </a:r>
            <a:r>
              <a:rPr lang="en-US" sz="2000" dirty="0"/>
              <a:t> (</a:t>
            </a:r>
            <a:r>
              <a:rPr lang="en-US" sz="2000" dirty="0" err="1"/>
              <a:t>дијалог</a:t>
            </a:r>
            <a:r>
              <a:rPr lang="en-US" sz="2000" dirty="0"/>
              <a:t>) </a:t>
            </a:r>
            <a:r>
              <a:rPr lang="en-US" sz="2000" dirty="0" err="1"/>
              <a:t>створили</a:t>
            </a:r>
            <a:r>
              <a:rPr lang="en-US" sz="2000" dirty="0"/>
              <a:t>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услови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сукобе</a:t>
            </a:r>
            <a:r>
              <a:rPr lang="en-US" sz="2000" dirty="0"/>
              <a:t>, </a:t>
            </a:r>
            <a:r>
              <a:rPr lang="en-US" sz="2000" dirty="0" err="1"/>
              <a:t>радњу</a:t>
            </a:r>
            <a:r>
              <a:rPr lang="en-US" sz="2000" dirty="0"/>
              <a:t> и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настанак</a:t>
            </a:r>
            <a:r>
              <a:rPr lang="en-US" sz="2000" dirty="0"/>
              <a:t> </a:t>
            </a:r>
            <a:r>
              <a:rPr lang="en-US" sz="2000" dirty="0" err="1"/>
              <a:t>новог</a:t>
            </a:r>
            <a:r>
              <a:rPr lang="en-US" sz="2000" dirty="0"/>
              <a:t> </a:t>
            </a:r>
            <a:r>
              <a:rPr lang="en-US" sz="2000" dirty="0" err="1"/>
              <a:t>књижевног</a:t>
            </a:r>
            <a:r>
              <a:rPr lang="en-US" sz="2000" dirty="0"/>
              <a:t> </a:t>
            </a:r>
            <a:r>
              <a:rPr lang="en-US" sz="2000" dirty="0" err="1"/>
              <a:t>рода</a:t>
            </a:r>
            <a:r>
              <a:rPr lang="en-US" sz="2000" dirty="0"/>
              <a:t>, </a:t>
            </a:r>
            <a:r>
              <a:rPr lang="en-US" sz="2000" dirty="0" err="1"/>
              <a:t>драме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Драма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књижевни</a:t>
            </a:r>
            <a:r>
              <a:rPr lang="en-US" sz="2000" dirty="0"/>
              <a:t> </a:t>
            </a:r>
            <a:r>
              <a:rPr lang="en-US" sz="2000" dirty="0" err="1"/>
              <a:t>род</a:t>
            </a:r>
            <a:r>
              <a:rPr lang="en-US" sz="2000" dirty="0"/>
              <a:t> </a:t>
            </a:r>
            <a:r>
              <a:rPr lang="en-US" sz="2000" dirty="0" err="1"/>
              <a:t>који</a:t>
            </a:r>
            <a:r>
              <a:rPr lang="en-US" sz="2000" dirty="0"/>
              <a:t> </a:t>
            </a:r>
            <a:r>
              <a:rPr lang="en-US" sz="2000" dirty="0" err="1"/>
              <a:t>обухвата</a:t>
            </a:r>
            <a:r>
              <a:rPr lang="en-US" sz="2000" dirty="0"/>
              <a:t> </a:t>
            </a:r>
            <a:r>
              <a:rPr lang="en-US" sz="2000" dirty="0" err="1"/>
              <a:t>сва</a:t>
            </a:r>
            <a:r>
              <a:rPr lang="en-US" sz="2000" dirty="0"/>
              <a:t> </a:t>
            </a:r>
            <a:r>
              <a:rPr lang="en-US" sz="2000" dirty="0" err="1"/>
              <a:t>дјела</a:t>
            </a:r>
            <a:r>
              <a:rPr lang="en-US" sz="2000" dirty="0"/>
              <a:t> </a:t>
            </a:r>
            <a:r>
              <a:rPr lang="en-US" sz="2000" dirty="0" err="1"/>
              <a:t>која</a:t>
            </a:r>
            <a:r>
              <a:rPr lang="en-US" sz="2000" dirty="0"/>
              <a:t>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углавном</a:t>
            </a:r>
            <a:r>
              <a:rPr lang="en-US" sz="2000" dirty="0"/>
              <a:t> </a:t>
            </a:r>
            <a:r>
              <a:rPr lang="en-US" sz="2000" dirty="0" err="1"/>
              <a:t>намијењена</a:t>
            </a:r>
            <a:r>
              <a:rPr lang="en-US" sz="2000" dirty="0"/>
              <a:t> </a:t>
            </a:r>
            <a:r>
              <a:rPr lang="en-US" sz="2000" dirty="0" err="1"/>
              <a:t>извођењу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позорници</a:t>
            </a:r>
            <a:r>
              <a:rPr lang="en-US" sz="2000" dirty="0"/>
              <a:t>.</a:t>
            </a:r>
          </a:p>
          <a:p>
            <a:r>
              <a:rPr lang="sr-Cyrl-RS" sz="2000" dirty="0" smtClean="0"/>
              <a:t>Задатак за </a:t>
            </a:r>
            <a:r>
              <a:rPr lang="sr-Cyrl-RS" sz="2000" b="1" u="sng" dirty="0" smtClean="0"/>
              <a:t>драмску секцију</a:t>
            </a:r>
            <a:r>
              <a:rPr lang="sr-Cyrl-RS" sz="2000" dirty="0" smtClean="0"/>
              <a:t>: Истражите нешто више о Теспиду!</a:t>
            </a:r>
          </a:p>
          <a:p>
            <a:pPr marL="0" indent="0">
              <a:buNone/>
            </a:pPr>
            <a:r>
              <a:rPr lang="sr-Cyrl-RS" sz="2000" dirty="0" smtClean="0"/>
              <a:t>Смјернице: - Шта су Теспидова кола?</a:t>
            </a:r>
          </a:p>
          <a:p>
            <a:pPr marL="0" indent="0">
              <a:buNone/>
            </a:pPr>
            <a:r>
              <a:rPr lang="sr-Cyrl-RS" sz="2000" dirty="0" smtClean="0"/>
              <a:t>                                                                                            - Ко је био први глумац?</a:t>
            </a:r>
          </a:p>
          <a:p>
            <a:r>
              <a:rPr lang="sr-Cyrl-RS" sz="2000" dirty="0" smtClean="0"/>
              <a:t>- Да ли је прво писао комедију или трагедију?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100943"/>
            <a:ext cx="1261640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5084105"/>
            <a:ext cx="131304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КЊИЖЕВНЕ ВРСТЕ ДРАМЕ: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КОМЕДИЈА</a:t>
            </a:r>
          </a:p>
          <a:p>
            <a:r>
              <a:rPr lang="sr-Cyrl-RS" dirty="0" smtClean="0"/>
              <a:t>ТРАГЕДИЈА</a:t>
            </a:r>
          </a:p>
          <a:p>
            <a:r>
              <a:rPr lang="sr-Cyrl-RS" dirty="0" smtClean="0"/>
              <a:t>ДРАМА У УЖЕМ СМИСЛУ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1556792"/>
            <a:ext cx="3384376" cy="219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3987160"/>
            <a:ext cx="4647529" cy="268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85" y="3987160"/>
            <a:ext cx="3744416" cy="28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КОМЕДИЈА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905000"/>
            <a:ext cx="9752383" cy="4764360"/>
          </a:xfr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2903529"/>
              </p:ext>
            </p:extLst>
          </p:nvPr>
        </p:nvGraphicFramePr>
        <p:xfrm>
          <a:off x="10709036" y="8253536"/>
          <a:ext cx="624840" cy="1463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1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ВРСТЕ КОМЕДИЈЕ</a:t>
            </a:r>
            <a:endParaRPr lang="en-US" dirty="0"/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6080114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Cyrl-RS" sz="2800" b="1" u="sng" dirty="0" smtClean="0"/>
              <a:t>1. Комедија карактера</a:t>
            </a:r>
          </a:p>
          <a:p>
            <a:pPr marL="0" indent="0">
              <a:buNone/>
            </a:pPr>
            <a:endParaRPr lang="sr-Cyrl-RS" sz="2800" dirty="0"/>
          </a:p>
          <a:p>
            <a:pPr marL="0" indent="0">
              <a:buNone/>
            </a:pPr>
            <a:r>
              <a:rPr lang="en-US" sz="2800" dirty="0"/>
              <a:t>У </a:t>
            </a:r>
            <a:r>
              <a:rPr lang="en-US" sz="2800" dirty="0" err="1"/>
              <a:t>овој</a:t>
            </a:r>
            <a:r>
              <a:rPr lang="en-US" sz="2800" dirty="0"/>
              <a:t> </a:t>
            </a:r>
            <a:r>
              <a:rPr lang="en-US" sz="2800" dirty="0" err="1"/>
              <a:t>врсти</a:t>
            </a:r>
            <a:r>
              <a:rPr lang="en-US" sz="2800" dirty="0"/>
              <a:t> </a:t>
            </a:r>
            <a:r>
              <a:rPr lang="en-US" sz="2800" dirty="0" err="1"/>
              <a:t>драме</a:t>
            </a:r>
            <a:r>
              <a:rPr lang="en-US" sz="2800" dirty="0"/>
              <a:t>  </a:t>
            </a:r>
            <a:r>
              <a:rPr lang="en-US" sz="2800" dirty="0" err="1"/>
              <a:t>смијех</a:t>
            </a:r>
            <a:r>
              <a:rPr lang="en-US" sz="2800" dirty="0"/>
              <a:t> </a:t>
            </a:r>
            <a:r>
              <a:rPr lang="en-US" sz="2800" dirty="0" err="1"/>
              <a:t>изазива</a:t>
            </a:r>
            <a:r>
              <a:rPr lang="en-US" sz="2800" dirty="0"/>
              <a:t> </a:t>
            </a:r>
            <a:r>
              <a:rPr lang="en-US" sz="2800" dirty="0" err="1"/>
              <a:t>нека</a:t>
            </a:r>
            <a:r>
              <a:rPr lang="en-US" sz="2800" dirty="0"/>
              <a:t>  </a:t>
            </a:r>
            <a:r>
              <a:rPr lang="en-US" sz="2800" dirty="0" err="1"/>
              <a:t>негативна</a:t>
            </a:r>
            <a:r>
              <a:rPr lang="en-US" sz="2800" dirty="0"/>
              <a:t> </a:t>
            </a:r>
            <a:r>
              <a:rPr lang="en-US" sz="2800" dirty="0" err="1"/>
              <a:t>особина</a:t>
            </a:r>
            <a:r>
              <a:rPr lang="en-US" sz="2800" dirty="0"/>
              <a:t> </a:t>
            </a:r>
            <a:r>
              <a:rPr lang="en-US" sz="2800" dirty="0" err="1"/>
              <a:t>јунака</a:t>
            </a:r>
            <a:r>
              <a:rPr lang="en-US" sz="2800" dirty="0"/>
              <a:t> (</a:t>
            </a:r>
            <a:r>
              <a:rPr lang="en-US" sz="2800" dirty="0" err="1"/>
              <a:t>нпр</a:t>
            </a:r>
            <a:r>
              <a:rPr lang="en-US" sz="2800" dirty="0"/>
              <a:t>. </a:t>
            </a:r>
            <a:r>
              <a:rPr lang="en-US" sz="2800" dirty="0" err="1"/>
              <a:t>покондиреност</a:t>
            </a:r>
            <a:r>
              <a:rPr lang="en-US" sz="2800" dirty="0"/>
              <a:t>, </a:t>
            </a:r>
            <a:r>
              <a:rPr lang="en-US" sz="2800" dirty="0" err="1" smtClean="0"/>
              <a:t>уображеност</a:t>
            </a:r>
            <a:r>
              <a:rPr lang="sr-Cyrl-RS" sz="2800" dirty="0" smtClean="0"/>
              <a:t>)</a:t>
            </a:r>
          </a:p>
          <a:p>
            <a:pPr marL="0" indent="0">
              <a:buNone/>
            </a:pPr>
            <a:endParaRPr lang="sr-Cyrl-RS" sz="2800" dirty="0"/>
          </a:p>
          <a:p>
            <a:pPr marL="0" indent="0">
              <a:buNone/>
            </a:pPr>
            <a:r>
              <a:rPr lang="sr-Cyrl-RS" sz="2800" dirty="0" smtClean="0"/>
              <a:t>ПРИМЈЕР:</a:t>
            </a:r>
          </a:p>
          <a:p>
            <a:pPr marL="0" indent="0">
              <a:buNone/>
            </a:pPr>
            <a:r>
              <a:rPr lang="sr-Cyrl-RS" sz="2800" dirty="0" smtClean="0"/>
              <a:t>Стеријина Фема, „Покондирена тиква“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1695450"/>
            <a:ext cx="3168352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1556792"/>
            <a:ext cx="9144000" cy="2281699"/>
          </a:xfrm>
        </p:spPr>
        <p:txBody>
          <a:bodyPr/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3200" dirty="0" smtClean="0"/>
              <a:t>2. </a:t>
            </a:r>
            <a:r>
              <a:rPr lang="en-US" sz="3200" dirty="0" err="1" smtClean="0"/>
              <a:t>Комедија</a:t>
            </a:r>
            <a:r>
              <a:rPr lang="en-US" sz="3200" dirty="0" smtClean="0"/>
              <a:t> </a:t>
            </a:r>
            <a:r>
              <a:rPr lang="en-US" sz="3200" dirty="0" err="1"/>
              <a:t>нарави</a:t>
            </a:r>
            <a:r>
              <a:rPr lang="en-US" sz="3200" dirty="0"/>
              <a:t> (</a:t>
            </a:r>
            <a:r>
              <a:rPr lang="en-US" sz="3200" dirty="0" err="1"/>
              <a:t>сатирична</a:t>
            </a:r>
            <a:r>
              <a:rPr lang="en-US" sz="3200" dirty="0"/>
              <a:t> </a:t>
            </a:r>
            <a:r>
              <a:rPr lang="en-US" sz="3200" dirty="0" err="1"/>
              <a:t>комедија</a:t>
            </a:r>
            <a:r>
              <a:rPr lang="en-US" sz="3200" dirty="0" smtClean="0"/>
              <a:t>)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en-US" sz="2800" dirty="0"/>
              <a:t>У </a:t>
            </a:r>
            <a:r>
              <a:rPr lang="en-US" sz="2800" dirty="0" err="1"/>
              <a:t>овој</a:t>
            </a:r>
            <a:r>
              <a:rPr lang="en-US" sz="2800" dirty="0"/>
              <a:t> </a:t>
            </a:r>
            <a:r>
              <a:rPr lang="en-US" sz="2800" dirty="0" err="1"/>
              <a:t>врсти</a:t>
            </a:r>
            <a:r>
              <a:rPr lang="en-US" sz="2800" dirty="0"/>
              <a:t> </a:t>
            </a:r>
            <a:r>
              <a:rPr lang="en-US" sz="2800" dirty="0" err="1"/>
              <a:t>драме</a:t>
            </a:r>
            <a:r>
              <a:rPr lang="en-US" sz="2800" dirty="0"/>
              <a:t> </a:t>
            </a:r>
            <a:r>
              <a:rPr lang="en-US" sz="2800" dirty="0" err="1"/>
              <a:t>смијех</a:t>
            </a:r>
            <a:r>
              <a:rPr lang="en-US" sz="2800" dirty="0"/>
              <a:t> </a:t>
            </a:r>
            <a:r>
              <a:rPr lang="en-US" sz="2800" dirty="0" err="1"/>
              <a:t>изазива</a:t>
            </a:r>
            <a:r>
              <a:rPr lang="en-US" sz="2800" dirty="0"/>
              <a:t> </a:t>
            </a:r>
            <a:r>
              <a:rPr lang="en-US" sz="2800" dirty="0" err="1"/>
              <a:t>приказ</a:t>
            </a:r>
            <a:r>
              <a:rPr lang="en-US" sz="2800" dirty="0"/>
              <a:t> </a:t>
            </a:r>
            <a:r>
              <a:rPr lang="en-US" sz="2800" dirty="0" err="1"/>
              <a:t>негативних</a:t>
            </a:r>
            <a:r>
              <a:rPr lang="en-US" sz="2800" dirty="0"/>
              <a:t> </a:t>
            </a:r>
            <a:r>
              <a:rPr lang="en-US" sz="2800" dirty="0" err="1"/>
              <a:t>особина</a:t>
            </a:r>
            <a:r>
              <a:rPr lang="en-US" sz="2800" dirty="0"/>
              <a:t> </a:t>
            </a:r>
            <a:r>
              <a:rPr lang="en-US" sz="2800" dirty="0" err="1"/>
              <a:t>друштва</a:t>
            </a:r>
            <a:r>
              <a:rPr lang="en-US" sz="2800" dirty="0"/>
              <a:t>, </a:t>
            </a:r>
            <a:r>
              <a:rPr lang="en-US" sz="2800" dirty="0" err="1"/>
              <a:t>власти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народа</a:t>
            </a:r>
            <a:r>
              <a:rPr lang="en-US" sz="2800" dirty="0"/>
              <a:t>.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ПРИМЈЕР:</a:t>
            </a:r>
            <a:br>
              <a:rPr lang="sr-Cyrl-RS" sz="2800" dirty="0" smtClean="0"/>
            </a:br>
            <a:r>
              <a:rPr lang="sr-Cyrl-RS" sz="2800" dirty="0" smtClean="0"/>
              <a:t>Нушићево „Сумњиво лице“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2420888"/>
            <a:ext cx="5976664" cy="4248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9" y="3829965"/>
            <a:ext cx="3082619" cy="28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3140968"/>
            <a:ext cx="9216006" cy="3024336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>3. Комедија ситуације или ситком</a:t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en-US" dirty="0"/>
              <a:t> У </a:t>
            </a:r>
            <a:r>
              <a:rPr lang="en-US" dirty="0" err="1"/>
              <a:t>овој</a:t>
            </a:r>
            <a:r>
              <a:rPr lang="en-US" dirty="0"/>
              <a:t> </a:t>
            </a:r>
            <a:r>
              <a:rPr lang="en-US" dirty="0" err="1"/>
              <a:t>врсти</a:t>
            </a:r>
            <a:r>
              <a:rPr lang="en-US" dirty="0"/>
              <a:t> </a:t>
            </a:r>
            <a:r>
              <a:rPr lang="en-US" dirty="0" err="1"/>
              <a:t>драме</a:t>
            </a:r>
            <a:r>
              <a:rPr lang="en-US" dirty="0"/>
              <a:t> </a:t>
            </a:r>
            <a:r>
              <a:rPr lang="en-US" dirty="0" err="1"/>
              <a:t>смијех</a:t>
            </a:r>
            <a:r>
              <a:rPr lang="en-US" dirty="0"/>
              <a:t> </a:t>
            </a:r>
            <a:r>
              <a:rPr lang="en-US" dirty="0" err="1"/>
              <a:t>изазивају</a:t>
            </a:r>
            <a:r>
              <a:rPr lang="en-US" dirty="0"/>
              <a:t> </a:t>
            </a:r>
            <a:r>
              <a:rPr lang="en-US" dirty="0" err="1"/>
              <a:t>неспоразуми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смијешне</a:t>
            </a:r>
            <a:r>
              <a:rPr lang="en-US" dirty="0"/>
              <a:t> </a:t>
            </a:r>
            <a:r>
              <a:rPr lang="en-US" dirty="0" err="1"/>
              <a:t>ситуације</a:t>
            </a:r>
            <a:r>
              <a:rPr lang="en-US" dirty="0"/>
              <a:t>, </a:t>
            </a:r>
            <a:r>
              <a:rPr lang="en-US" dirty="0" err="1"/>
              <a:t>игре</a:t>
            </a:r>
            <a:r>
              <a:rPr lang="en-US" dirty="0"/>
              <a:t> </a:t>
            </a:r>
            <a:r>
              <a:rPr lang="en-US" dirty="0" err="1"/>
              <a:t>ријечима</a:t>
            </a:r>
            <a:r>
              <a:rPr lang="en-US" dirty="0"/>
              <a:t>. </a:t>
            </a:r>
            <a:r>
              <a:rPr lang="en-US" dirty="0" err="1"/>
              <a:t>Ова</a:t>
            </a:r>
            <a:r>
              <a:rPr lang="en-US" dirty="0"/>
              <a:t> </a:t>
            </a:r>
            <a:r>
              <a:rPr lang="en-US" dirty="0" err="1"/>
              <a:t>комедија</a:t>
            </a:r>
            <a:r>
              <a:rPr lang="en-US" dirty="0"/>
              <a:t> </a:t>
            </a:r>
            <a:r>
              <a:rPr lang="en-US" dirty="0" err="1"/>
              <a:t>нема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циљ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исмијава</a:t>
            </a:r>
            <a:r>
              <a:rPr lang="en-US" dirty="0"/>
              <a:t>, </a:t>
            </a:r>
            <a:r>
              <a:rPr lang="en-US" dirty="0" err="1"/>
              <a:t>већ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гледаоца</a:t>
            </a:r>
            <a:r>
              <a:rPr lang="en-US" dirty="0"/>
              <a:t> (</a:t>
            </a:r>
            <a:r>
              <a:rPr lang="en-US" dirty="0" err="1"/>
              <a:t>читаоца</a:t>
            </a:r>
            <a:r>
              <a:rPr lang="en-US" dirty="0"/>
              <a:t>) </a:t>
            </a:r>
            <a:r>
              <a:rPr lang="en-US" dirty="0" err="1"/>
              <a:t>забави</a:t>
            </a:r>
            <a:r>
              <a:rPr lang="en-US" dirty="0"/>
              <a:t>.</a:t>
            </a:r>
            <a:br>
              <a:rPr lang="en-U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b="1" u="sng" dirty="0" smtClean="0"/>
              <a:t/>
            </a:r>
            <a:br>
              <a:rPr lang="sr-Cyrl-RS" b="1" u="sng" dirty="0" smtClean="0"/>
            </a:br>
            <a:r>
              <a:rPr lang="ru-RU" dirty="0"/>
              <a:t> </a:t>
            </a:r>
            <a:r>
              <a:rPr lang="ru-RU" dirty="0" smtClean="0"/>
              <a:t>Амерички режисер </a:t>
            </a:r>
            <a:r>
              <a:rPr lang="ru-RU" dirty="0"/>
              <a:t>и продуцент </a:t>
            </a:r>
            <a:r>
              <a:rPr lang="ru-RU" dirty="0">
                <a:hlinkClick r:id="rId2" tooltip="William Asher (страница не постоји)"/>
              </a:rPr>
              <a:t>Вилијам Ашер</a:t>
            </a:r>
            <a:r>
              <a:rPr lang="ru-RU" dirty="0"/>
              <a:t> сматра се „</a:t>
            </a:r>
            <a:r>
              <a:rPr lang="ru-RU" dirty="0" smtClean="0"/>
              <a:t>човјеком </a:t>
            </a:r>
            <a:r>
              <a:rPr lang="ru-RU" dirty="0"/>
              <a:t>који је измислио </a:t>
            </a:r>
            <a:r>
              <a:rPr lang="ru-RU" dirty="0" smtClean="0"/>
              <a:t>«ситком». Режирао је преко двије </a:t>
            </a:r>
            <a:r>
              <a:rPr lang="ru-RU" dirty="0"/>
              <a:t>десетине водећих ситкома, укључујући </a:t>
            </a:r>
            <a:r>
              <a:rPr lang="ru-RU" i="1" dirty="0">
                <a:hlinkClick r:id="rId3" tooltip="I Love Lucy"/>
              </a:rPr>
              <a:t>Ја волим Луси</a:t>
            </a:r>
            <a:r>
              <a:rPr lang="ru-RU" dirty="0"/>
              <a:t>, од 1950-их до </a:t>
            </a:r>
            <a:r>
              <a:rPr lang="ru-RU" dirty="0" smtClean="0"/>
              <a:t>1970-их.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3284984"/>
            <a:ext cx="29340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64" y="692696"/>
            <a:ext cx="11593288" cy="284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</a:pP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веома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актуелна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</a:pPr>
            <a:r>
              <a:rPr lang="sr-Cyrl-R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sr-Cyrl-R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sr-Cyrl-R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 КОМЕДИЈА</a:t>
            </a:r>
            <a:endParaRPr lang="sr-Cyrl-RS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</a:pPr>
            <a:r>
              <a:rPr lang="en-US" sz="2400" dirty="0" err="1" smtClean="0"/>
              <a:t>Ст</a:t>
            </a:r>
            <a:r>
              <a:rPr lang="sr-Cyrl-RS" sz="2400" dirty="0" smtClean="0"/>
              <a:t>енда</a:t>
            </a:r>
            <a:r>
              <a:rPr lang="en-US" sz="2400" dirty="0" smtClean="0"/>
              <a:t>п </a:t>
            </a:r>
            <a:r>
              <a:rPr lang="sr-Cyrl-RS" sz="2400" dirty="0" smtClean="0"/>
              <a:t>комедија </a:t>
            </a:r>
            <a:r>
              <a:rPr lang="en-US" sz="2400" dirty="0" smtClean="0"/>
              <a:t>(</a:t>
            </a:r>
            <a:r>
              <a:rPr lang="sr-Cyrl-RS" b="1" dirty="0">
                <a:hlinkClick r:id="rId2" tooltip="Енглески језик"/>
              </a:rPr>
              <a:t>енгл.</a:t>
            </a:r>
            <a:r>
              <a:rPr lang="sr-Cyrl-RS" b="1" dirty="0"/>
              <a:t> </a:t>
            </a:r>
            <a:r>
              <a:rPr lang="en-US" b="1" i="1" dirty="0"/>
              <a:t>stand-up comedy</a:t>
            </a:r>
            <a:r>
              <a:rPr lang="en-US" sz="2400" dirty="0" smtClean="0"/>
              <a:t>) </a:t>
            </a:r>
            <a:r>
              <a:rPr lang="en-US" sz="2400" dirty="0" err="1" smtClean="0"/>
              <a:t>комедиј</a:t>
            </a:r>
            <a:r>
              <a:rPr lang="sr-Cyrl-RS" sz="2400" dirty="0" smtClean="0"/>
              <a:t>а</a:t>
            </a:r>
            <a:r>
              <a:rPr lang="en-US" sz="2400" dirty="0" smtClean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директан</a:t>
            </a:r>
            <a:r>
              <a:rPr lang="en-US" sz="2400" dirty="0"/>
              <a:t> и </a:t>
            </a:r>
            <a:r>
              <a:rPr lang="en-US" sz="2400" dirty="0" err="1"/>
              <a:t>искрен</a:t>
            </a:r>
            <a:r>
              <a:rPr lang="en-US" sz="2400" dirty="0"/>
              <a:t> </a:t>
            </a:r>
            <a:r>
              <a:rPr lang="en-US" sz="2400" dirty="0" err="1"/>
              <a:t>контакт</a:t>
            </a:r>
            <a:r>
              <a:rPr lang="en-US" sz="2400" dirty="0"/>
              <a:t> </a:t>
            </a:r>
            <a:r>
              <a:rPr lang="en-US" sz="2400" dirty="0" err="1"/>
              <a:t>једног</a:t>
            </a:r>
            <a:r>
              <a:rPr lang="en-US" sz="2400" dirty="0"/>
              <a:t> </a:t>
            </a:r>
            <a:r>
              <a:rPr lang="en-US" sz="2400" dirty="0" err="1"/>
              <a:t>глумца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2400" dirty="0" err="1"/>
              <a:t>публиком</a:t>
            </a:r>
            <a:r>
              <a:rPr lang="en-US" sz="2400" dirty="0"/>
              <a:t> – </a:t>
            </a:r>
            <a:r>
              <a:rPr lang="en-US" sz="2400" dirty="0" err="1"/>
              <a:t>уживо</a:t>
            </a:r>
            <a:r>
              <a:rPr lang="en-US" sz="2400" dirty="0"/>
              <a:t> у </a:t>
            </a:r>
            <a:r>
              <a:rPr lang="en-US" sz="2400" dirty="0" err="1"/>
              <a:t>позориштима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фестивалима</a:t>
            </a:r>
            <a:r>
              <a:rPr lang="en-US" sz="2400" dirty="0"/>
              <a:t>. </a:t>
            </a:r>
            <a:r>
              <a:rPr lang="en-US" sz="2400" dirty="0" err="1"/>
              <a:t>Тачније</a:t>
            </a:r>
            <a:r>
              <a:rPr lang="en-US" sz="2400" dirty="0"/>
              <a:t>, </a:t>
            </a:r>
            <a:r>
              <a:rPr lang="en-US" sz="2400" dirty="0" err="1"/>
              <a:t>свуда</a:t>
            </a:r>
            <a:r>
              <a:rPr lang="en-US" sz="2400" dirty="0"/>
              <a:t> </a:t>
            </a:r>
            <a:r>
              <a:rPr lang="en-US" sz="2400" dirty="0" err="1"/>
              <a:t>гдје</a:t>
            </a:r>
            <a:r>
              <a:rPr lang="en-US" sz="2400" dirty="0"/>
              <a:t> </a:t>
            </a:r>
            <a:r>
              <a:rPr lang="en-US" sz="2400" dirty="0" err="1"/>
              <a:t>постоје</a:t>
            </a:r>
            <a:r>
              <a:rPr lang="en-US" sz="2400" dirty="0"/>
              <a:t>  </a:t>
            </a:r>
            <a:r>
              <a:rPr lang="en-US" sz="2400" dirty="0" err="1"/>
              <a:t>предуслови</a:t>
            </a:r>
            <a:r>
              <a:rPr lang="en-US" sz="2400" dirty="0"/>
              <a:t> – </a:t>
            </a:r>
            <a:r>
              <a:rPr lang="en-US" sz="2400" dirty="0" err="1"/>
              <a:t>одговарајућа</a:t>
            </a:r>
            <a:r>
              <a:rPr lang="en-US" sz="2400" dirty="0"/>
              <a:t> </a:t>
            </a:r>
            <a:r>
              <a:rPr lang="en-US" sz="2400" dirty="0" err="1"/>
              <a:t>сцена</a:t>
            </a:r>
            <a:r>
              <a:rPr lang="en-US" sz="2400" dirty="0"/>
              <a:t> и </a:t>
            </a:r>
            <a:r>
              <a:rPr lang="en-US" sz="2400" dirty="0" err="1"/>
              <a:t>микрофон</a:t>
            </a:r>
            <a:r>
              <a:rPr lang="en-US" sz="2400" dirty="0"/>
              <a:t>!  </a:t>
            </a:r>
            <a:r>
              <a:rPr lang="en-US" sz="2400" dirty="0" err="1"/>
              <a:t>Комичар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истовремено</a:t>
            </a:r>
            <a:r>
              <a:rPr lang="en-US" sz="2400" dirty="0"/>
              <a:t> </a:t>
            </a:r>
            <a:r>
              <a:rPr lang="en-US" sz="2400" dirty="0" err="1"/>
              <a:t>писац</a:t>
            </a:r>
            <a:r>
              <a:rPr lang="en-US" sz="2400" dirty="0"/>
              <a:t>, </a:t>
            </a:r>
            <a:r>
              <a:rPr lang="en-US" sz="2400" dirty="0" err="1"/>
              <a:t>редитељ</a:t>
            </a:r>
            <a:r>
              <a:rPr lang="en-US" sz="2400" dirty="0"/>
              <a:t> и </a:t>
            </a:r>
            <a:r>
              <a:rPr lang="en-US" sz="2400" dirty="0" err="1"/>
              <a:t>глумац</a:t>
            </a:r>
            <a:r>
              <a:rPr lang="en-US" sz="2400" dirty="0"/>
              <a:t>. </a:t>
            </a:r>
            <a:r>
              <a:rPr lang="en-US" sz="2400" dirty="0" err="1"/>
              <a:t>Текст</a:t>
            </a:r>
            <a:r>
              <a:rPr lang="en-US" sz="2400" dirty="0"/>
              <a:t> </a:t>
            </a:r>
            <a:r>
              <a:rPr lang="en-US" sz="2400" dirty="0" err="1"/>
              <a:t>проистиче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личног</a:t>
            </a:r>
            <a:r>
              <a:rPr lang="en-US" sz="2400" dirty="0"/>
              <a:t> </a:t>
            </a:r>
            <a:r>
              <a:rPr lang="en-US" sz="2400" dirty="0" err="1"/>
              <a:t>искуства</a:t>
            </a:r>
            <a:r>
              <a:rPr lang="en-US" sz="2400" dirty="0"/>
              <a:t> и </a:t>
            </a:r>
            <a:r>
              <a:rPr lang="en-US" sz="2400" dirty="0" err="1"/>
              <a:t>погледа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свијет</a:t>
            </a:r>
            <a:r>
              <a:rPr lang="en-US" sz="2400" dirty="0"/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48" y="3535013"/>
            <a:ext cx="6156684" cy="30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НАЈПОЗНАТИЈИ СРПСКИ КОМЕДИОГРАФИ: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980728"/>
            <a:ext cx="2743199" cy="5191472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1.ЈОВАН СТЕРИЈА ПОПОВИЋ:</a:t>
            </a:r>
          </a:p>
          <a:p>
            <a:r>
              <a:rPr lang="en-US" sz="3600" dirty="0"/>
              <a:t>ДЈЕЛА: </a:t>
            </a:r>
            <a:r>
              <a:rPr lang="en-US" sz="3600" dirty="0" err="1"/>
              <a:t>Покондирена</a:t>
            </a:r>
            <a:r>
              <a:rPr lang="en-US" sz="3600" dirty="0"/>
              <a:t> </a:t>
            </a:r>
            <a:r>
              <a:rPr lang="en-US" sz="3600" dirty="0" err="1"/>
              <a:t>тиква</a:t>
            </a:r>
            <a:r>
              <a:rPr lang="en-US" sz="3600" dirty="0"/>
              <a:t>, </a:t>
            </a:r>
            <a:r>
              <a:rPr lang="en-US" sz="3600" dirty="0" err="1"/>
              <a:t>Лажа</a:t>
            </a:r>
            <a:r>
              <a:rPr lang="en-US" sz="3600" dirty="0"/>
              <a:t> и </a:t>
            </a:r>
            <a:r>
              <a:rPr lang="en-US" sz="3600" dirty="0" err="1"/>
              <a:t>паралажа</a:t>
            </a:r>
            <a:r>
              <a:rPr lang="en-US" sz="3600" dirty="0"/>
              <a:t>, </a:t>
            </a:r>
            <a:r>
              <a:rPr lang="en-US" sz="3600" dirty="0" err="1"/>
              <a:t>Тврдица</a:t>
            </a:r>
            <a:r>
              <a:rPr lang="en-US" sz="3600" dirty="0"/>
              <a:t>, </a:t>
            </a:r>
            <a:r>
              <a:rPr lang="en-US" sz="3600" dirty="0" err="1"/>
              <a:t>Родољупци</a:t>
            </a:r>
            <a:r>
              <a:rPr lang="en-US" sz="3600" dirty="0"/>
              <a:t>, </a:t>
            </a:r>
            <a:r>
              <a:rPr lang="en-US" sz="3600" dirty="0" err="1"/>
              <a:t>Зла</a:t>
            </a:r>
            <a:r>
              <a:rPr lang="en-US" sz="3600" dirty="0"/>
              <a:t> </a:t>
            </a:r>
            <a:r>
              <a:rPr lang="en-US" sz="3600" dirty="0" err="1"/>
              <a:t>жена</a:t>
            </a:r>
            <a:r>
              <a:rPr lang="en-US" sz="3600" dirty="0"/>
              <a:t>, </a:t>
            </a:r>
            <a:r>
              <a:rPr lang="en-US" sz="3600" dirty="0" err="1"/>
              <a:t>Женидба</a:t>
            </a:r>
            <a:r>
              <a:rPr lang="en-US" sz="3600" dirty="0"/>
              <a:t> и </a:t>
            </a:r>
            <a:r>
              <a:rPr lang="en-US" sz="3600" dirty="0" err="1"/>
              <a:t>удадба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2.БРАНИСЛАВ НУШИЋ:</a:t>
            </a:r>
          </a:p>
          <a:p>
            <a:pPr fontAlgn="base"/>
            <a:r>
              <a:rPr lang="en-US" sz="3600" dirty="0"/>
              <a:t>ДЈЕЛА: </a:t>
            </a:r>
            <a:r>
              <a:rPr lang="en-US" sz="3600" dirty="0" err="1"/>
              <a:t>Госпођа</a:t>
            </a:r>
            <a:r>
              <a:rPr lang="en-US" sz="3600" dirty="0"/>
              <a:t> </a:t>
            </a:r>
            <a:r>
              <a:rPr lang="en-US" sz="3600" dirty="0" err="1"/>
              <a:t>министарка</a:t>
            </a:r>
            <a:r>
              <a:rPr lang="en-US" sz="3600" dirty="0"/>
              <a:t>, </a:t>
            </a:r>
            <a:r>
              <a:rPr lang="en-US" sz="3600" dirty="0" err="1"/>
              <a:t>Народни</a:t>
            </a:r>
            <a:r>
              <a:rPr lang="en-US" sz="3600" dirty="0"/>
              <a:t> </a:t>
            </a:r>
            <a:r>
              <a:rPr lang="en-US" sz="3600" dirty="0" err="1"/>
              <a:t>посланик</a:t>
            </a:r>
            <a:r>
              <a:rPr lang="en-US" sz="3600" dirty="0"/>
              <a:t>, </a:t>
            </a:r>
            <a:r>
              <a:rPr lang="en-US" sz="3600" dirty="0" err="1"/>
              <a:t>Ожалошћена</a:t>
            </a:r>
            <a:r>
              <a:rPr lang="en-US" sz="3600" dirty="0"/>
              <a:t> </a:t>
            </a:r>
            <a:r>
              <a:rPr lang="en-US" sz="3600" dirty="0" err="1"/>
              <a:t>породица</a:t>
            </a:r>
            <a:r>
              <a:rPr lang="en-US" sz="3600" dirty="0"/>
              <a:t>, </a:t>
            </a:r>
            <a:r>
              <a:rPr lang="en-US" sz="3600" dirty="0" err="1"/>
              <a:t>Сумљиво</a:t>
            </a:r>
            <a:r>
              <a:rPr lang="en-US" sz="3600" dirty="0"/>
              <a:t> </a:t>
            </a:r>
            <a:r>
              <a:rPr lang="en-US" sz="3600" dirty="0" err="1"/>
              <a:t>лице</a:t>
            </a:r>
            <a:r>
              <a:rPr lang="en-US" sz="3600" dirty="0"/>
              <a:t>, </a:t>
            </a:r>
            <a:r>
              <a:rPr lang="en-US" sz="3600" dirty="0" err="1"/>
              <a:t>Покојник</a:t>
            </a:r>
            <a:r>
              <a:rPr lang="en-US" sz="3600" dirty="0"/>
              <a:t>, </a:t>
            </a:r>
            <a:r>
              <a:rPr lang="en-US" sz="3600" dirty="0" err="1"/>
              <a:t>Хајдуци</a:t>
            </a:r>
            <a:r>
              <a:rPr lang="en-US" sz="3600" dirty="0"/>
              <a:t>, </a:t>
            </a:r>
            <a:r>
              <a:rPr lang="en-US" sz="3600" dirty="0" err="1"/>
              <a:t>Тако</a:t>
            </a:r>
            <a:r>
              <a:rPr lang="en-US" sz="3600" dirty="0"/>
              <a:t> </a:t>
            </a:r>
            <a:r>
              <a:rPr lang="en-US" sz="3600" dirty="0" err="1"/>
              <a:t>је</a:t>
            </a:r>
            <a:r>
              <a:rPr lang="en-US" sz="3600" dirty="0"/>
              <a:t> </a:t>
            </a:r>
            <a:r>
              <a:rPr lang="en-US" sz="3600" dirty="0" err="1"/>
              <a:t>морало</a:t>
            </a:r>
            <a:r>
              <a:rPr lang="en-US" sz="3600" dirty="0"/>
              <a:t> </a:t>
            </a:r>
            <a:r>
              <a:rPr lang="en-US" sz="3600" dirty="0" err="1"/>
              <a:t>бити</a:t>
            </a:r>
            <a:endParaRPr lang="en-US" sz="3600" dirty="0"/>
          </a:p>
          <a:p>
            <a:endParaRPr lang="en-US" sz="3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04" y="1556792"/>
            <a:ext cx="2884714" cy="42256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94" y="1556792"/>
            <a:ext cx="3245718" cy="41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238</TotalTime>
  <Words>398</Words>
  <Application>Microsoft Office PowerPoint</Application>
  <PresentationFormat>Custom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Corbel</vt:lpstr>
      <vt:lpstr>Times New Roman</vt:lpstr>
      <vt:lpstr>Chalkboard 16x9</vt:lpstr>
      <vt:lpstr>ДРАМА -комедија-</vt:lpstr>
      <vt:lpstr>НАСТАНАК ДРАМЕ         Теспид, VI вijek прије н.е.</vt:lpstr>
      <vt:lpstr>  КЊИЖЕВНЕ ВРСТЕ ДРАМЕ: </vt:lpstr>
      <vt:lpstr>КОМЕДИЈА</vt:lpstr>
      <vt:lpstr>ВРСТЕ КОМЕДИЈЕ</vt:lpstr>
      <vt:lpstr>                2. Комедија нарави (сатирична комедија)  У овој врсти драме смијех изазива приказ негативних особина друштва, власти или народа.   ПРИМЈЕР: Нушићево „Сумњиво лице“</vt:lpstr>
      <vt:lpstr>   3. Комедија ситуације или ситком   У овој врсти драме смијех изазивају неспоразуми или смијешне ситуације, игре ријечима. Ова комедија нема за циљ да исмијава, већ да гледаоца (читаоца) забави.    Амерички режисер и продуцент Вилијам Ашер сматра се „човјеком који је измислио «ситком». Режирао је преко двије десетине водећих ситкома, укључујући Ја волим Луси, од 1950-их до 1970-их.</vt:lpstr>
      <vt:lpstr>PowerPoint Presentation</vt:lpstr>
      <vt:lpstr>НАЈПОЗНАТИЈИ СРПСКИ КОМЕДИОГРАФИ: </vt:lpstr>
      <vt:lpstr>  ПОЗОРИШНА ПРЕДСТАВА је драмско дјело које се изводи на сцени. Данас се веома често представе изводе на алтернативној сцени. </vt:lpstr>
      <vt:lpstr>PowerPoint Presentation</vt:lpstr>
      <vt:lpstr>PowerPoint Presentation</vt:lpstr>
      <vt:lpstr>ДА БИ СЕ НЕКО ДЈЕЛО ОСТВАРИЛО КАО ПОЗОРИШНА ПРЕДСТАВА, ПОТРЕБНО ЈЕ ДОСТА ТРУДА ЉУДИ РАЗЛИЧИТИХ ПРОФЕСИЈА И ЗАНИМАЊА: </vt:lpstr>
      <vt:lpstr>ДРАМАТИЗАЦИЈА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ДРАМА</dc:title>
  <dc:creator>ЈU ОŠ "Dоsitеј Оbrаdоvić" Banja Luka - Pedagog</dc:creator>
  <cp:lastModifiedBy>ЈU ОŠ "Dоsitеј Оbrаdоvić" Banja Luka - Pedagog</cp:lastModifiedBy>
  <cp:revision>27</cp:revision>
  <dcterms:created xsi:type="dcterms:W3CDTF">2020-05-01T11:34:47Z</dcterms:created>
  <dcterms:modified xsi:type="dcterms:W3CDTF">2020-05-01T19:10:00Z</dcterms:modified>
</cp:coreProperties>
</file>