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7351EC-9926-486E-85A9-ADCD01C5AFF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09750"/>
            <a:ext cx="7772400" cy="1219200"/>
          </a:xfrm>
        </p:spPr>
        <p:txBody>
          <a:bodyPr>
            <a:normAutofit/>
          </a:bodyPr>
          <a:lstStyle/>
          <a:p>
            <a:r>
              <a:rPr lang="sr-Cyrl-RS" sz="5400" b="1" dirty="0" smtClean="0">
                <a:solidFill>
                  <a:schemeClr val="tx1"/>
                </a:solidFill>
                <a:latin typeface="Arial Narrow" pitchFamily="34" charset="0"/>
              </a:rPr>
              <a:t>РАД СА ФУНКЦИЈАМА</a:t>
            </a:r>
            <a:endParaRPr lang="en-US" sz="5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1950"/>
            <a:ext cx="6400800" cy="1447800"/>
          </a:xfrm>
        </p:spPr>
        <p:txBody>
          <a:bodyPr/>
          <a:lstStyle/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Разред: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VII</a:t>
            </a:r>
            <a:endParaRPr lang="sr-Latn-RS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Предмет: Основи информатике</a:t>
            </a:r>
          </a:p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Тема: ТАБЕЛАРНИ ПРОРАЧУНИ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0964" y="285750"/>
            <a:ext cx="5743575" cy="3352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84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752" y="3562350"/>
            <a:ext cx="89046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Arial Narrow" pitchFamily="34" charset="0"/>
              </a:rPr>
              <a:t>6. У дијалог </a:t>
            </a:r>
            <a:r>
              <a:rPr lang="ru-RU" sz="2300" dirty="0" smtClean="0">
                <a:latin typeface="Arial Narrow" pitchFamily="34" charset="0"/>
              </a:rPr>
              <a:t>прозору </a:t>
            </a:r>
            <a:r>
              <a:rPr lang="ru-RU" sz="2300" b="1" dirty="0">
                <a:latin typeface="Arial Narrow" pitchFamily="34" charset="0"/>
              </a:rPr>
              <a:t>Function  Arguments</a:t>
            </a:r>
            <a:r>
              <a:rPr lang="ru-RU" sz="2300" dirty="0">
                <a:latin typeface="Arial Narrow" pitchFamily="34" charset="0"/>
              </a:rPr>
              <a:t> </a:t>
            </a:r>
            <a:r>
              <a:rPr lang="ru-RU" sz="2300" dirty="0" smtClean="0">
                <a:latin typeface="Arial Narrow" pitchFamily="34" charset="0"/>
              </a:rPr>
              <a:t>упишемо интервале </a:t>
            </a:r>
            <a:r>
              <a:rPr lang="ru-RU" sz="2300" b="1" dirty="0" smtClean="0">
                <a:latin typeface="Arial Narrow" pitchFamily="34" charset="0"/>
              </a:rPr>
              <a:t>В2:В8</a:t>
            </a:r>
            <a:r>
              <a:rPr lang="ru-RU" sz="2300" dirty="0" smtClean="0">
                <a:latin typeface="Arial Narrow" pitchFamily="34" charset="0"/>
              </a:rPr>
              <a:t> </a:t>
            </a:r>
            <a:r>
              <a:rPr lang="ru-RU" sz="2300" dirty="0">
                <a:latin typeface="Arial Narrow" pitchFamily="34" charset="0"/>
              </a:rPr>
              <a:t>и </a:t>
            </a:r>
            <a:endParaRPr lang="ru-RU" sz="2300" dirty="0" smtClean="0">
              <a:latin typeface="Arial Narrow" pitchFamily="34" charset="0"/>
            </a:endParaRPr>
          </a:p>
          <a:p>
            <a:r>
              <a:rPr lang="ru-RU" sz="2300" b="1" dirty="0" smtClean="0">
                <a:latin typeface="Arial Narrow" pitchFamily="34" charset="0"/>
              </a:rPr>
              <a:t>    С1:С5 </a:t>
            </a:r>
            <a:r>
              <a:rPr lang="ru-RU" sz="2300" dirty="0" smtClean="0">
                <a:latin typeface="Arial Narrow" pitchFamily="34" charset="0"/>
              </a:rPr>
              <a:t>и раздвојимо </a:t>
            </a:r>
            <a:r>
              <a:rPr lang="ru-RU" sz="2300" dirty="0">
                <a:latin typeface="Arial Narrow" pitchFamily="34" charset="0"/>
              </a:rPr>
              <a:t>их </a:t>
            </a:r>
            <a:r>
              <a:rPr lang="ru-RU" sz="2300" b="1" dirty="0" smtClean="0">
                <a:latin typeface="Arial Narrow" pitchFamily="34" charset="0"/>
              </a:rPr>
              <a:t>зарезом</a:t>
            </a:r>
            <a:endParaRPr lang="ru-RU" sz="2300" b="1" dirty="0">
              <a:latin typeface="Arial Narrow" pitchFamily="34" charset="0"/>
            </a:endParaRPr>
          </a:p>
          <a:p>
            <a:r>
              <a:rPr lang="ru-RU" sz="2300" dirty="0" smtClean="0">
                <a:latin typeface="Arial Narrow" pitchFamily="34" charset="0"/>
              </a:rPr>
              <a:t> </a:t>
            </a:r>
            <a:endParaRPr lang="ru-RU" sz="23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752" y="432435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Arial Narrow" pitchFamily="34" charset="0"/>
              </a:rPr>
              <a:t>7. Потврдимо избор дугметом </a:t>
            </a:r>
            <a:r>
              <a:rPr lang="ru-RU" sz="2300" b="1" dirty="0">
                <a:latin typeface="Arial Narrow" pitchFamily="34" charset="0"/>
              </a:rPr>
              <a:t>ОК</a:t>
            </a:r>
          </a:p>
        </p:txBody>
      </p:sp>
      <p:sp>
        <p:nvSpPr>
          <p:cNvPr id="8" name="Rectangle 7"/>
          <p:cNvSpPr/>
          <p:nvPr/>
        </p:nvSpPr>
        <p:spPr>
          <a:xfrm>
            <a:off x="3555642" y="666749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6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9527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7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73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285750"/>
            <a:ext cx="5562600" cy="29464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5623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8. Резултат прорачуна је приказан у ћелији </a:t>
            </a:r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ru-RU" sz="2400" b="1" dirty="0" smtClean="0">
                <a:latin typeface="Arial Narrow" pitchFamily="34" charset="0"/>
              </a:rPr>
              <a:t>1</a:t>
            </a:r>
            <a:r>
              <a:rPr lang="ru-RU" sz="2400" dirty="0" smtClean="0">
                <a:latin typeface="Arial Narrow" pitchFamily="34" charset="0"/>
              </a:rPr>
              <a:t>, </a:t>
            </a:r>
            <a:r>
              <a:rPr lang="ru-RU" sz="2400" dirty="0">
                <a:latin typeface="Arial Narrow" pitchFamily="34" charset="0"/>
              </a:rPr>
              <a:t>а на линији </a:t>
            </a:r>
            <a:r>
              <a:rPr lang="en-US" sz="2400" dirty="0" smtClean="0">
                <a:latin typeface="Arial Narrow" pitchFamily="34" charset="0"/>
              </a:rPr>
              <a:t>     </a:t>
            </a:r>
          </a:p>
          <a:p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   </a:t>
            </a:r>
            <a:r>
              <a:rPr lang="ru-RU" sz="2400" dirty="0" smtClean="0">
                <a:latin typeface="Arial Narrow" pitchFamily="34" charset="0"/>
              </a:rPr>
              <a:t>формуле се </a:t>
            </a:r>
            <a:r>
              <a:rPr lang="ru-RU" sz="2400" dirty="0">
                <a:latin typeface="Arial Narrow" pitchFamily="34" charset="0"/>
              </a:rPr>
              <a:t>може прочитати формула </a:t>
            </a:r>
            <a:r>
              <a:rPr lang="en-US" sz="2400" b="1" dirty="0">
                <a:latin typeface="Arial Narrow" pitchFamily="34" charset="0"/>
              </a:rPr>
              <a:t>=SUM(B2:B8,C1:C5)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1333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6639" y="77968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0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14350"/>
            <a:ext cx="8305800" cy="408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 </a:t>
            </a: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У 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MS EXCEL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је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уграђен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преко 300 функција које су разврстане у       неколико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категорија</a:t>
            </a:r>
          </a:p>
          <a:p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Имамо финансијске функције које служе за рачунање финансијских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показ</a:t>
            </a:r>
            <a:r>
              <a:rPr lang="sr-Latn-RS" smtClean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ru-RU" smtClean="0">
                <a:solidFill>
                  <a:schemeClr val="tx1"/>
                </a:solidFill>
                <a:latin typeface="Arial Narrow" pitchFamily="34" charset="0"/>
              </a:rPr>
              <a:t>теља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, функције датума и времена које служе за рачунање временских вриједности, математичке функције за математичке прорачуне, логичке функције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инжињерске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функције, текстуалне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функције...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84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0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28750"/>
            <a:ext cx="7670801" cy="31658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 вашим књигама на страни 64 урадите вјежбу 3.9.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Помоћу функције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SUM( )</a:t>
            </a:r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сумирајте бројеве из два распона ћелија нпр. 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А1:А10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и 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В1:В10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(помоћ: два распона ћелија се раздвајају знаком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“ </a:t>
            </a:r>
            <a:r>
              <a:rPr lang="sr-Latn-RS" dirty="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”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унутар заграде)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>
                <a:solidFill>
                  <a:schemeClr val="tx1"/>
                </a:solidFill>
                <a:latin typeface="Arial Narrow" pitchFamily="34" charset="0"/>
              </a:rPr>
              <a:t>ЗАДАТАК ЗА САМОСТАЛНИ РАД </a:t>
            </a:r>
            <a:endParaRPr lang="en-US" sz="3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0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5950"/>
            <a:ext cx="7408333" cy="258802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Функције су унапријед дефинисане формуле које изводе прорачуне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Синтаксу функције чин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име и аргументи функције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Упознаћемо синтаксу функције преко функције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SUM (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1950"/>
            <a:ext cx="8229600" cy="939546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tx1"/>
                </a:solidFill>
                <a:latin typeface="Arial Narrow" pitchFamily="34" charset="0"/>
              </a:rPr>
              <a:t>ПОЈАМ И ДЕФИНИЦИЈА ФУНКЦИЈЕ</a:t>
            </a:r>
            <a:endParaRPr lang="en-US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6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2550"/>
            <a:ext cx="7823201" cy="32420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Функција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SUM (</a:t>
            </a:r>
            <a:r>
              <a:rPr lang="sr-Latn-RS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с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умира (сабира) бројеве у задатом распону ћелија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Синтакса функције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=SUM(B2:B10)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састоји се од: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имена функције: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SUM</a:t>
            </a:r>
            <a:endParaRPr lang="sr-Cyrl-RS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а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ргумената функције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B2:B10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који су смјештени у загради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 овом примјеру аргумент функције је распон ћелија од 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В2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до 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В10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8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95350"/>
            <a:ext cx="7747001" cy="36992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Сумирај све бројеве у распону ћелија од В2 до В10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chemeClr val="tx1"/>
                </a:solidFill>
                <a:latin typeface="Arial Narrow" pitchFamily="34" charset="0"/>
              </a:rPr>
              <a:t>Примјер</a:t>
            </a:r>
            <a:r>
              <a:rPr lang="sr-Latn-RS" sz="3200" dirty="0" smtClean="0">
                <a:solidFill>
                  <a:schemeClr val="tx1"/>
                </a:solidFill>
                <a:latin typeface="Arial Narrow" pitchFamily="34" charset="0"/>
              </a:rPr>
              <a:t> 1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04950"/>
            <a:ext cx="3594506" cy="32226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257175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9188" y="3867150"/>
            <a:ext cx="4106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1641" y="1276350"/>
            <a:ext cx="4187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2791" y="2423753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1. У опсег ћелија В2:В10 унесите бројеве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9622" y="2952749"/>
            <a:ext cx="322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2.</a:t>
            </a:r>
            <a:r>
              <a:rPr lang="sr-Latn-RS" sz="2400" dirty="0" smtClean="0">
                <a:latin typeface="Arial Narrow" pitchFamily="34" charset="0"/>
              </a:rPr>
              <a:t> </a:t>
            </a:r>
            <a:r>
              <a:rPr lang="sr-Cyrl-RS" sz="2400" dirty="0" smtClean="0">
                <a:latin typeface="Arial Narrow" pitchFamily="34" charset="0"/>
              </a:rPr>
              <a:t>Кликните на ћелију В11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2792" y="3448913"/>
            <a:ext cx="4615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3. Кликните на дугме </a:t>
            </a:r>
            <a:r>
              <a:rPr lang="en-US" sz="2400" b="1" dirty="0" smtClean="0">
                <a:latin typeface="Arial Narrow" pitchFamily="34" charset="0"/>
              </a:rPr>
              <a:t>Insert Function</a:t>
            </a:r>
            <a:r>
              <a:rPr lang="en-US" sz="2400" dirty="0" smtClean="0">
                <a:latin typeface="Arial Narrow" pitchFamily="34" charset="0"/>
              </a:rPr>
              <a:t> </a:t>
            </a:r>
            <a:endParaRPr lang="sr-Cyrl-RS" sz="2400" dirty="0" smtClean="0">
              <a:latin typeface="Arial Narrow" pitchFamily="34" charset="0"/>
            </a:endParaRPr>
          </a:p>
          <a:p>
            <a:r>
              <a:rPr lang="sr-Cyrl-RS" sz="2400" b="1" dirty="0">
                <a:latin typeface="Arial Narrow" pitchFamily="34" charset="0"/>
              </a:rPr>
              <a:t> </a:t>
            </a:r>
            <a:r>
              <a:rPr lang="sr-Cyrl-RS" sz="2400" b="1" dirty="0" smtClean="0">
                <a:latin typeface="Arial Narrow" pitchFamily="34" charset="0"/>
              </a:rPr>
              <a:t>   </a:t>
            </a:r>
            <a:r>
              <a:rPr lang="sr-Cyrl-RS" sz="2400" dirty="0" smtClean="0">
                <a:latin typeface="Arial Narrow" pitchFamily="34" charset="0"/>
              </a:rPr>
              <a:t>на линији формуле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0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873315"/>
            <a:ext cx="4063769" cy="348776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2606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455264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14749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581150"/>
            <a:ext cx="482375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 Narrow" pitchFamily="34" charset="0"/>
              </a:rPr>
              <a:t>4.Отвириће се истоимени дијалог прозор</a:t>
            </a:r>
          </a:p>
          <a:p>
            <a:r>
              <a:rPr lang="sr-Cyrl-RS" sz="2300" dirty="0">
                <a:latin typeface="Arial Narrow" pitchFamily="34" charset="0"/>
              </a:rPr>
              <a:t> </a:t>
            </a:r>
            <a:r>
              <a:rPr lang="sr-Cyrl-RS" sz="2300" dirty="0" smtClean="0">
                <a:latin typeface="Arial Narrow" pitchFamily="34" charset="0"/>
              </a:rPr>
              <a:t>   у ком ћете изабрати математичку </a:t>
            </a:r>
          </a:p>
          <a:p>
            <a:r>
              <a:rPr lang="sr-Cyrl-RS" sz="2300" dirty="0" smtClean="0">
                <a:latin typeface="Arial Narrow" pitchFamily="34" charset="0"/>
              </a:rPr>
              <a:t>    категорију </a:t>
            </a:r>
            <a:r>
              <a:rPr lang="en-US" sz="2300" b="1" dirty="0" smtClean="0">
                <a:latin typeface="Arial Narrow" pitchFamily="34" charset="0"/>
              </a:rPr>
              <a:t>Mat</a:t>
            </a:r>
            <a:r>
              <a:rPr lang="sr-Cyrl-R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Arial Narrow" pitchFamily="34" charset="0"/>
              </a:rPr>
              <a:t>&amp;</a:t>
            </a:r>
            <a:r>
              <a:rPr lang="sr-Cyrl-R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Arial Narrow" pitchFamily="34" charset="0"/>
              </a:rPr>
              <a:t>Trig</a:t>
            </a:r>
            <a:r>
              <a:rPr lang="en-US" sz="2300" dirty="0" smtClean="0">
                <a:latin typeface="Arial Narrow" pitchFamily="34" charset="0"/>
              </a:rPr>
              <a:t>, </a:t>
            </a:r>
            <a:r>
              <a:rPr lang="sr-Cyrl-RS" sz="2300" dirty="0" smtClean="0">
                <a:latin typeface="Arial Narrow" pitchFamily="34" charset="0"/>
              </a:rPr>
              <a:t>а затим и назив</a:t>
            </a:r>
          </a:p>
          <a:p>
            <a:r>
              <a:rPr lang="sr-Cyrl-RS" sz="2300" dirty="0">
                <a:latin typeface="Arial Narrow" pitchFamily="34" charset="0"/>
              </a:rPr>
              <a:t> </a:t>
            </a:r>
            <a:r>
              <a:rPr lang="sr-Cyrl-RS" sz="2300" dirty="0" smtClean="0">
                <a:latin typeface="Arial Narrow" pitchFamily="34" charset="0"/>
              </a:rPr>
              <a:t>   функције </a:t>
            </a:r>
            <a:r>
              <a:rPr lang="sr-Latn-RS" sz="2300" b="1" dirty="0" smtClean="0">
                <a:latin typeface="Arial Narrow" pitchFamily="34" charset="0"/>
              </a:rPr>
              <a:t>SUM</a:t>
            </a:r>
            <a:endParaRPr lang="en-US" sz="23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268473"/>
            <a:ext cx="436048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 Narrow" pitchFamily="34" charset="0"/>
              </a:rPr>
              <a:t>5.</a:t>
            </a:r>
            <a:r>
              <a:rPr lang="sr-Cyrl-RS" sz="2300" dirty="0" smtClean="0">
                <a:latin typeface="Arial Narrow" pitchFamily="34" charset="0"/>
              </a:rPr>
              <a:t>Потврдите ваш избор дугметом </a:t>
            </a:r>
            <a:r>
              <a:rPr lang="sr-Cyrl-RS" sz="2300" b="1" dirty="0" smtClean="0">
                <a:latin typeface="Arial Narrow" pitchFamily="34" charset="0"/>
              </a:rPr>
              <a:t>ОК</a:t>
            </a:r>
            <a:endParaRPr lang="en-US" sz="23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7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372280"/>
            <a:ext cx="4876800" cy="28852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4130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1400" y="742950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6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2747738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7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9" y="3257550"/>
            <a:ext cx="8429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6. У дијалог прозору </a:t>
            </a:r>
            <a:r>
              <a:rPr lang="sr-Latn-RS" sz="2400" b="1" dirty="0" smtClean="0">
                <a:latin typeface="Arial Narrow" pitchFamily="34" charset="0"/>
              </a:rPr>
              <a:t>Function </a:t>
            </a:r>
            <a:r>
              <a:rPr lang="sr-Cyrl-RS" sz="2400" b="1" dirty="0" smtClean="0">
                <a:latin typeface="Arial Narrow" pitchFamily="34" charset="0"/>
              </a:rPr>
              <a:t> </a:t>
            </a:r>
            <a:r>
              <a:rPr lang="sr-Latn-RS" sz="2400" b="1" dirty="0" smtClean="0">
                <a:latin typeface="Arial Narrow" pitchFamily="34" charset="0"/>
              </a:rPr>
              <a:t>Arguments</a:t>
            </a:r>
            <a:r>
              <a:rPr lang="sr-Latn-RS" sz="2400" dirty="0" smtClean="0">
                <a:latin typeface="Arial Narrow" pitchFamily="34" charset="0"/>
              </a:rPr>
              <a:t> </a:t>
            </a:r>
            <a:r>
              <a:rPr lang="sr-Cyrl-RS" sz="2400" dirty="0" smtClean="0">
                <a:latin typeface="Arial Narrow" pitchFamily="34" charset="0"/>
              </a:rPr>
              <a:t>програм аутоматски уноси </a:t>
            </a:r>
          </a:p>
          <a:p>
            <a:r>
              <a:rPr lang="sr-Cyrl-RS" sz="2400" dirty="0" smtClean="0">
                <a:latin typeface="Arial Narrow" pitchFamily="34" charset="0"/>
              </a:rPr>
              <a:t>    опсег </a:t>
            </a:r>
            <a:r>
              <a:rPr lang="sr-Cyrl-RS" sz="2400" b="1" dirty="0" smtClean="0">
                <a:latin typeface="Arial Narrow" pitchFamily="34" charset="0"/>
              </a:rPr>
              <a:t>В2:В10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405" y="4171949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7. Потврдимо избор дугметом </a:t>
            </a:r>
            <a:r>
              <a:rPr lang="sr-Cyrl-RS" sz="2400" b="1" dirty="0" smtClean="0">
                <a:latin typeface="Arial Narrow" pitchFamily="34" charset="0"/>
              </a:rPr>
              <a:t>ОК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0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91182"/>
            <a:ext cx="6252566" cy="24935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2606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93539" y="285750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2824" y="1558620"/>
            <a:ext cx="348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81350"/>
            <a:ext cx="8408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 Narrow" pitchFamily="34" charset="0"/>
              </a:rPr>
              <a:t>8. Резултат прорачуна је приказан у ћелији </a:t>
            </a:r>
            <a:r>
              <a:rPr lang="sr-Cyrl-RS" sz="2400" b="1" dirty="0" smtClean="0">
                <a:latin typeface="Arial Narrow" pitchFamily="34" charset="0"/>
              </a:rPr>
              <a:t>В11</a:t>
            </a:r>
            <a:r>
              <a:rPr lang="sr-Cyrl-RS" sz="2400" dirty="0" smtClean="0">
                <a:latin typeface="Arial Narrow" pitchFamily="34" charset="0"/>
              </a:rPr>
              <a:t>, а на линији формуле</a:t>
            </a:r>
          </a:p>
          <a:p>
            <a:r>
              <a:rPr lang="sr-Cyrl-RS" sz="2400" dirty="0">
                <a:latin typeface="Arial Narrow" pitchFamily="34" charset="0"/>
              </a:rPr>
              <a:t> </a:t>
            </a:r>
            <a:r>
              <a:rPr lang="sr-Cyrl-RS" sz="2400" dirty="0" smtClean="0">
                <a:latin typeface="Arial Narrow" pitchFamily="34" charset="0"/>
              </a:rPr>
              <a:t>   се може прочитати формула </a:t>
            </a:r>
            <a:r>
              <a:rPr lang="en-US" sz="2400" b="1" dirty="0" smtClean="0">
                <a:latin typeface="Arial Narrow" pitchFamily="34" charset="0"/>
              </a:rPr>
              <a:t>=SUM(B2:B10)</a:t>
            </a:r>
            <a:r>
              <a:rPr lang="sr-Cyrl-R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6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71550"/>
            <a:ext cx="7899401" cy="362307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Сумирај све бројеве у распону ћелија од В2 до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В8 и С1 до С5.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chemeClr val="tx1"/>
                </a:solidFill>
                <a:latin typeface="Arial Narrow" pitchFamily="34" charset="0"/>
              </a:rPr>
              <a:t>Примјер 2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845" y="1454009"/>
            <a:ext cx="4114800" cy="29045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02428" y="1428749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1. </a:t>
            </a:r>
            <a:r>
              <a:rPr lang="ru-RU" sz="2400" dirty="0" smtClean="0">
                <a:latin typeface="Arial Narrow" pitchFamily="34" charset="0"/>
              </a:rPr>
              <a:t>У </a:t>
            </a:r>
            <a:r>
              <a:rPr lang="ru-RU" sz="2400" dirty="0">
                <a:latin typeface="Arial Narrow" pitchFamily="34" charset="0"/>
              </a:rPr>
              <a:t>опсег ћелија </a:t>
            </a:r>
            <a:r>
              <a:rPr lang="ru-RU" sz="2400" dirty="0" smtClean="0">
                <a:latin typeface="Arial Narrow" pitchFamily="34" charset="0"/>
              </a:rPr>
              <a:t>В2:В8 и С1:С5</a:t>
            </a:r>
            <a:endParaRPr lang="en-US" sz="2400" dirty="0" smtClean="0">
              <a:latin typeface="Arial Narrow" pitchFamily="34" charset="0"/>
            </a:endParaRPr>
          </a:p>
          <a:p>
            <a:r>
              <a:rPr lang="ru-RU" sz="2400" dirty="0" smtClean="0">
                <a:latin typeface="Arial Narrow" pitchFamily="34" charset="0"/>
              </a:rPr>
              <a:t>    унесите бројеве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44462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2</a:t>
            </a:r>
            <a:r>
              <a:rPr lang="ru-RU" sz="2400" dirty="0">
                <a:latin typeface="Arial Narrow" pitchFamily="34" charset="0"/>
              </a:rPr>
              <a:t>. Кликните на ћелију </a:t>
            </a:r>
            <a:r>
              <a:rPr lang="en-US" sz="2400" dirty="0" smtClean="0">
                <a:latin typeface="Arial Narrow" pitchFamily="34" charset="0"/>
              </a:rPr>
              <a:t>D1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10515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3. Кликните на </a:t>
            </a:r>
            <a:r>
              <a:rPr lang="ru-RU" sz="2400" dirty="0" smtClean="0">
                <a:latin typeface="Arial Narrow" pitchFamily="34" charset="0"/>
              </a:rPr>
              <a:t>дуг</a:t>
            </a:r>
            <a:r>
              <a:rPr lang="en-US" sz="2400" dirty="0" smtClean="0">
                <a:latin typeface="Arial Narrow" pitchFamily="34" charset="0"/>
              </a:rPr>
              <a:t>me  </a:t>
            </a:r>
            <a:r>
              <a:rPr lang="ru-RU" sz="2400" b="1" dirty="0" smtClean="0">
                <a:latin typeface="Arial Narrow" pitchFamily="34" charset="0"/>
              </a:rPr>
              <a:t>Insert </a:t>
            </a:r>
            <a:r>
              <a:rPr lang="ru-RU" sz="2400" b="1" dirty="0">
                <a:latin typeface="Arial Narrow" pitchFamily="34" charset="0"/>
              </a:rPr>
              <a:t>Function </a:t>
            </a:r>
            <a:r>
              <a:rPr lang="ru-RU" sz="2400" dirty="0" smtClean="0">
                <a:latin typeface="Arial Narrow" pitchFamily="34" charset="0"/>
              </a:rPr>
              <a:t>на </a:t>
            </a:r>
            <a:r>
              <a:rPr lang="ru-RU" sz="2400" dirty="0">
                <a:latin typeface="Arial Narrow" pitchFamily="34" charset="0"/>
              </a:rPr>
              <a:t>линији формуле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600" y="2110084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8260" y="12763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3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1784868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2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50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873315"/>
            <a:ext cx="4063769" cy="348776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2606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455264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4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14749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5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581150"/>
            <a:ext cx="482375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 Narrow" pitchFamily="34" charset="0"/>
              </a:rPr>
              <a:t>4.Отвириће се истоимени дијалог прозор</a:t>
            </a:r>
          </a:p>
          <a:p>
            <a:r>
              <a:rPr lang="sr-Cyrl-RS" sz="2300" dirty="0">
                <a:latin typeface="Arial Narrow" pitchFamily="34" charset="0"/>
              </a:rPr>
              <a:t> </a:t>
            </a:r>
            <a:r>
              <a:rPr lang="sr-Cyrl-RS" sz="2300" dirty="0" smtClean="0">
                <a:latin typeface="Arial Narrow" pitchFamily="34" charset="0"/>
              </a:rPr>
              <a:t>   у ком ћете изабрати математичку </a:t>
            </a:r>
          </a:p>
          <a:p>
            <a:r>
              <a:rPr lang="sr-Cyrl-RS" sz="2300" dirty="0" smtClean="0">
                <a:latin typeface="Arial Narrow" pitchFamily="34" charset="0"/>
              </a:rPr>
              <a:t>    категорију </a:t>
            </a:r>
            <a:r>
              <a:rPr lang="en-US" sz="2300" b="1" dirty="0" smtClean="0">
                <a:latin typeface="Arial Narrow" pitchFamily="34" charset="0"/>
              </a:rPr>
              <a:t>Mat</a:t>
            </a:r>
            <a:r>
              <a:rPr lang="sr-Cyrl-R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Arial Narrow" pitchFamily="34" charset="0"/>
              </a:rPr>
              <a:t>&amp;</a:t>
            </a:r>
            <a:r>
              <a:rPr lang="sr-Cyrl-R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Arial Narrow" pitchFamily="34" charset="0"/>
              </a:rPr>
              <a:t>Trig</a:t>
            </a:r>
            <a:r>
              <a:rPr lang="en-US" sz="2300" dirty="0" smtClean="0">
                <a:latin typeface="Arial Narrow" pitchFamily="34" charset="0"/>
              </a:rPr>
              <a:t>, </a:t>
            </a:r>
            <a:r>
              <a:rPr lang="sr-Cyrl-RS" sz="2300" dirty="0" smtClean="0">
                <a:latin typeface="Arial Narrow" pitchFamily="34" charset="0"/>
              </a:rPr>
              <a:t>а затим и назив</a:t>
            </a:r>
          </a:p>
          <a:p>
            <a:r>
              <a:rPr lang="sr-Cyrl-RS" sz="2300" dirty="0">
                <a:latin typeface="Arial Narrow" pitchFamily="34" charset="0"/>
              </a:rPr>
              <a:t> </a:t>
            </a:r>
            <a:r>
              <a:rPr lang="sr-Cyrl-RS" sz="2300" dirty="0" smtClean="0">
                <a:latin typeface="Arial Narrow" pitchFamily="34" charset="0"/>
              </a:rPr>
              <a:t>   функције </a:t>
            </a:r>
            <a:r>
              <a:rPr lang="sr-Latn-RS" sz="2300" b="1" dirty="0" smtClean="0">
                <a:latin typeface="Arial Narrow" pitchFamily="34" charset="0"/>
              </a:rPr>
              <a:t>SUM</a:t>
            </a:r>
            <a:endParaRPr lang="en-US" sz="23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268473"/>
            <a:ext cx="436048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 Narrow" pitchFamily="34" charset="0"/>
              </a:rPr>
              <a:t>5.</a:t>
            </a:r>
            <a:r>
              <a:rPr lang="sr-Cyrl-RS" sz="2300" dirty="0" smtClean="0">
                <a:latin typeface="Arial Narrow" pitchFamily="34" charset="0"/>
              </a:rPr>
              <a:t>Потврдите ваш избор дугметом </a:t>
            </a:r>
            <a:r>
              <a:rPr lang="sr-Cyrl-RS" sz="2300" b="1" dirty="0" smtClean="0">
                <a:latin typeface="Arial Narrow" pitchFamily="34" charset="0"/>
              </a:rPr>
              <a:t>ОК</a:t>
            </a:r>
            <a:endParaRPr lang="en-US" sz="23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2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307</TotalTime>
  <Words>435</Words>
  <Application>Microsoft Office PowerPoint</Application>
  <PresentationFormat>On-screen Show (16:9)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РАД СА ФУНКЦИЈАМА</vt:lpstr>
      <vt:lpstr>ПОЈАМ И ДЕФИНИЦИЈА ФУНКЦИЈЕ</vt:lpstr>
      <vt:lpstr>Slide 3</vt:lpstr>
      <vt:lpstr>Примјер 1</vt:lpstr>
      <vt:lpstr>Slide 5</vt:lpstr>
      <vt:lpstr>Slide 6</vt:lpstr>
      <vt:lpstr>Slide 7</vt:lpstr>
      <vt:lpstr>Примјер 2</vt:lpstr>
      <vt:lpstr>Slide 9</vt:lpstr>
      <vt:lpstr>Slide 10</vt:lpstr>
      <vt:lpstr>Slide 11</vt:lpstr>
      <vt:lpstr>Slide 12</vt:lpstr>
      <vt:lpstr>ЗАДАТАК ЗА САМОСТАЛНИ РАД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 СА ФУНКЦИЈАМА</dc:title>
  <dc:creator>ZMAJ</dc:creator>
  <cp:lastModifiedBy>Aleksandra Stankovic</cp:lastModifiedBy>
  <cp:revision>26</cp:revision>
  <dcterms:created xsi:type="dcterms:W3CDTF">2020-04-25T17:41:33Z</dcterms:created>
  <dcterms:modified xsi:type="dcterms:W3CDTF">2020-05-04T06:18:54Z</dcterms:modified>
</cp:coreProperties>
</file>