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57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r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0CD5AF2-CEE9-40FB-9CB7-3F58B5D15982}" type="datetimeFigureOut">
              <a:rPr lang="sr-Latn-CS" smtClean="0"/>
              <a:t>16.4.2020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r-Latn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17C9A7-4E44-454D-8669-2CC36B6C41DB}" type="slidenum">
              <a:rPr lang="sr-Latn-BA" smtClean="0"/>
              <a:t>‹#›</a:t>
            </a:fld>
            <a:endParaRPr lang="sr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bs-Cyrl-BA" dirty="0"/>
              <a:t>УГРОЖАВАЊЕ И ЗАШТИТА БИОДИВЕРЗИТЕТА</a:t>
            </a:r>
            <a:r>
              <a:rPr lang="sr-Latn-BA" dirty="0"/>
              <a:t/>
            </a:r>
            <a:br>
              <a:rPr lang="sr-Latn-BA" dirty="0"/>
            </a:br>
            <a:endParaRPr lang="sr-Latn-BA" dirty="0"/>
          </a:p>
        </p:txBody>
      </p:sp>
      <p:pic>
        <p:nvPicPr>
          <p:cNvPr id="4" name="Picture 2" descr="E:\Датотека_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48179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ЦРВЕНЕ КЊИГЕ И ЦРВЕНЕ </a:t>
            </a:r>
            <a:r>
              <a:rPr lang="bs-Cyrl-BA" dirty="0" smtClean="0"/>
              <a:t>ЛИСТЕ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bs-Cyrl-BA" dirty="0" smtClean="0"/>
              <a:t>Заштићене врсте уписане су у Црвене књиге и Црвене листе, гдје већ црвеном бојом корица и називом опомињу на опасност већ угрожених биљних и животињских врста.</a:t>
            </a:r>
            <a:endParaRPr lang="sr-Latn-BA" dirty="0" smtClean="0"/>
          </a:p>
          <a:p>
            <a:pPr lvl="0"/>
            <a:r>
              <a:rPr lang="bs-Cyrl-BA" dirty="0" smtClean="0"/>
              <a:t>У њима се налазе подаци о најугроженијим биљним и животињским врстама.</a:t>
            </a:r>
            <a:endParaRPr lang="sr-Latn-BA" dirty="0" smtClean="0"/>
          </a:p>
          <a:p>
            <a:r>
              <a:rPr lang="bs-Cyrl-BA" dirty="0" smtClean="0"/>
              <a:t>За сваку врсту даје се:</a:t>
            </a:r>
            <a:endParaRPr lang="sr-Latn-BA" dirty="0" smtClean="0"/>
          </a:p>
          <a:p>
            <a:pPr lvl="1"/>
            <a:r>
              <a:rPr lang="bs-Cyrl-BA" dirty="0" smtClean="0"/>
              <a:t>опис станишта;</a:t>
            </a:r>
            <a:endParaRPr lang="sr-Latn-BA" dirty="0" smtClean="0"/>
          </a:p>
          <a:p>
            <a:pPr lvl="1"/>
            <a:r>
              <a:rPr lang="bs-Cyrl-BA" dirty="0" smtClean="0"/>
              <a:t>распрострањење;</a:t>
            </a:r>
            <a:endParaRPr lang="sr-Latn-BA" dirty="0" smtClean="0"/>
          </a:p>
          <a:p>
            <a:pPr lvl="1"/>
            <a:r>
              <a:rPr lang="bs-Cyrl-BA" dirty="0" smtClean="0"/>
              <a:t>опис врсте</a:t>
            </a:r>
            <a:r>
              <a:rPr lang="bs-Cyrl-BA" dirty="0" smtClean="0"/>
              <a:t>;</a:t>
            </a:r>
            <a:endParaRPr lang="sr-Latn-BA" dirty="0" smtClean="0"/>
          </a:p>
          <a:p>
            <a:pPr lvl="1"/>
            <a:r>
              <a:rPr lang="bs-Cyrl-BA" dirty="0" smtClean="0"/>
              <a:t>фотографија;</a:t>
            </a:r>
            <a:endParaRPr lang="sr-Latn-BA" dirty="0" smtClean="0"/>
          </a:p>
          <a:p>
            <a:pPr lvl="1"/>
            <a:r>
              <a:rPr lang="bs-Cyrl-BA" dirty="0" smtClean="0"/>
              <a:t>фактори угрожавања;</a:t>
            </a:r>
            <a:endParaRPr lang="sr-Latn-BA" dirty="0" smtClean="0"/>
          </a:p>
          <a:p>
            <a:pPr lvl="1"/>
            <a:r>
              <a:rPr lang="bs-Cyrl-BA" dirty="0" smtClean="0"/>
              <a:t>статус угрожености.</a:t>
            </a:r>
            <a:endParaRPr lang="sr-Latn-BA" dirty="0" smtClean="0"/>
          </a:p>
          <a:p>
            <a:pPr lvl="1"/>
            <a:endParaRPr lang="sr-Latn-BA" dirty="0" smtClean="0"/>
          </a:p>
          <a:p>
            <a:endParaRPr lang="sr-Latn-BA" dirty="0"/>
          </a:p>
        </p:txBody>
      </p:sp>
      <p:pic>
        <p:nvPicPr>
          <p:cNvPr id="45058" name="Picture 2" descr="Црвена књига фауне Србије I Водоземци – Завод за заштиту природ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471868"/>
            <a:ext cx="2286016" cy="3223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ЦРВЕНЕ КЊИГЕ И ЦРВЕНЕ ЛИСТЕ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Прва </a:t>
            </a:r>
            <a:r>
              <a:rPr lang="bs-Cyrl-BA" dirty="0" smtClean="0"/>
              <a:t>Црвена књига настала је у Швајцарској у другој половини XX вијека.</a:t>
            </a:r>
            <a:endParaRPr lang="sr-Latn-BA" dirty="0" smtClean="0"/>
          </a:p>
          <a:p>
            <a:pPr lvl="0"/>
            <a:r>
              <a:rPr lang="bs-Cyrl-BA" dirty="0" smtClean="0"/>
              <a:t>У Републици Српској је 2 012. године донесена Црвена листа заштићених врста флоре и фауне Републике Српске.</a:t>
            </a:r>
            <a:endParaRPr lang="sr-Latn-BA" dirty="0" smtClean="0"/>
          </a:p>
          <a:p>
            <a:pPr lvl="0"/>
            <a:r>
              <a:rPr lang="bs-Cyrl-BA" dirty="0" smtClean="0"/>
              <a:t>Главна сврха Црвене листе је да се подузму мјере за заштиту угрожених врста.</a:t>
            </a:r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 smtClean="0"/>
              <a:t>IUCN </a:t>
            </a:r>
            <a:r>
              <a:rPr lang="sr-Latn-BA" b="1" dirty="0" smtClean="0"/>
              <a:t>категорије</a:t>
            </a:r>
            <a:endParaRPr lang="sr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BA" sz="3600" b="1" dirty="0" smtClean="0"/>
              <a:t>EX</a:t>
            </a:r>
            <a:r>
              <a:rPr lang="sr-Latn-BA" sz="2800" dirty="0" smtClean="0"/>
              <a:t> – изумрле </a:t>
            </a:r>
            <a:r>
              <a:rPr lang="bs-Cyrl-BA" sz="2800" dirty="0" smtClean="0"/>
              <a:t>врсте</a:t>
            </a:r>
            <a:endParaRPr lang="sr-Latn-BA" sz="2800" dirty="0" smtClean="0"/>
          </a:p>
          <a:p>
            <a:pPr>
              <a:buNone/>
            </a:pPr>
            <a:r>
              <a:rPr lang="bs-Cyrl-BA" sz="3600" b="1" dirty="0" smtClean="0"/>
              <a:t>NT</a:t>
            </a:r>
            <a:r>
              <a:rPr lang="bs-Cyrl-BA" sz="2800" dirty="0" smtClean="0"/>
              <a:t> </a:t>
            </a:r>
            <a:r>
              <a:rPr lang="bs-Cyrl-BA" sz="2800" dirty="0" smtClean="0"/>
              <a:t>– ниско ризичне – нису пред изумирање</a:t>
            </a:r>
            <a:endParaRPr lang="sr-Latn-BA" sz="2800" dirty="0" smtClean="0"/>
          </a:p>
          <a:p>
            <a:pPr>
              <a:buNone/>
            </a:pPr>
            <a:r>
              <a:rPr lang="bs-Cyrl-BA" sz="3600" b="1" dirty="0" smtClean="0"/>
              <a:t>CR</a:t>
            </a:r>
            <a:r>
              <a:rPr lang="bs-Cyrl-BA" sz="2800" dirty="0" smtClean="0"/>
              <a:t> – критично </a:t>
            </a:r>
            <a:r>
              <a:rPr lang="bs-Cyrl-BA" sz="2800" dirty="0" smtClean="0"/>
              <a:t>угрожене</a:t>
            </a:r>
            <a:endParaRPr lang="sr-Latn-BA" sz="2800" dirty="0" smtClean="0"/>
          </a:p>
          <a:p>
            <a:pPr>
              <a:buNone/>
            </a:pPr>
            <a:r>
              <a:rPr lang="sr-Latn-BA" sz="3600" b="1" dirty="0" smtClean="0"/>
              <a:t>LT</a:t>
            </a:r>
            <a:r>
              <a:rPr lang="bs-Cyrl-BA" sz="2800" dirty="0" smtClean="0"/>
              <a:t> </a:t>
            </a:r>
            <a:r>
              <a:rPr lang="bs-Cyrl-BA" sz="2800" dirty="0" smtClean="0"/>
              <a:t>– најмање угрожене</a:t>
            </a:r>
            <a:endParaRPr lang="sr-Latn-BA" sz="2800" dirty="0" smtClean="0"/>
          </a:p>
          <a:p>
            <a:pPr>
              <a:buNone/>
            </a:pPr>
            <a:r>
              <a:rPr lang="sr-Latn-BA" sz="3600" b="1" dirty="0" smtClean="0"/>
              <a:t>EN</a:t>
            </a:r>
            <a:r>
              <a:rPr lang="sr-Latn-BA" sz="2800" dirty="0" smtClean="0"/>
              <a:t> –угрожене </a:t>
            </a:r>
            <a:r>
              <a:rPr lang="bs-Cyrl-BA" sz="2800" dirty="0" smtClean="0"/>
              <a:t>врсте</a:t>
            </a:r>
            <a:r>
              <a:rPr lang="sr-Latn-BA" sz="2800" dirty="0" smtClean="0"/>
              <a:t> </a:t>
            </a:r>
            <a:endParaRPr lang="sr-Latn-BA" sz="2800" dirty="0" smtClean="0"/>
          </a:p>
          <a:p>
            <a:pPr>
              <a:buNone/>
            </a:pPr>
            <a:r>
              <a:rPr lang="sr-Latn-BA" sz="3600" b="1" dirty="0" smtClean="0"/>
              <a:t>DD</a:t>
            </a:r>
            <a:r>
              <a:rPr lang="sr-Latn-BA" sz="2800" dirty="0" smtClean="0"/>
              <a:t> </a:t>
            </a:r>
            <a:r>
              <a:rPr lang="sr-Latn-BA" sz="2800" dirty="0" smtClean="0"/>
              <a:t>– недово</a:t>
            </a:r>
            <a:r>
              <a:rPr lang="bs-Cyrl-BA" sz="2800" dirty="0" smtClean="0"/>
              <a:t>љно познате</a:t>
            </a:r>
            <a:endParaRPr lang="sr-Latn-BA" sz="2800" dirty="0" smtClean="0"/>
          </a:p>
          <a:p>
            <a:pPr>
              <a:buNone/>
            </a:pPr>
            <a:r>
              <a:rPr lang="sr-Latn-BA" sz="3600" b="1" dirty="0" smtClean="0"/>
              <a:t>VU</a:t>
            </a:r>
            <a:r>
              <a:rPr lang="sr-Latn-BA" sz="2800" dirty="0" smtClean="0"/>
              <a:t> – рањиве – велик </a:t>
            </a:r>
            <a:r>
              <a:rPr lang="bs-Cyrl-BA" sz="2800" dirty="0" smtClean="0"/>
              <a:t>ризик од изумирања</a:t>
            </a:r>
            <a:endParaRPr lang="sr-Latn-BA" sz="2800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ШТА МИ МОЖЕМО УРАДИТИ </a:t>
            </a:r>
            <a:r>
              <a:rPr lang="bs-Cyrl-BA" dirty="0" smtClean="0"/>
              <a:t>?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72000"/>
          </a:xfrm>
        </p:spPr>
        <p:txBody>
          <a:bodyPr/>
          <a:lstStyle/>
          <a:p>
            <a:pPr lvl="0"/>
            <a:r>
              <a:rPr lang="sr-Cyrl-BA" dirty="0" smtClean="0"/>
              <a:t> Не</a:t>
            </a:r>
            <a:r>
              <a:rPr lang="bs-Cyrl-BA" dirty="0" smtClean="0"/>
              <a:t> </a:t>
            </a:r>
            <a:r>
              <a:rPr lang="bs-Cyrl-BA" dirty="0" smtClean="0"/>
              <a:t>ломимо гране биљака;</a:t>
            </a:r>
            <a:endParaRPr lang="sr-Latn-BA" dirty="0" smtClean="0"/>
          </a:p>
          <a:p>
            <a:pPr lvl="0"/>
            <a:r>
              <a:rPr lang="bs-Cyrl-BA" dirty="0" smtClean="0"/>
              <a:t> не беремо заштићене врсте биљака;</a:t>
            </a:r>
            <a:endParaRPr lang="sr-Latn-BA" dirty="0" smtClean="0"/>
          </a:p>
          <a:p>
            <a:pPr lvl="0"/>
            <a:r>
              <a:rPr lang="bs-Cyrl-BA" dirty="0" smtClean="0"/>
              <a:t> не уништавамо гнијезда птица;</a:t>
            </a:r>
            <a:endParaRPr lang="sr-Latn-BA" dirty="0" smtClean="0"/>
          </a:p>
          <a:p>
            <a:pPr lvl="0"/>
            <a:r>
              <a:rPr lang="bs-Cyrl-BA" dirty="0" smtClean="0"/>
              <a:t> не узнемиравамо животиње;</a:t>
            </a:r>
            <a:endParaRPr lang="sr-Latn-BA" dirty="0" smtClean="0"/>
          </a:p>
          <a:p>
            <a:pPr lvl="0"/>
            <a:r>
              <a:rPr lang="bs-Cyrl-BA" dirty="0" smtClean="0"/>
              <a:t> не ловимо заштићене врсте животиња;</a:t>
            </a:r>
            <a:endParaRPr lang="sr-Latn-BA" dirty="0" smtClean="0"/>
          </a:p>
          <a:p>
            <a:pPr lvl="0"/>
            <a:r>
              <a:rPr lang="bs-Cyrl-BA" dirty="0" smtClean="0"/>
              <a:t> не палимо ватру у шуми да не би дошло до пожара .</a:t>
            </a:r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13086" t="13745" r="14843" b="21435"/>
          <a:stretch>
            <a:fillRect/>
          </a:stretch>
        </p:blipFill>
        <p:spPr bwMode="auto">
          <a:xfrm>
            <a:off x="571472" y="571480"/>
            <a:ext cx="804219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lant diversity increases insect diversity | EurekAlert! Science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67494"/>
            <a:ext cx="8229600" cy="1399032"/>
          </a:xfrm>
        </p:spPr>
        <p:txBody>
          <a:bodyPr/>
          <a:lstStyle/>
          <a:p>
            <a:r>
              <a:rPr lang="bs-Cyrl-BA" dirty="0" smtClean="0"/>
              <a:t>ДОМАЋИ </a:t>
            </a:r>
            <a:r>
              <a:rPr lang="bs-Cyrl-BA" dirty="0" smtClean="0"/>
              <a:t>ЗАДАТАК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572000"/>
          </a:xfrm>
        </p:spPr>
        <p:txBody>
          <a:bodyPr/>
          <a:lstStyle/>
          <a:p>
            <a:pPr lvl="0"/>
            <a:r>
              <a:rPr lang="bs-Cyrl-BA" dirty="0" smtClean="0"/>
              <a:t>Шта све подразумијева биодиверзитет?</a:t>
            </a:r>
            <a:endParaRPr lang="sr-Latn-BA" dirty="0" smtClean="0"/>
          </a:p>
          <a:p>
            <a:pPr lvl="0"/>
            <a:r>
              <a:rPr lang="bs-Cyrl-BA" dirty="0" smtClean="0"/>
              <a:t>Како су промјене утицале 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>на </a:t>
            </a:r>
            <a:r>
              <a:rPr lang="bs-Cyrl-BA" dirty="0" smtClean="0"/>
              <a:t>биодиверзитет?</a:t>
            </a:r>
            <a:endParaRPr lang="sr-Latn-BA" dirty="0" smtClean="0"/>
          </a:p>
          <a:p>
            <a:pPr lvl="0"/>
            <a:r>
              <a:rPr lang="bs-Cyrl-BA" dirty="0" smtClean="0"/>
              <a:t>Објасни како биолошка разноврсност условљава опстанак човјека?</a:t>
            </a:r>
            <a:endParaRPr lang="sr-Latn-BA" dirty="0" smtClean="0"/>
          </a:p>
          <a:p>
            <a:pPr>
              <a:buNone/>
            </a:pPr>
            <a:r>
              <a:rPr lang="bs-Cyrl-BA" dirty="0" smtClean="0"/>
              <a:t>                                                                                                       </a:t>
            </a:r>
            <a:r>
              <a:rPr lang="bs-Cyrl-BA" dirty="0" smtClean="0"/>
              <a:t>Уџбеник страна 117-120</a:t>
            </a:r>
            <a:endParaRPr lang="sr-Latn-BA" dirty="0" smtClean="0"/>
          </a:p>
          <a:p>
            <a:endParaRPr lang="sr-Latn-BA" dirty="0"/>
          </a:p>
        </p:txBody>
      </p:sp>
      <p:pic>
        <p:nvPicPr>
          <p:cNvPr id="4" name="Picture 9" descr="E:\Датотека_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643314"/>
            <a:ext cx="3032127" cy="303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ШТА ЈЕ БИОДИВЕРЗИТЕТ?</a:t>
            </a:r>
            <a:r>
              <a:rPr lang="sr-Latn-BA" dirty="0" smtClean="0"/>
              <a:t/>
            </a:r>
            <a:br>
              <a:rPr lang="sr-Latn-BA" dirty="0" smtClean="0"/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Cyrl-BA" b="1" dirty="0" smtClean="0"/>
              <a:t>Биодиверзитет – биолошка разноврсност</a:t>
            </a:r>
            <a:r>
              <a:rPr lang="bs-Cyrl-BA" dirty="0" smtClean="0"/>
              <a:t> </a:t>
            </a:r>
            <a:r>
              <a:rPr lang="bs-Cyrl-BA" dirty="0" smtClean="0"/>
              <a:t>представља </a:t>
            </a:r>
            <a:r>
              <a:rPr lang="bs-Cyrl-BA" dirty="0" smtClean="0"/>
              <a:t>цјелокупну разноврсност живих бића и њихових заједница на Земљи.</a:t>
            </a:r>
            <a:endParaRPr lang="sr-Latn-BA" dirty="0" smtClean="0"/>
          </a:p>
          <a:p>
            <a:r>
              <a:rPr lang="bs-Cyrl-BA" dirty="0" smtClean="0"/>
              <a:t>Биодиверзитет обухвата :</a:t>
            </a:r>
            <a:endParaRPr lang="sr-Latn-BA" dirty="0" smtClean="0"/>
          </a:p>
          <a:p>
            <a:pPr lvl="1"/>
            <a:r>
              <a:rPr lang="bs-Cyrl-BA" dirty="0" smtClean="0"/>
              <a:t>разноврсност гена,</a:t>
            </a:r>
            <a:endParaRPr lang="sr-Latn-BA" dirty="0" smtClean="0"/>
          </a:p>
          <a:p>
            <a:pPr lvl="1"/>
            <a:r>
              <a:rPr lang="bs-Cyrl-BA" dirty="0" smtClean="0"/>
              <a:t>разноврсност врста,</a:t>
            </a:r>
            <a:endParaRPr lang="sr-Latn-BA" dirty="0" smtClean="0"/>
          </a:p>
          <a:p>
            <a:pPr lvl="1"/>
            <a:r>
              <a:rPr lang="bs-Cyrl-BA" dirty="0" smtClean="0"/>
              <a:t>разноврсност екосистема .</a:t>
            </a:r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БОГАТСТВО </a:t>
            </a:r>
            <a:r>
              <a:rPr lang="bs-Cyrl-BA" dirty="0" smtClean="0"/>
              <a:t>БИОДИВЕРЗИТЕТА</a:t>
            </a:r>
            <a:endParaRPr lang="sr-Latn-B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72000"/>
          </a:xfrm>
        </p:spPr>
        <p:txBody>
          <a:bodyPr/>
          <a:lstStyle/>
          <a:p>
            <a:r>
              <a:rPr lang="bs-Cyrl-BA" dirty="0" smtClean="0"/>
              <a:t>Тропске </a:t>
            </a:r>
            <a:r>
              <a:rPr lang="bs-Cyrl-BA" dirty="0" smtClean="0"/>
              <a:t>кишне шуме одликује велика разноврсност врста.</a:t>
            </a:r>
            <a:endParaRPr lang="sr-Latn-BA" dirty="0" smtClean="0"/>
          </a:p>
          <a:p>
            <a:r>
              <a:rPr lang="bs-Cyrl-BA" dirty="0" smtClean="0"/>
              <a:t>У </a:t>
            </a:r>
            <a:r>
              <a:rPr lang="bs-Cyrl-BA" dirty="0" smtClean="0"/>
              <a:t>пустињама је </a:t>
            </a:r>
            <a:r>
              <a:rPr lang="bs-Cyrl-BA" dirty="0" smtClean="0"/>
              <a:t>веома мала </a:t>
            </a:r>
            <a:r>
              <a:rPr lang="bs-Cyrl-BA" dirty="0" smtClean="0"/>
              <a:t>разноврсност</a:t>
            </a:r>
            <a:r>
              <a:rPr lang="bs-Cyrl-BA" dirty="0" smtClean="0"/>
              <a:t>.</a:t>
            </a:r>
            <a:endParaRPr lang="sr-Latn-BA" dirty="0" smtClean="0"/>
          </a:p>
        </p:txBody>
      </p:sp>
      <p:pic>
        <p:nvPicPr>
          <p:cNvPr id="1029" name="Picture 5" descr="http://questgarden.com/97/72/4/100304062302/images/rainforest-ani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33" y="3357562"/>
            <a:ext cx="4286629" cy="3240000"/>
          </a:xfrm>
          <a:prstGeom prst="rect">
            <a:avLst/>
          </a:prstGeom>
          <a:noFill/>
        </p:spPr>
      </p:pic>
      <p:pic>
        <p:nvPicPr>
          <p:cNvPr id="1031" name="Picture 7" descr="https://www.conservationinstitute.org/wp-content/uploads/2013/09/Camel-Louise-Bleaky-Flick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4" y="3357562"/>
            <a:ext cx="4761919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ЗНАЧАЈ </a:t>
            </a:r>
            <a:r>
              <a:rPr lang="bs-Cyrl-BA" dirty="0" smtClean="0"/>
              <a:t>БИОДИВЕРЗИТЕТА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" y="1882808"/>
            <a:ext cx="5257808" cy="4572000"/>
          </a:xfrm>
        </p:spPr>
        <p:txBody>
          <a:bodyPr>
            <a:normAutofit/>
          </a:bodyPr>
          <a:lstStyle/>
          <a:p>
            <a:pPr lvl="0"/>
            <a:r>
              <a:rPr lang="bs-Cyrl-BA" dirty="0" smtClean="0"/>
              <a:t>ХРАНА – биљке и животиње </a:t>
            </a:r>
            <a:endParaRPr lang="sr-Latn-BA" dirty="0" smtClean="0"/>
          </a:p>
          <a:p>
            <a:pPr lvl="0"/>
            <a:r>
              <a:rPr lang="bs-Cyrl-BA" dirty="0" smtClean="0"/>
              <a:t>ЛИЈЕЧЕЊЕ – око 80% биљака се користи за добијање медицинских препарата, прераду у медицини и фармацији .</a:t>
            </a:r>
            <a:endParaRPr lang="sr-Latn-BA" dirty="0" smtClean="0"/>
          </a:p>
          <a:p>
            <a:endParaRPr lang="sr-Latn-BA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1428736"/>
            <a:ext cx="286363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071942"/>
            <a:ext cx="275441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ЗНАЧАЈ </a:t>
            </a:r>
            <a:r>
              <a:rPr lang="bs-Cyrl-BA" dirty="0" smtClean="0"/>
              <a:t>БИОДИВЕРЗИТЕТА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785926"/>
            <a:ext cx="9072594" cy="4572000"/>
          </a:xfrm>
        </p:spPr>
        <p:txBody>
          <a:bodyPr>
            <a:normAutofit/>
          </a:bodyPr>
          <a:lstStyle/>
          <a:p>
            <a:pPr lvl="0"/>
            <a:r>
              <a:rPr lang="bs-Cyrl-BA" dirty="0" smtClean="0"/>
              <a:t>ЕСТЕТСКА </a:t>
            </a:r>
            <a:r>
              <a:rPr lang="bs-Cyrl-BA" dirty="0" smtClean="0"/>
              <a:t>ВРИЈЕДНОСТ –изражава се у умјетничким дјелима и у народном стваралаштву.</a:t>
            </a:r>
            <a:endParaRPr lang="sr-Latn-BA" dirty="0" smtClean="0"/>
          </a:p>
          <a:p>
            <a:pPr lvl="0"/>
            <a:r>
              <a:rPr lang="bs-Cyrl-BA" dirty="0" smtClean="0"/>
              <a:t>РАЗВОЈ ТУРИЗМА и у свакодневном животу људи .</a:t>
            </a:r>
            <a:endParaRPr lang="sr-Latn-BA" dirty="0" smtClean="0"/>
          </a:p>
          <a:p>
            <a:endParaRPr lang="sr-Latn-BA" dirty="0"/>
          </a:p>
        </p:txBody>
      </p:sp>
      <p:pic>
        <p:nvPicPr>
          <p:cNvPr id="62466" name="Picture 2" descr="https://www.happiest.net/wp-content/uploads/2018/10/2-3.jpg"/>
          <p:cNvPicPr>
            <a:picLocks noChangeAspect="1" noChangeArrowheads="1"/>
          </p:cNvPicPr>
          <p:nvPr/>
        </p:nvPicPr>
        <p:blipFill>
          <a:blip r:embed="rId2"/>
          <a:srcRect l="10510" t="21053" r="5411" b="7018"/>
          <a:stretch>
            <a:fillRect/>
          </a:stretch>
        </p:blipFill>
        <p:spPr bwMode="auto">
          <a:xfrm>
            <a:off x="4000465" y="3929066"/>
            <a:ext cx="5057561" cy="2880000"/>
          </a:xfrm>
          <a:prstGeom prst="rect">
            <a:avLst/>
          </a:prstGeom>
          <a:noFill/>
        </p:spPr>
      </p:pic>
      <p:pic>
        <p:nvPicPr>
          <p:cNvPr id="62468" name="Picture 4" descr="Equitable Tourism Options (EQUATIONS) | Our Work in Tourism in 2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3844947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ШТА УГРОЖАВА БИОДИВЕРЗИТЕТ </a:t>
            </a:r>
            <a:r>
              <a:rPr lang="bs-Cyrl-BA" dirty="0" smtClean="0"/>
              <a:t>?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bs-Cyrl-BA" dirty="0" smtClean="0"/>
              <a:t>Загађивање ваздуха, воде и </a:t>
            </a:r>
            <a:r>
              <a:rPr lang="bs-Cyrl-BA" dirty="0" smtClean="0"/>
              <a:t>земљишта;</a:t>
            </a:r>
            <a:r>
              <a:rPr lang="sr-Latn-BA" dirty="0" smtClean="0"/>
              <a:t> </a:t>
            </a:r>
            <a:r>
              <a:rPr lang="bs-Cyrl-BA" dirty="0" smtClean="0"/>
              <a:t>прекомјерна </a:t>
            </a:r>
            <a:r>
              <a:rPr lang="bs-Cyrl-BA" dirty="0" smtClean="0"/>
              <a:t>сјеча </a:t>
            </a:r>
            <a:r>
              <a:rPr lang="bs-Cyrl-BA" dirty="0" smtClean="0"/>
              <a:t>шума;</a:t>
            </a:r>
            <a:r>
              <a:rPr lang="sr-Latn-BA" dirty="0" smtClean="0"/>
              <a:t> </a:t>
            </a:r>
            <a:r>
              <a:rPr lang="bs-Cyrl-BA" dirty="0" smtClean="0"/>
              <a:t>уништавање </a:t>
            </a:r>
            <a:r>
              <a:rPr lang="bs-Cyrl-BA" dirty="0" smtClean="0"/>
              <a:t>станишта;</a:t>
            </a:r>
            <a:endParaRPr lang="sr-Latn-BA" dirty="0" smtClean="0"/>
          </a:p>
          <a:p>
            <a:pPr lvl="0"/>
            <a:r>
              <a:rPr lang="bs-Cyrl-BA" dirty="0" smtClean="0"/>
              <a:t>загађивање и исушивање мочвара и бара;</a:t>
            </a:r>
            <a:endParaRPr lang="sr-Latn-BA" dirty="0" smtClean="0"/>
          </a:p>
          <a:p>
            <a:pPr lvl="0"/>
            <a:r>
              <a:rPr lang="bs-Cyrl-BA" dirty="0" smtClean="0"/>
              <a:t>неконтролисана испаша;</a:t>
            </a:r>
            <a:endParaRPr lang="sr-Latn-BA" dirty="0" smtClean="0"/>
          </a:p>
          <a:p>
            <a:pPr lvl="0"/>
            <a:r>
              <a:rPr lang="bs-Cyrl-BA" dirty="0" smtClean="0"/>
              <a:t>претјеран лов и риболов;</a:t>
            </a:r>
            <a:endParaRPr lang="sr-Latn-BA" dirty="0" smtClean="0"/>
          </a:p>
          <a:p>
            <a:pPr lvl="0"/>
            <a:r>
              <a:rPr lang="bs-Cyrl-BA" dirty="0" smtClean="0"/>
              <a:t>проширивање каменолома;</a:t>
            </a:r>
            <a:endParaRPr lang="sr-Latn-BA" dirty="0" smtClean="0"/>
          </a:p>
          <a:p>
            <a:pPr lvl="0"/>
            <a:r>
              <a:rPr lang="bs-Cyrl-BA" dirty="0" smtClean="0"/>
              <a:t>површински копови угља, подземни рудници и јаловина;</a:t>
            </a:r>
            <a:endParaRPr lang="sr-Latn-BA" dirty="0" smtClean="0"/>
          </a:p>
          <a:p>
            <a:pPr lvl="0"/>
            <a:r>
              <a:rPr lang="bs-Cyrl-BA" dirty="0" smtClean="0"/>
              <a:t>унешене врсте.</a:t>
            </a:r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ШТА УГРОЖАВА БИОДИВЕРЗИТЕТ ?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dirty="0" smtClean="0"/>
              <a:t>Биодиверзитет </a:t>
            </a:r>
            <a:r>
              <a:rPr lang="bs-Cyrl-BA" dirty="0" smtClean="0"/>
              <a:t>планете Земље је угрожен и неопходна је заштита.</a:t>
            </a:r>
            <a:endParaRPr lang="sr-Latn-BA" dirty="0" smtClean="0"/>
          </a:p>
          <a:p>
            <a:r>
              <a:rPr lang="bs-Cyrl-BA" dirty="0" smtClean="0"/>
              <a:t>2010</a:t>
            </a:r>
            <a:r>
              <a:rPr lang="bs-Cyrl-BA" dirty="0" smtClean="0"/>
              <a:t>. година је проглашена годином биодиверзитета.</a:t>
            </a:r>
            <a:endParaRPr lang="sr-Latn-BA" dirty="0" smtClean="0"/>
          </a:p>
          <a:p>
            <a:r>
              <a:rPr lang="bs-Cyrl-BA" dirty="0" smtClean="0"/>
              <a:t>22</a:t>
            </a:r>
            <a:r>
              <a:rPr lang="bs-Cyrl-BA" dirty="0" smtClean="0"/>
              <a:t>. мај се обиљежава као Свјетски дан биодиверзитета.</a:t>
            </a:r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63490" name="Picture 2" descr="C:\Users\Zbornica 01\Desktop\BIODIVERZITET_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КАКО ЗАШТИТИТИ БИОДИВЕРЗИТЕТ </a:t>
            </a:r>
            <a:r>
              <a:rPr lang="bs-Cyrl-BA" dirty="0" smtClean="0"/>
              <a:t>?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s-Cyrl-BA" dirty="0" smtClean="0"/>
              <a:t>Међународни скупови </a:t>
            </a:r>
            <a:endParaRPr lang="sr-Latn-BA" dirty="0" smtClean="0"/>
          </a:p>
          <a:p>
            <a:pPr lvl="0"/>
            <a:r>
              <a:rPr lang="bs-Cyrl-BA" dirty="0" smtClean="0"/>
              <a:t>Споразуми</a:t>
            </a:r>
            <a:endParaRPr lang="sr-Latn-BA" dirty="0" smtClean="0"/>
          </a:p>
          <a:p>
            <a:pPr lvl="0"/>
            <a:r>
              <a:rPr lang="bs-Cyrl-BA" dirty="0" smtClean="0"/>
              <a:t>Конвенције</a:t>
            </a:r>
            <a:endParaRPr lang="sr-Latn-BA" dirty="0" smtClean="0"/>
          </a:p>
          <a:p>
            <a:pPr lvl="0"/>
            <a:r>
              <a:rPr lang="bs-Cyrl-BA" dirty="0" smtClean="0"/>
              <a:t>Закони</a:t>
            </a:r>
            <a:endParaRPr lang="sr-Latn-BA" dirty="0" smtClean="0"/>
          </a:p>
          <a:p>
            <a:pPr lvl="0"/>
            <a:r>
              <a:rPr lang="bs-Cyrl-BA" dirty="0" smtClean="0"/>
              <a:t>Поред бројних одлука договорени су и АМБЛЕМИ који се односе 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>на заштиту </a:t>
            </a:r>
            <a:br>
              <a:rPr lang="bs-Cyrl-BA" dirty="0" smtClean="0"/>
            </a:br>
            <a:r>
              <a:rPr lang="bs-Cyrl-BA" dirty="0" smtClean="0"/>
              <a:t>биодиверзитета </a:t>
            </a:r>
            <a:r>
              <a:rPr lang="bs-Cyrl-BA" dirty="0" smtClean="0"/>
              <a:t>и 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>животне средине</a:t>
            </a:r>
            <a:r>
              <a:rPr lang="bs-Cyrl-BA" dirty="0" smtClean="0"/>
              <a:t>.</a:t>
            </a:r>
            <a:endParaRPr lang="sr-Latn-BA" dirty="0" smtClean="0"/>
          </a:p>
          <a:p>
            <a:pPr>
              <a:buNone/>
            </a:pPr>
            <a:endParaRPr lang="sr-Latn-BA" dirty="0"/>
          </a:p>
        </p:txBody>
      </p:sp>
      <p:pic>
        <p:nvPicPr>
          <p:cNvPr id="46088" name="Picture 8" descr="Notes on The World Conservation Union (IUCN) and Worldwide Fund ..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5000660"/>
            <a:ext cx="285748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</TotalTime>
  <Words>417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УГРОЖАВАЊЕ И ЗАШТИТА БИОДИВЕРЗИТЕТА </vt:lpstr>
      <vt:lpstr>ШТА ЈЕ БИОДИВЕРЗИТЕТ? </vt:lpstr>
      <vt:lpstr>БОГАТСТВО БИОДИВЕРЗИТЕТА</vt:lpstr>
      <vt:lpstr>ЗНАЧАЈ БИОДИВЕРЗИТЕТА</vt:lpstr>
      <vt:lpstr>ЗНАЧАЈ БИОДИВЕРЗИТЕТА</vt:lpstr>
      <vt:lpstr>ШТА УГРОЖАВА БИОДИВЕРЗИТЕТ ?</vt:lpstr>
      <vt:lpstr>ШТА УГРОЖАВА БИОДИВЕРЗИТЕТ ?</vt:lpstr>
      <vt:lpstr>Slide 8</vt:lpstr>
      <vt:lpstr>КАКО ЗАШТИТИТИ БИОДИВЕРЗИТЕТ ?</vt:lpstr>
      <vt:lpstr>ЦРВЕНЕ КЊИГЕ И ЦРВЕНЕ ЛИСТЕ</vt:lpstr>
      <vt:lpstr>ЦРВЕНЕ КЊИГЕ И ЦРВЕНЕ ЛИСТЕ</vt:lpstr>
      <vt:lpstr>IUCN категорије</vt:lpstr>
      <vt:lpstr>ШТА МИ МОЖЕМО УРАДИТИ ?</vt:lpstr>
      <vt:lpstr>Slide 14</vt:lpstr>
      <vt:lpstr>Slide 15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УГРОЖАВАЊЕ И ЗАШТИТА БИОДИВЕРЗИТЕТА</dc:title>
  <dc:creator>Zbornica 01</dc:creator>
  <cp:lastModifiedBy>Zbornica 01</cp:lastModifiedBy>
  <cp:revision>7</cp:revision>
  <dcterms:created xsi:type="dcterms:W3CDTF">2020-04-16T09:46:01Z</dcterms:created>
  <dcterms:modified xsi:type="dcterms:W3CDTF">2020-04-16T10:32:30Z</dcterms:modified>
</cp:coreProperties>
</file>