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96" d="100"/>
          <a:sy n="96" d="100"/>
        </p:scale>
        <p:origin x="-134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 Box2"/>
          <p:cNvSpPr txBox="1"/>
          <p:nvPr/>
        </p:nvSpPr>
        <p:spPr>
          <a:xfrm>
            <a:off x="3239771" y="1149538"/>
            <a:ext cx="6517576" cy="27776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09956" indent="-409956" algn="l" rtl="0">
              <a:lnSpc>
                <a:spcPts val="7147"/>
              </a:lnSpc>
            </a:pPr>
            <a:r>
              <a:rPr lang="sr-Cyrl-RS" altLang="zh-CN" sz="4400" b="1" spc="7" dirty="0" smtClean="0">
                <a:solidFill>
                  <a:srgbClr val="4D290B"/>
                </a:solidFill>
                <a:latin typeface="Arial" pitchFamily="34" charset="0"/>
                <a:ea typeface="Segoe Print"/>
                <a:cs typeface="Arial" pitchFamily="34" charset="0"/>
              </a:rPr>
              <a:t>Регулисање и безбједност друмског саобраћаја</a:t>
            </a:r>
            <a:endParaRPr lang="en-US" altLang="zh-CN" sz="44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  <p:sp>
        <p:nvSpPr>
          <p:cNvPr id="4" name="Text Box4"/>
          <p:cNvSpPr txBox="1"/>
          <p:nvPr/>
        </p:nvSpPr>
        <p:spPr>
          <a:xfrm>
            <a:off x="8245477" y="4124388"/>
            <a:ext cx="2976435" cy="117468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800735" indent="-800735" algn="l" rtl="0">
              <a:lnSpc>
                <a:spcPts val="4364"/>
              </a:lnSpc>
            </a:pPr>
            <a:r>
              <a:rPr lang="en-US" altLang="zh-CN" sz="2400" spc="-15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У</a:t>
            </a:r>
            <a:r>
              <a:rPr lang="en-US" altLang="zh-CN" sz="2400" spc="-14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џ</a:t>
            </a:r>
            <a:r>
              <a:rPr lang="en-US" altLang="zh-CN" sz="2400" spc="0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б</a:t>
            </a:r>
            <a:r>
              <a:rPr lang="en-US" altLang="zh-CN" sz="2400" spc="-14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е</a:t>
            </a:r>
            <a:r>
              <a:rPr lang="en-US" altLang="zh-CN" sz="2400" spc="-24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н</a:t>
            </a:r>
            <a:r>
              <a:rPr lang="en-US" altLang="zh-CN" sz="2400" spc="-14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и</a:t>
            </a:r>
            <a:r>
              <a:rPr lang="en-US" altLang="zh-CN" sz="2400" spc="7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к</a:t>
            </a:r>
            <a:r>
              <a:rPr lang="en-US" altLang="zh-CN" sz="2400" spc="51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 </a:t>
            </a:r>
            <a:r>
              <a:rPr lang="en-US" altLang="zh-CN" sz="2400" spc="-11" dirty="0" err="1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с</a:t>
            </a:r>
            <a:r>
              <a:rPr lang="en-US" altLang="zh-CN" sz="2400" spc="0" dirty="0" err="1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т</a:t>
            </a:r>
            <a:r>
              <a:rPr lang="en-US" altLang="zh-CN" sz="2400" spc="-8" dirty="0" err="1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р</a:t>
            </a:r>
            <a:r>
              <a:rPr lang="en-US" altLang="zh-CN" sz="2400" spc="0" dirty="0" err="1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а</a:t>
            </a:r>
            <a:r>
              <a:rPr lang="en-US" altLang="zh-CN" sz="2400" spc="-19" dirty="0" err="1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н</a:t>
            </a:r>
            <a:r>
              <a:rPr lang="en-US" altLang="zh-CN" sz="2400" spc="-14" dirty="0" err="1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а</a:t>
            </a:r>
            <a:r>
              <a:rPr lang="en-US" altLang="zh-CN" sz="2400" spc="104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 </a:t>
            </a:r>
            <a:r>
              <a:rPr lang="en-US" altLang="zh-CN" sz="2400" spc="-89" dirty="0" smtClean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5</a:t>
            </a:r>
            <a:r>
              <a:rPr lang="sr-Cyrl-RS" altLang="zh-CN" sz="2400" spc="-89" dirty="0" smtClean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6</a:t>
            </a:r>
            <a:r>
              <a:rPr lang="en-US" altLang="zh-CN" sz="2400" spc="-89" dirty="0" smtClean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.</a:t>
            </a:r>
            <a:r>
              <a:rPr lang="en-US" altLang="zh-CN" sz="2400" dirty="0" smtClean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 </a:t>
            </a:r>
            <a:endParaRPr lang="sr-Cyrl-RS" altLang="zh-CN" sz="2400" dirty="0" smtClean="0">
              <a:solidFill>
                <a:srgbClr val="9A5315"/>
              </a:solidFill>
              <a:latin typeface="Arial" pitchFamily="34" charset="0"/>
              <a:ea typeface="Segoe Print"/>
              <a:cs typeface="Arial" pitchFamily="34" charset="0"/>
            </a:endParaRPr>
          </a:p>
          <a:p>
            <a:pPr marL="800735" indent="-800735" algn="l" rtl="0">
              <a:lnSpc>
                <a:spcPts val="4364"/>
              </a:lnSpc>
            </a:pPr>
            <a:r>
              <a:rPr lang="sr-Cyrl-RS" altLang="zh-CN" sz="2400" spc="-119" dirty="0" smtClean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6.</a:t>
            </a:r>
            <a:r>
              <a:rPr lang="en-US" altLang="zh-CN" sz="2400" dirty="0" smtClean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 </a:t>
            </a:r>
            <a:r>
              <a:rPr lang="en-US" altLang="zh-CN" sz="2400" spc="-13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р</a:t>
            </a:r>
            <a:r>
              <a:rPr lang="en-US" altLang="zh-CN" sz="2400" spc="0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а</a:t>
            </a:r>
            <a:r>
              <a:rPr lang="en-US" altLang="zh-CN" sz="2400" spc="-9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з</a:t>
            </a:r>
            <a:r>
              <a:rPr lang="en-US" altLang="zh-CN" sz="2400" spc="-14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р</a:t>
            </a:r>
            <a:r>
              <a:rPr lang="en-US" altLang="zh-CN" sz="2400" spc="0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е</a:t>
            </a:r>
            <a:r>
              <a:rPr lang="en-US" altLang="zh-CN" sz="2400" spc="-15" dirty="0">
                <a:solidFill>
                  <a:srgbClr val="9A5315"/>
                </a:solidFill>
                <a:latin typeface="Arial" pitchFamily="34" charset="0"/>
                <a:ea typeface="Segoe Print"/>
                <a:cs typeface="Arial" pitchFamily="34" charset="0"/>
              </a:rPr>
              <a:t>д</a:t>
            </a:r>
            <a:endParaRPr lang="en-US" altLang="zh-CN" sz="24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1343472" y="1052737"/>
            <a:ext cx="6938448" cy="6232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l" rtl="0">
              <a:lnSpc>
                <a:spcPts val="4457"/>
              </a:lnSpc>
            </a:pPr>
            <a:r>
              <a:rPr lang="sr-Cyrl-RS" altLang="zh-CN" sz="2800" dirty="0" smtClean="0">
                <a:latin typeface="Arial" pitchFamily="34" charset="0"/>
                <a:ea typeface="Segoe Print"/>
                <a:cs typeface="Arial" pitchFamily="34" charset="0"/>
              </a:rPr>
              <a:t>Саобраћајни знакови</a:t>
            </a:r>
            <a:endParaRPr lang="en-US" altLang="zh-CN" sz="28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7488" y="2348883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Саобраћајна правила одрећују који учесници имају предност проласка у односу на друге учеснике.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Саобраћајни знакови се дијеле на:</a:t>
            </a:r>
          </a:p>
          <a:p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Знакове опасности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Знакове изричитих наредби и обавезе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Знакови обавјештења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2711624" y="525088"/>
            <a:ext cx="6938448" cy="6232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l" rtl="0">
              <a:lnSpc>
                <a:spcPts val="4457"/>
              </a:lnSpc>
            </a:pPr>
            <a:r>
              <a:rPr lang="sr-Cyrl-RS" altLang="zh-CN" sz="3200" dirty="0" smtClean="0">
                <a:latin typeface="Arial" pitchFamily="34" charset="0"/>
                <a:ea typeface="Segoe Print"/>
                <a:cs typeface="Arial" pitchFamily="34" charset="0"/>
              </a:rPr>
              <a:t>Знакови опасности</a:t>
            </a:r>
            <a:endParaRPr lang="en-US" altLang="zh-CN" sz="32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368" y="1137829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Знакови опасности су троугластог облика, с’ једним углом окренутим према горе. Имају црвени руб, а на бијелој подлози одговарајући симбол црне боје.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c\Desktop\RTRS prezentacija\znak opasnos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56" y="2420888"/>
            <a:ext cx="1872208" cy="16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6024" y="4073806"/>
            <a:ext cx="285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Дјеца на путу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256" y="4574353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Означавају </a:t>
            </a:r>
            <a:r>
              <a:rPr lang="ru-RU" dirty="0">
                <a:latin typeface="Arial" pitchFamily="34" charset="0"/>
                <a:cs typeface="Arial" pitchFamily="34" charset="0"/>
              </a:rPr>
              <a:t>близину мјеста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путу којим </a:t>
            </a:r>
            <a:r>
              <a:rPr lang="ru-RU" dirty="0">
                <a:latin typeface="Arial" pitchFamily="34" charset="0"/>
                <a:cs typeface="Arial" pitchFamily="34" charset="0"/>
              </a:rPr>
              <a:t>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ђаци </a:t>
            </a:r>
            <a:r>
              <a:rPr lang="ru-RU" dirty="0">
                <a:latin typeface="Arial" pitchFamily="34" charset="0"/>
                <a:cs typeface="Arial" pitchFamily="34" charset="0"/>
              </a:rPr>
              <a:t>чешће и у већем броју крећу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(нпр.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испред школе, вртића, игралишта и сличних мјеста).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c\Desktop\RTRS prezentacija\A0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11" y="2303842"/>
            <a:ext cx="2473764" cy="16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4448" y="4589281"/>
            <a:ext cx="392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Означава близину </a:t>
            </a:r>
            <a:r>
              <a:rPr lang="ru-RU" dirty="0">
                <a:latin typeface="Arial" pitchFamily="34" charset="0"/>
                <a:cs typeface="Arial" pitchFamily="34" charset="0"/>
              </a:rPr>
              <a:t>дијела пута или мјеста на путу на коме учесницима у саобраћају пријети опасност за коју законом није предвиђен посебан знак опасности.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792" y="400551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Опасност на путу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c\Desktop\RTRS prezentacija\A27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204864"/>
            <a:ext cx="2551008" cy="17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78292" y="400551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Раскрсница са </a:t>
            </a:r>
          </a:p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кружним током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6224" y="494368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Означава близину раскрснице на којој се саобраћај одвија у кружном току.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1847528" y="525088"/>
            <a:ext cx="7802544" cy="6232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l" rtl="0">
              <a:lnSpc>
                <a:spcPts val="4457"/>
              </a:lnSpc>
            </a:pPr>
            <a:r>
              <a:rPr lang="sr-Cyrl-RS" altLang="zh-CN" sz="3200" dirty="0" smtClean="0">
                <a:latin typeface="Arial" pitchFamily="34" charset="0"/>
                <a:ea typeface="Segoe Print"/>
                <a:cs typeface="Arial" pitchFamily="34" charset="0"/>
              </a:rPr>
              <a:t>Знакови изричитих наредби или обавезе</a:t>
            </a:r>
            <a:endParaRPr lang="en-US" altLang="zh-CN" sz="32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368" y="1137829"/>
            <a:ext cx="1019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Знакови изричитих наредби или обавезе су округлог облика с црвеним рубом и на бијелој подлози, имају симбол који даје информацију о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рсти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забране или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ограничења.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54" y="4050704"/>
            <a:ext cx="40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Обавезно заустављање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4" y="448494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Означава мјесто пред улазом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раскрсницу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 коме је возач дужан да заустави возило и уступи првенство пролаза возилима која се крећу путем на који он наилази.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143" y="503293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Означава пут односно дио пута на коме је забрањен саобраћај за пјешаке.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5778" y="4131838"/>
            <a:ext cx="360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Забрана саобраћаја за пјешаке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6200" y="3971682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Забрана саобраћаја </a:t>
            </a:r>
          </a:p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за бициклисте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2792" y="4962835"/>
            <a:ext cx="399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Означавају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пут или дио пута на коме је забрањен саобраћај за бициклисте.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c\Desktop\RTRS prezentacija\сто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2300239"/>
            <a:ext cx="2563738" cy="17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RTRS PREZENTACIJE Алекса Вртунић 6.5.2020\RTRS PREZENTACIJE Алекса Вртунић 6.5.2020\6. разред презентација Алекса Вртунић 6.5.2020. год\g6930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3" y="2204864"/>
            <a:ext cx="2590446" cy="17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RTRS PREZENTACIJE Алекса Вртунић 6.5.2020\RTRS PREZENTACIJE Алекса Вртунић 6.5.2020\6. разред презентација Алекса Вртунић 6.5.2020. год\g6965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61" y="2318005"/>
            <a:ext cx="2601754" cy="17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2711624" y="525088"/>
            <a:ext cx="6938448" cy="5724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l" rtl="0">
              <a:lnSpc>
                <a:spcPts val="4457"/>
              </a:lnSpc>
            </a:pPr>
            <a:r>
              <a:rPr lang="sr-Cyrl-RS" altLang="zh-CN" sz="3200" dirty="0" smtClean="0">
                <a:latin typeface="Arial" pitchFamily="34" charset="0"/>
                <a:ea typeface="Segoe Print"/>
                <a:cs typeface="Arial" pitchFamily="34" charset="0"/>
              </a:rPr>
              <a:t>Знакови обавјештења</a:t>
            </a:r>
            <a:endParaRPr lang="en-US" altLang="zh-CN" sz="32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368" y="1137829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Знакови обавјештења су углавном правоуглог облика. Обавјештавају о путу којим се учесници крећу, назив мјеста, о престанку знакова наредби.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8" y="4112687"/>
            <a:ext cx="447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Пут са првенством пролаза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749" y="457435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Означава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пут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дио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пута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возила имају предност проласка према возилима која се крећу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путевима који </a:t>
            </a:r>
            <a:r>
              <a:rPr lang="ru-RU" dirty="0">
                <a:latin typeface="Arial" pitchFamily="34" charset="0"/>
                <a:cs typeface="Arial" pitchFamily="34" charset="0"/>
              </a:rPr>
              <a:t>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укрштају </a:t>
            </a:r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тим путем.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2636" y="498985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Означава мјесто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коловозу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којем се налази обиљежен пјешачки или пјешачко-бициклистички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прелаз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912" y="415122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Обиљежен пјешачки прелаз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4861" y="4221088"/>
            <a:ext cx="256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Болница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8053" y="4851351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Означава близину болнице и упозорење возачу да својим возилом не ствара сувишну буку.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pc\Desktop\RTRS prezentacija\C8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99920"/>
            <a:ext cx="1740702" cy="17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esktop\RTRS prezentacija\C2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81" y="2369836"/>
            <a:ext cx="1754237" cy="1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\Desktop\RTRS prezentacija\C32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38" y="2369836"/>
            <a:ext cx="1154629" cy="17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1343472" y="908720"/>
            <a:ext cx="6938448" cy="6232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ctr" rtl="0">
              <a:lnSpc>
                <a:spcPts val="4457"/>
              </a:lnSpc>
            </a:pPr>
            <a:r>
              <a:rPr lang="sr-Cyrl-RS" altLang="zh-CN" sz="3200" dirty="0" smtClean="0">
                <a:latin typeface="Arial" pitchFamily="34" charset="0"/>
                <a:ea typeface="Segoe Print"/>
                <a:cs typeface="Arial" pitchFamily="34" charset="0"/>
              </a:rPr>
              <a:t>Домаћа задаћа:</a:t>
            </a:r>
            <a:endParaRPr lang="en-US" altLang="zh-CN" sz="32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1996" y="1659633"/>
            <a:ext cx="916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На стр. 60 одговорити на питања из уџбеника у ваше свеске!</a:t>
            </a:r>
          </a:p>
        </p:txBody>
      </p:sp>
      <p:pic>
        <p:nvPicPr>
          <p:cNvPr id="4099" name="Picture 3" descr="C:\Users\pc\Desktop\RTRS prezentacija\viber_image_2020-05-02_17-59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4020" y="695945"/>
            <a:ext cx="4065241" cy="72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2104673" y="2738250"/>
            <a:ext cx="8352928" cy="6232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ctr" rtl="0">
              <a:lnSpc>
                <a:spcPts val="4457"/>
              </a:lnSpc>
            </a:pPr>
            <a:r>
              <a:rPr lang="sr-Cyrl-RS" altLang="zh-CN" sz="6600" dirty="0" smtClean="0">
                <a:latin typeface="Arial" pitchFamily="34" charset="0"/>
                <a:ea typeface="Segoe Print"/>
                <a:cs typeface="Arial" pitchFamily="34" charset="0"/>
              </a:rPr>
              <a:t>ХВАЛА НА ПАЖЊИ!</a:t>
            </a:r>
            <a:endParaRPr lang="en-US" altLang="zh-CN" sz="6600" dirty="0">
              <a:latin typeface="Arial" pitchFamily="34" charset="0"/>
              <a:ea typeface="Segoe Prin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724</TotalTime>
  <Words>347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Aspect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Windows User</cp:lastModifiedBy>
  <cp:revision>21</cp:revision>
  <dcterms:created xsi:type="dcterms:W3CDTF">2017-10-23T09:06:44Z</dcterms:created>
  <dcterms:modified xsi:type="dcterms:W3CDTF">2020-05-03T20:47:00Z</dcterms:modified>
</cp:coreProperties>
</file>