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3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8E3F18-9135-4569-98F4-C116879AAE34}" type="datetimeFigureOut">
              <a:rPr lang="sr-Latn-CS" smtClean="0"/>
              <a:pPr/>
              <a:t>29.4.2020.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C71B1C-46D2-429B-A0CC-720609C92DE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5566"/>
            <a:ext cx="7772400" cy="1102519"/>
          </a:xfrm>
        </p:spPr>
        <p:txBody>
          <a:bodyPr>
            <a:normAutofit/>
          </a:bodyPr>
          <a:lstStyle/>
          <a:p>
            <a:pPr algn="ctr"/>
            <a:r>
              <a:rPr lang="sr-Cyrl-CS" sz="36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ОДГОВОРНОСТ</a:t>
            </a:r>
            <a:endParaRPr lang="sr-Latn-CS" sz="36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2427734"/>
            <a:ext cx="6400800" cy="1314450"/>
          </a:xfrm>
        </p:spPr>
        <p:txBody>
          <a:bodyPr>
            <a:noAutofit/>
          </a:bodyPr>
          <a:lstStyle/>
          <a:p>
            <a:pPr algn="ctr"/>
            <a:r>
              <a:rPr lang="sr-Cyrl-C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 изабрати између одговорности које се </a:t>
            </a:r>
            <a:r>
              <a:rPr lang="sr-Cyrl-C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супротстављају </a:t>
            </a:r>
            <a:r>
              <a:rPr lang="sr-Cyrl-C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једна другој?</a:t>
            </a:r>
            <a:endParaRPr lang="sr-Latn-CS" sz="3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 поновимо:</a:t>
            </a:r>
            <a:endParaRPr lang="sr-Latn-C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7614"/>
            <a:ext cx="8229600" cy="3394472"/>
          </a:xfrm>
        </p:spPr>
        <p:txBody>
          <a:bodyPr/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Одговорност је дужност или обавеза да се нешто учини или не учини.</a:t>
            </a:r>
          </a:p>
          <a:p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Извори одговорности могу бити: обећање, задатак, постављење, занимање, закон, обичаји, држављанство и морални принципи.</a:t>
            </a: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71550"/>
            <a:ext cx="8229600" cy="3823073"/>
          </a:xfrm>
        </p:spPr>
        <p:txBody>
          <a:bodyPr>
            <a:normAutofit/>
          </a:bodyPr>
          <a:lstStyle/>
          <a:p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Користи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преузимања одговорности могу бити: независност, сигурност, прихватање и одобравање, добитак у знању, способностима и искуству и признања и награде.</a:t>
            </a:r>
          </a:p>
          <a:p>
            <a:endParaRPr lang="sr-Cyrl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Цијене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преузимања одговорности могу бити: терет, жртвовање других интереса, љутња, страх од неуспјеха и одрицање одговорности од стране других.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95536" y="771550"/>
            <a:ext cx="8229600" cy="3967089"/>
          </a:xfrm>
        </p:spPr>
        <p:txBody>
          <a:bodyPr>
            <a:normAutofit/>
          </a:bodyPr>
          <a:lstStyle/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Постоје двије врсте сукоба који могу настати када морамо донијети одлуку о испуњавању одговорности:</a:t>
            </a:r>
          </a:p>
          <a:p>
            <a:endParaRPr lang="sr-Cyrl-CS" sz="2400" dirty="0" smtClean="0"/>
          </a:p>
          <a:p>
            <a:pPr>
              <a:buNone/>
            </a:pPr>
            <a:r>
              <a:rPr lang="sr-Cyrl-CS" sz="2800" dirty="0" smtClean="0"/>
              <a:t>        </a:t>
            </a:r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ОДГОВОРНОСТ  </a:t>
            </a:r>
            <a:r>
              <a:rPr lang="sr-Cyrl-C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 </a:t>
            </a:r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ОДГОВОРНОСТ</a:t>
            </a:r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C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sr-Cyrl-C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</a:t>
            </a:r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ОДГОВОРНОСТ  </a:t>
            </a:r>
            <a:r>
              <a:rPr lang="sr-Cyrl-C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 </a:t>
            </a:r>
            <a:r>
              <a:rPr lang="sr-Cyrl-C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ВРИЈЕДНОСТИ И ИНТЕРЕСИ</a:t>
            </a:r>
          </a:p>
          <a:p>
            <a:pPr>
              <a:buNone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83518"/>
            <a:ext cx="8229600" cy="39670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Cyrl-CS" sz="2400" dirty="0" smtClean="0"/>
          </a:p>
          <a:p>
            <a:r>
              <a:rPr lang="sr-Cyrl-C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Вриједност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је нешто што је за нас важно и исправно, нешто што желимо достићи, као на примјер праведност, храброст, искреност, слобода и правда.</a:t>
            </a:r>
          </a:p>
          <a:p>
            <a:pPr>
              <a:buNone/>
            </a:pP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Интерес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је нешто што желимо или о чему се бринемо као што је наше слободно вријеме или неке врсте нагада.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007394-cute-girl-cartoon-thinkin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851670"/>
            <a:ext cx="2370254" cy="3066001"/>
          </a:xfrm>
        </p:spPr>
      </p:pic>
      <p:sp>
        <p:nvSpPr>
          <p:cNvPr id="5" name="Cloud Callout 4"/>
          <p:cNvSpPr/>
          <p:nvPr/>
        </p:nvSpPr>
        <p:spPr>
          <a:xfrm>
            <a:off x="5220072" y="411510"/>
            <a:ext cx="3096344" cy="1440160"/>
          </a:xfrm>
          <a:prstGeom prst="cloudCallout">
            <a:avLst>
              <a:gd name="adj1" fmla="val -48547"/>
              <a:gd name="adj2" fmla="val 6347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Cloud Callout 5"/>
          <p:cNvSpPr/>
          <p:nvPr/>
        </p:nvSpPr>
        <p:spPr>
          <a:xfrm>
            <a:off x="683568" y="411510"/>
            <a:ext cx="3024336" cy="1656184"/>
          </a:xfrm>
          <a:prstGeom prst="cloudCallout">
            <a:avLst>
              <a:gd name="adj1" fmla="val 46614"/>
              <a:gd name="adj2" fmla="val 582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7" name="Picture 6" descr="50-508065_free-cartoon-books-download-kids-books-cartoon-h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699542"/>
            <a:ext cx="2016224" cy="930745"/>
          </a:xfrm>
          <a:prstGeom prst="rect">
            <a:avLst/>
          </a:prstGeom>
        </p:spPr>
      </p:pic>
      <p:pic>
        <p:nvPicPr>
          <p:cNvPr id="8" name="Picture 7" descr="103250560-basket-ball-isolated-on-white-basketball-icon-cartoon-sport-vector-illustration-easy-to-edit-design-.jpg"/>
          <p:cNvPicPr>
            <a:picLocks noChangeAspect="1"/>
          </p:cNvPicPr>
          <p:nvPr/>
        </p:nvPicPr>
        <p:blipFill>
          <a:blip r:embed="rId4" cstate="print"/>
          <a:srcRect t="7143" r="7143" b="14286"/>
          <a:stretch>
            <a:fillRect/>
          </a:stretch>
        </p:blipFill>
        <p:spPr>
          <a:xfrm>
            <a:off x="6084168" y="699542"/>
            <a:ext cx="1080120" cy="9139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7538595-cartoon-sad-bo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779662"/>
            <a:ext cx="2339332" cy="2943151"/>
          </a:xfrm>
        </p:spPr>
      </p:pic>
      <p:sp>
        <p:nvSpPr>
          <p:cNvPr id="6" name="Cloud Callout 5"/>
          <p:cNvSpPr/>
          <p:nvPr/>
        </p:nvSpPr>
        <p:spPr>
          <a:xfrm>
            <a:off x="4860032" y="267494"/>
            <a:ext cx="3312368" cy="2160240"/>
          </a:xfrm>
          <a:prstGeom prst="cloudCallout">
            <a:avLst>
              <a:gd name="adj1" fmla="val -41596"/>
              <a:gd name="adj2" fmla="val 65655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Cloud Callout 6"/>
          <p:cNvSpPr/>
          <p:nvPr/>
        </p:nvSpPr>
        <p:spPr>
          <a:xfrm>
            <a:off x="323528" y="339502"/>
            <a:ext cx="3384376" cy="2016224"/>
          </a:xfrm>
          <a:prstGeom prst="cloudCallout">
            <a:avLst>
              <a:gd name="adj1" fmla="val 39098"/>
              <a:gd name="adj2" fmla="val 58199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8" name="Picture 7" descr="boys-play-football-vector-illustration-260nw-1040379736.jpg"/>
          <p:cNvPicPr>
            <a:picLocks noChangeAspect="1"/>
          </p:cNvPicPr>
          <p:nvPr/>
        </p:nvPicPr>
        <p:blipFill>
          <a:blip r:embed="rId3" cstate="print"/>
          <a:srcRect t="8430" r="4762" b="7275"/>
          <a:stretch>
            <a:fillRect/>
          </a:stretch>
        </p:blipFill>
        <p:spPr>
          <a:xfrm>
            <a:off x="5436096" y="699542"/>
            <a:ext cx="2142238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depositphotos_108226336-stock-illustration-two-boy-washing-car.jpg"/>
          <p:cNvPicPr>
            <a:picLocks noChangeAspect="1"/>
          </p:cNvPicPr>
          <p:nvPr/>
        </p:nvPicPr>
        <p:blipFill>
          <a:blip r:embed="rId4" cstate="print"/>
          <a:srcRect t="12650" r="3014" b="19881"/>
          <a:stretch>
            <a:fillRect/>
          </a:stretch>
        </p:blipFill>
        <p:spPr>
          <a:xfrm>
            <a:off x="899592" y="627534"/>
            <a:ext cx="2160240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179512" y="483518"/>
          <a:ext cx="8568951" cy="450613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27160"/>
                <a:gridCol w="1947325"/>
                <a:gridCol w="1994466"/>
              </a:tblGrid>
              <a:tr h="939972">
                <a:tc gridSpan="3">
                  <a:txBody>
                    <a:bodyPr/>
                    <a:lstStyle/>
                    <a:p>
                      <a:pPr algn="ctr"/>
                      <a:r>
                        <a:rPr lang="sr-Cyrl-C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Интелектуална средства</a:t>
                      </a:r>
                      <a:r>
                        <a:rPr lang="sr-Cyrl-C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одлучивање у ситуацијама у којим се одговорности </a:t>
                      </a:r>
                      <a:r>
                        <a:rPr lang="sr-Cyrl-C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супротстављају </a:t>
                      </a:r>
                      <a:r>
                        <a:rPr lang="sr-Cyrl-C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једна другој</a:t>
                      </a:r>
                      <a:endParaRPr lang="sr-Latn-C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1. Које су моје одговорности?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 Одговорност1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 Одговорност2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2. Који су извори тих одговорности?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3. Које су награде ако их испуним?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4. Које су казне ако их не испуним?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5. Које су користи ако их испуним?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6. Које су цијене ако их не испуним?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7. Која је њихова важност?</a:t>
                      </a:r>
                      <a:endParaRPr lang="sr-Latn-C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618948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8. Да ли имам све сто ми је потребно да их испуним?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3684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Times New Roman" pitchFamily="18" charset="0"/>
                          <a:cs typeface="Times New Roman" pitchFamily="18" charset="0"/>
                        </a:rPr>
                        <a:t>9. Која су друга могућа рјешења?</a:t>
                      </a:r>
                      <a:endParaRPr lang="sr-Latn-C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Домаћа задаћа: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635646"/>
            <a:ext cx="6172200" cy="1420772"/>
          </a:xfrm>
        </p:spPr>
        <p:txBody>
          <a:bodyPr>
            <a:normAutofit/>
          </a:bodyPr>
          <a:lstStyle/>
          <a:p>
            <a:pPr algn="ctr"/>
            <a:r>
              <a:rPr lang="sr-Cyrl-CS" sz="3600" dirty="0" smtClean="0">
                <a:solidFill>
                  <a:schemeClr val="accent1">
                    <a:lumMod val="50000"/>
                  </a:schemeClr>
                </a:solidFill>
              </a:rPr>
              <a:t>Хвала на пажњи!</a:t>
            </a:r>
            <a:endParaRPr lang="sr-Latn-C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280</Words>
  <Application>Microsoft Office PowerPoint</Application>
  <PresentationFormat>On-screen Show (16:9)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ОДГОВОРНОСТ</vt:lpstr>
      <vt:lpstr>Да поновимо:</vt:lpstr>
      <vt:lpstr>Slide 3</vt:lpstr>
      <vt:lpstr>Slide 4</vt:lpstr>
      <vt:lpstr>Slide 5</vt:lpstr>
      <vt:lpstr>Slide 6</vt:lpstr>
      <vt:lpstr>Slide 7</vt:lpstr>
      <vt:lpstr>Slide 8</vt:lpstr>
      <vt:lpstr>Хвала на пажњи!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ОДГОВОРНОСТ</dc:title>
  <dc:creator>Adamovic</dc:creator>
  <cp:lastModifiedBy>Nina Ninkovic</cp:lastModifiedBy>
  <cp:revision>16</cp:revision>
  <dcterms:created xsi:type="dcterms:W3CDTF">2020-04-16T11:37:16Z</dcterms:created>
  <dcterms:modified xsi:type="dcterms:W3CDTF">2020-04-29T11:55:38Z</dcterms:modified>
</cp:coreProperties>
</file>