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2" r:id="rId1"/>
  </p:sldMasterIdLst>
  <p:sldIdLst>
    <p:sldId id="266" r:id="rId2"/>
    <p:sldId id="257" r:id="rId3"/>
    <p:sldId id="256" r:id="rId4"/>
    <p:sldId id="258" r:id="rId5"/>
    <p:sldId id="259" r:id="rId6"/>
    <p:sldId id="260" r:id="rId7"/>
    <p:sldId id="261" r:id="rId8"/>
    <p:sldId id="268" r:id="rId9"/>
    <p:sldId id="262" r:id="rId10"/>
    <p:sldId id="263" r:id="rId11"/>
    <p:sldId id="264" r:id="rId12"/>
    <p:sldId id="267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44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756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4/12/2020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04958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74415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11668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28636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6355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87781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0903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088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119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86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4/12/2020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301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4/12/2020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431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4/12/2020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540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4/12/2020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198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4/12/2020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3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4/12/2020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523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BE451C3-0FF4-47C4-B829-773ADF60F88C}" type="datetimeFigureOut">
              <a:rPr lang="en-US" smtClean="0"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481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24" r:id="rId12"/>
    <p:sldLayoutId id="2147483825" r:id="rId13"/>
    <p:sldLayoutId id="2147483826" r:id="rId14"/>
    <p:sldLayoutId id="2147483827" r:id="rId15"/>
    <p:sldLayoutId id="2147483828" r:id="rId16"/>
    <p:sldLayoutId id="2147483829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КЊИЖЕВНОСТ, КЊИГА, ШКОЛА</a:t>
            </a:r>
            <a:endParaRPr lang="en-US" dirty="0"/>
          </a:p>
        </p:txBody>
      </p:sp>
      <p:pic>
        <p:nvPicPr>
          <p:cNvPr id="1026" name="Picture 2" descr="Збірка &quot;Творчі вправи та завдання на уроках читання&quot;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432" y="2118360"/>
            <a:ext cx="6728470" cy="3916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257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5400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Метафоре </a:t>
            </a:r>
            <a:endParaRPr lang="en-US" sz="5400" dirty="0">
              <a:solidFill>
                <a:schemeClr val="bg2">
                  <a:lumMod val="2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2189018"/>
            <a:ext cx="4895056" cy="3417962"/>
          </a:xfrm>
        </p:spPr>
        <p:txBody>
          <a:bodyPr>
            <a:normAutofit/>
          </a:bodyPr>
          <a:lstStyle/>
          <a:p>
            <a:r>
              <a:rPr lang="sr-Cyrl-BA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КРЕТАЊЕ</a:t>
            </a: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9367" y="2438399"/>
            <a:ext cx="5123656" cy="3352800"/>
          </a:xfrm>
        </p:spPr>
        <p:txBody>
          <a:bodyPr numCol="1"/>
          <a:lstStyle/>
          <a:p>
            <a:r>
              <a:rPr lang="sr-Cyrl-BA" dirty="0" smtClean="0">
                <a:latin typeface="Comic Sans MS" panose="030F0702030302020204" pitchFamily="66" charset="0"/>
              </a:rPr>
              <a:t>НАПРЕДАК  </a:t>
            </a:r>
          </a:p>
          <a:p>
            <a:pPr marL="0" indent="0">
              <a:buNone/>
            </a:pPr>
            <a:r>
              <a:rPr lang="sr-Cyrl-BA" dirty="0" smtClean="0">
                <a:latin typeface="Comic Sans MS" panose="030F0702030302020204" pitchFamily="66" charset="0"/>
              </a:rPr>
              <a:t>                       </a:t>
            </a:r>
          </a:p>
          <a:p>
            <a:r>
              <a:rPr lang="sr-Cyrl-BA" dirty="0" smtClean="0">
                <a:latin typeface="Comic Sans MS" panose="030F0702030302020204" pitchFamily="66" charset="0"/>
              </a:rPr>
              <a:t>СЛАВА                  СВИЈЕТА</a:t>
            </a:r>
          </a:p>
          <a:p>
            <a:pPr marL="0" indent="0">
              <a:buNone/>
            </a:pPr>
            <a:r>
              <a:rPr lang="sr-Cyrl-BA" dirty="0" smtClean="0">
                <a:latin typeface="Comic Sans MS" panose="030F0702030302020204" pitchFamily="66" charset="0"/>
              </a:rPr>
              <a:t>                              </a:t>
            </a:r>
          </a:p>
          <a:p>
            <a:r>
              <a:rPr lang="sr-Cyrl-BA" dirty="0" smtClean="0">
                <a:latin typeface="Comic Sans MS" panose="030F0702030302020204" pitchFamily="66" charset="0"/>
              </a:rPr>
              <a:t>НАДА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7" name="Right Brace 26"/>
          <p:cNvSpPr/>
          <p:nvPr/>
        </p:nvSpPr>
        <p:spPr>
          <a:xfrm>
            <a:off x="8114747" y="2327559"/>
            <a:ext cx="447362" cy="2189019"/>
          </a:xfrm>
          <a:prstGeom prst="rightBrace">
            <a:avLst/>
          </a:prstGeom>
          <a:ln w="349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 descr="Kids and book — Stock Vector © interactimages #1234948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382" y="3136392"/>
            <a:ext cx="5380027" cy="247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984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273" y="332509"/>
            <a:ext cx="3440160" cy="2639291"/>
          </a:xfrm>
        </p:spPr>
        <p:txBody>
          <a:bodyPr>
            <a:normAutofit/>
          </a:bodyPr>
          <a:lstStyle/>
          <a:p>
            <a:r>
              <a:rPr lang="sr-Cyrl-BA" sz="5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РАЗЛИКА </a:t>
            </a:r>
            <a:r>
              <a:rPr lang="sr-Cyrl-BA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ИЗМЕЂУ</a:t>
            </a:r>
            <a:endParaRPr lang="en-US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sr-Cyrl-BA" sz="2800" dirty="0">
                <a:latin typeface="Comic Sans MS" panose="030F0702030302020204" pitchFamily="66" charset="0"/>
              </a:rPr>
              <a:t>ЦИВИЛИЗАЦИЈЕ и</a:t>
            </a:r>
            <a:endParaRPr lang="en-US" sz="2800" dirty="0">
              <a:latin typeface="Comic Sans MS" panose="030F0702030302020204" pitchFamily="66" charset="0"/>
            </a:endParaRPr>
          </a:p>
          <a:p>
            <a:r>
              <a:rPr lang="sr-Cyrl-BA" sz="2800" dirty="0" smtClean="0">
                <a:latin typeface="Comic Sans MS" panose="030F0702030302020204" pitchFamily="66" charset="0"/>
              </a:rPr>
              <a:t>ДИВЉАШТВА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https://ufest.in.ua/images/common/1/0/2/7/3/6/571x393_5bae6b789a2a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774" y="1542184"/>
            <a:ext cx="6173507" cy="4249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640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333" y="1101436"/>
            <a:ext cx="3549121" cy="1371600"/>
          </a:xfrm>
        </p:spPr>
        <p:txBody>
          <a:bodyPr>
            <a:normAutofit/>
          </a:bodyPr>
          <a:lstStyle/>
          <a:p>
            <a:r>
              <a:rPr lang="sr-Cyrl-BA" sz="6600" dirty="0" smtClean="0">
                <a:effectLst>
                  <a:outerShdw blurRad="50800" dist="50800" dir="5400000" algn="ctr" rotWithShape="0">
                    <a:schemeClr val="accent1">
                      <a:lumMod val="75000"/>
                    </a:schemeClr>
                  </a:outerShdw>
                </a:effectLst>
              </a:rPr>
              <a:t>ПОРУКА </a:t>
            </a:r>
            <a:endParaRPr lang="en-US" sz="6600" dirty="0">
              <a:effectLst>
                <a:outerShdw blurRad="50800" dist="50800" dir="5400000" algn="ctr" rotWithShape="0">
                  <a:schemeClr val="accent1">
                    <a:lumMod val="75000"/>
                  </a:scheme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sr-Cyrl-BA" sz="4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Comic Sans MS" panose="030F0702030302020204" pitchFamily="66" charset="0"/>
              </a:rPr>
              <a:t>Метафоре</a:t>
            </a:r>
          </a:p>
          <a:p>
            <a:pPr algn="just"/>
            <a:r>
              <a:rPr lang="sr-Cyrl-BA" sz="3200" dirty="0" smtClean="0">
                <a:latin typeface="Comic Sans MS" panose="030F0702030302020204" pitchFamily="66" charset="0"/>
              </a:rPr>
              <a:t>„Твоје књиге твоје </a:t>
            </a:r>
            <a:r>
              <a:rPr lang="sr-Cyrl-BA" sz="3200" dirty="0">
                <a:latin typeface="Comic Sans MS" panose="030F0702030302020204" pitchFamily="66" charset="0"/>
              </a:rPr>
              <a:t> су </a:t>
            </a:r>
            <a:r>
              <a:rPr lang="sr-Cyrl-BA" sz="3200" dirty="0" smtClean="0">
                <a:latin typeface="Comic Sans MS" panose="030F0702030302020204" pitchFamily="66" charset="0"/>
              </a:rPr>
              <a:t>оружје, твој разред твоја је чета, бојно поље сва ти је земља, а побједа је људска цивилизација.“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1472334" y="2473036"/>
            <a:ext cx="3561100" cy="2327563"/>
          </a:xfrm>
        </p:spPr>
        <p:txBody>
          <a:bodyPr>
            <a:noAutofit/>
          </a:bodyPr>
          <a:lstStyle/>
          <a:p>
            <a:r>
              <a:rPr lang="sr-Cyrl-BA" sz="3200" b="1" dirty="0" smtClean="0">
                <a:latin typeface="Comic Sans MS" panose="030F0702030302020204" pitchFamily="66" charset="0"/>
              </a:rPr>
              <a:t>„Напријед онда, мали војниче непрегледне војске!“</a:t>
            </a:r>
            <a:endParaRPr lang="en-US" sz="3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24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ДОМАЋИ ЗАДАТАК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15737" y="1920241"/>
            <a:ext cx="4563630" cy="746760"/>
          </a:xfrm>
        </p:spPr>
        <p:txBody>
          <a:bodyPr/>
          <a:lstStyle/>
          <a:p>
            <a:r>
              <a:rPr lang="sr-Cyrl-BA" sz="4000" b="1" dirty="0" smtClean="0">
                <a:solidFill>
                  <a:schemeClr val="accent1">
                    <a:lumMod val="50000"/>
                  </a:schemeClr>
                </a:solidFill>
              </a:rPr>
              <a:t>За све ученике</a:t>
            </a:r>
            <a:endParaRPr lang="en-US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669" y="2667001"/>
            <a:ext cx="4785698" cy="31241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Cyrl-BA" sz="4000" dirty="0" smtClean="0">
                <a:latin typeface="Comic Sans MS" panose="030F0702030302020204" pitchFamily="66" charset="0"/>
              </a:rPr>
              <a:t>Прочитати одломак „Школа “ и размислити о његовом значењу!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10793" y="1920242"/>
            <a:ext cx="4792231" cy="746760"/>
          </a:xfrm>
        </p:spPr>
        <p:txBody>
          <a:bodyPr/>
          <a:lstStyle/>
          <a:p>
            <a:r>
              <a:rPr lang="sr-Cyrl-BA" sz="3600" b="1" dirty="0" smtClean="0">
                <a:solidFill>
                  <a:schemeClr val="accent5">
                    <a:lumMod val="75000"/>
                  </a:schemeClr>
                </a:solidFill>
              </a:rPr>
              <a:t>За оне који желе више</a:t>
            </a:r>
            <a:endParaRPr lang="en-US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1435" y="2667001"/>
            <a:ext cx="4901588" cy="3124198"/>
          </a:xfrm>
        </p:spPr>
        <p:txBody>
          <a:bodyPr>
            <a:normAutofit/>
          </a:bodyPr>
          <a:lstStyle/>
          <a:p>
            <a:r>
              <a:rPr lang="sr-Cyrl-BA" sz="4000" dirty="0" smtClean="0">
                <a:latin typeface="Comic Sans MS" panose="030F0702030302020204" pitchFamily="66" charset="0"/>
              </a:rPr>
              <a:t>Написати писмо некоме ко вам недостаје!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pic>
        <p:nvPicPr>
          <p:cNvPr id="4098" name="Picture 2" descr="Умные дети развевая руки от кучи книги Иллюстрация вектора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6667" y="3901444"/>
            <a:ext cx="2504498" cy="2504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188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>ШКОЛА </a:t>
            </a:r>
            <a:r>
              <a:rPr lang="sr-Cyrl-BA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sr-Cyrl-BA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anose="030F0702030302020204" pitchFamily="66" charset="0"/>
              </a:rPr>
            </a:br>
            <a:r>
              <a:rPr lang="sr-Cyrl-BA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(Одломак из романа „Срце“)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351" y="2745376"/>
            <a:ext cx="2510785" cy="4040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55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5269" y="1380069"/>
            <a:ext cx="8537754" cy="1794206"/>
          </a:xfrm>
        </p:spPr>
        <p:txBody>
          <a:bodyPr>
            <a:normAutofit/>
          </a:bodyPr>
          <a:lstStyle/>
          <a:p>
            <a:pPr algn="ctr"/>
            <a:r>
              <a:rPr lang="sr-Cyrl-BA" sz="54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ЕДМОНДО ДЕ АМИЧИС</a:t>
            </a:r>
            <a:endParaRPr lang="en-US" sz="54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8047" y="3435532"/>
            <a:ext cx="7544976" cy="3176934"/>
          </a:xfrm>
        </p:spPr>
        <p:txBody>
          <a:bodyPr>
            <a:normAutofit/>
          </a:bodyPr>
          <a:lstStyle/>
          <a:p>
            <a:pPr algn="l"/>
            <a:endParaRPr lang="sr-Cyrl-BA" sz="2800" dirty="0" smtClean="0">
              <a:latin typeface="Comic Sans MS" panose="030F0702030302020204" pitchFamily="66" charset="0"/>
            </a:endParaRPr>
          </a:p>
          <a:p>
            <a:pPr algn="l"/>
            <a:r>
              <a:rPr lang="sr-Cyrl-BA" sz="2800" dirty="0" smtClean="0">
                <a:latin typeface="Comic Sans MS" panose="030F0702030302020204" pitchFamily="66" charset="0"/>
              </a:rPr>
              <a:t>          (1848—1908)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1487" y="3435532"/>
            <a:ext cx="2411273" cy="297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55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b="1" dirty="0" smtClean="0">
                <a:solidFill>
                  <a:srgbClr val="002060"/>
                </a:solidFill>
              </a:rPr>
              <a:t>ФОРМА ПРИЧЕ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9990" y="2549433"/>
            <a:ext cx="10018713" cy="3124201"/>
          </a:xfrm>
        </p:spPr>
        <p:txBody>
          <a:bodyPr>
            <a:normAutofit/>
          </a:bodyPr>
          <a:lstStyle/>
          <a:p>
            <a:r>
              <a:rPr lang="sr-Cyrl-BA" sz="4800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Овај одломак има </a:t>
            </a:r>
            <a:r>
              <a:rPr lang="sr-Cyrl-BA" sz="4800" u="sng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епистоларну</a:t>
            </a:r>
            <a:r>
              <a:rPr lang="sr-Cyrl-BA" sz="4800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 форму, а то је форма писма.</a:t>
            </a:r>
            <a:endParaRPr lang="en-US" sz="4800" dirty="0">
              <a:solidFill>
                <a:schemeClr val="bg2">
                  <a:lumMod val="2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56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7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Писмо</a:t>
            </a:r>
            <a:endParaRPr lang="en-US" sz="7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r-Cyrl-BA" sz="5400" dirty="0" smtClean="0"/>
              <a:t>Особа која пише писмо је </a:t>
            </a:r>
            <a:r>
              <a:rPr lang="sr-Cyrl-BA" sz="5400" b="1" u="sng" dirty="0" smtClean="0">
                <a:solidFill>
                  <a:schemeClr val="accent1">
                    <a:lumMod val="50000"/>
                  </a:schemeClr>
                </a:solidFill>
              </a:rPr>
              <a:t>адресант</a:t>
            </a:r>
            <a:r>
              <a:rPr lang="sr-Cyrl-BA" sz="5400" dirty="0" smtClean="0"/>
              <a:t>.</a:t>
            </a:r>
            <a:endParaRPr lang="en-US" sz="5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r-Cyrl-BA" sz="4800" dirty="0" smtClean="0"/>
              <a:t>Особа којој је намијењено писмо је </a:t>
            </a:r>
            <a:r>
              <a:rPr lang="sr-Cyrl-BA" sz="4800" b="1" u="sng" dirty="0" smtClean="0">
                <a:solidFill>
                  <a:schemeClr val="accent1">
                    <a:lumMod val="50000"/>
                  </a:schemeClr>
                </a:solidFill>
              </a:rPr>
              <a:t>адресат</a:t>
            </a:r>
            <a:r>
              <a:rPr lang="sr-Cyrl-BA" sz="4800" dirty="0" smtClean="0"/>
              <a:t>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2809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86446" y="1380068"/>
            <a:ext cx="9287691" cy="2800046"/>
          </a:xfrm>
        </p:spPr>
        <p:txBody>
          <a:bodyPr>
            <a:normAutofit/>
          </a:bodyPr>
          <a:lstStyle/>
          <a:p>
            <a:pPr algn="just"/>
            <a:r>
              <a:rPr lang="sr-Cyrl-BA" sz="4800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У овом писму </a:t>
            </a:r>
            <a:r>
              <a:rPr lang="sr-Cyrl-BA" sz="4800" u="sng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адресант</a:t>
            </a:r>
            <a:r>
              <a:rPr lang="sr-Cyrl-BA" sz="4800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 је </a:t>
            </a:r>
            <a:r>
              <a:rPr lang="sr-Cyrl-BA" sz="4800" u="sng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Де Амичис</a:t>
            </a:r>
            <a:r>
              <a:rPr lang="sr-Cyrl-BA" sz="4800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, а </a:t>
            </a:r>
            <a:r>
              <a:rPr lang="sr-Cyrl-BA" sz="4800" u="sng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адресат</a:t>
            </a:r>
            <a:r>
              <a:rPr lang="sr-Cyrl-BA" sz="4800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 је његов син </a:t>
            </a:r>
            <a:r>
              <a:rPr lang="sr-Cyrl-BA" sz="4800" u="sng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Енрико</a:t>
            </a:r>
            <a:r>
              <a:rPr lang="sr-Cyrl-BA" sz="4800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.</a:t>
            </a:r>
            <a:endParaRPr lang="en-US" sz="4800" dirty="0">
              <a:solidFill>
                <a:schemeClr val="bg2">
                  <a:lumMod val="2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1335277" y="8682567"/>
            <a:ext cx="6987645" cy="138853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9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b="1" u="sng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Вријеме </a:t>
            </a:r>
            <a:r>
              <a:rPr lang="sr-Cyrl-BA" dirty="0" smtClean="0">
                <a:latin typeface="Comic Sans MS" panose="030F0702030302020204" pitchFamily="66" charset="0"/>
              </a:rPr>
              <a:t>на које се односи садржај ове приче у облику писма је 19. вијек, када нису сва дјеца ишла у школу. </a:t>
            </a:r>
            <a:br>
              <a:rPr lang="sr-Cyrl-BA" dirty="0" smtClean="0">
                <a:latin typeface="Comic Sans MS" panose="030F0702030302020204" pitchFamily="66" charset="0"/>
              </a:rPr>
            </a:br>
            <a:r>
              <a:rPr lang="sr-Cyrl-BA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Тема</a:t>
            </a:r>
            <a:r>
              <a:rPr lang="sr-Cyrl-BA" dirty="0"/>
              <a:t> </a:t>
            </a:r>
            <a:r>
              <a:rPr lang="sr-Cyrl-BA" dirty="0" smtClean="0">
                <a:latin typeface="Comic Sans MS" panose="030F0702030302020204" pitchFamily="66" charset="0"/>
              </a:rPr>
              <a:t>која </a:t>
            </a:r>
            <a:r>
              <a:rPr lang="sr-Cyrl-BA" dirty="0">
                <a:latin typeface="Comic Sans MS" panose="030F0702030302020204" pitchFamily="66" charset="0"/>
              </a:rPr>
              <a:t>је обухваћена причом је важност и значење школе у овоме свијету.  </a:t>
            </a:r>
            <a:r>
              <a:rPr lang="en-US" dirty="0">
                <a:latin typeface="Comic Sans MS" panose="030F0702030302020204" pitchFamily="66" charset="0"/>
              </a:rPr>
              <a:t/>
            </a:r>
            <a:br>
              <a:rPr lang="en-US" dirty="0">
                <a:latin typeface="Comic Sans MS" panose="030F0702030302020204" pitchFamily="66" charset="0"/>
              </a:rPr>
            </a:b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0462037" y="9888793"/>
            <a:ext cx="4569564" cy="66677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4" name="Picture 2" descr="https://ufest.in.ua/images/common/1/0/2/7/3/7/571x393_5bae6b7f8b6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636" y="3446276"/>
            <a:ext cx="4752110" cy="3270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265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011383" y="685800"/>
            <a:ext cx="10491642" cy="5151119"/>
          </a:xfrm>
        </p:spPr>
        <p:txBody>
          <a:bodyPr/>
          <a:lstStyle/>
          <a:p>
            <a:pPr algn="just"/>
            <a:r>
              <a:rPr lang="sr-Cyrl-BA" b="1" u="sng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Осјећања</a:t>
            </a:r>
            <a:r>
              <a:rPr lang="sr-Cyrl-BA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 у овом писму су очева љубав и његова брига за свог сина.</a:t>
            </a:r>
            <a:endParaRPr lang="en-US" dirty="0">
              <a:solidFill>
                <a:schemeClr val="bg2">
                  <a:lumMod val="2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>
          <a:xfrm flipV="1">
            <a:off x="4918364" y="5791200"/>
            <a:ext cx="1461003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7897091" y="5569526"/>
            <a:ext cx="3605932" cy="221673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3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П</a:t>
            </a:r>
            <a:r>
              <a:rPr lang="sr-Cyrl-BA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оређења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892148" y="2028009"/>
            <a:ext cx="4746510" cy="3648890"/>
          </a:xfrm>
        </p:spPr>
        <p:txBody>
          <a:bodyPr>
            <a:noAutofit/>
          </a:bodyPr>
          <a:lstStyle/>
          <a:p>
            <a:r>
              <a:rPr lang="sr-Cyrl-BA" sz="2800" dirty="0" smtClean="0">
                <a:latin typeface="Comic Sans MS" panose="030F0702030302020204" pitchFamily="66" charset="0"/>
              </a:rPr>
              <a:t>Дјечаци различитих народности који у исто вријеме излазе из својих кућа у исто вријеме и крећу се према својим школама да тамо уче.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622869" y="2325189"/>
            <a:ext cx="4880154" cy="3466010"/>
          </a:xfrm>
        </p:spPr>
        <p:txBody>
          <a:bodyPr>
            <a:normAutofit lnSpcReduction="10000"/>
          </a:bodyPr>
          <a:lstStyle/>
          <a:p>
            <a:r>
              <a:rPr lang="sr-Cyrl-BA" sz="28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НЕПРЕГЛЕДНА ВОЈСКА</a:t>
            </a:r>
          </a:p>
          <a:p>
            <a:endParaRPr lang="sr-Cyrl-BA" sz="28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sr-Cyrl-BA" sz="28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ГОЛЕМИ МРАВИЊАК</a:t>
            </a:r>
          </a:p>
          <a:p>
            <a:endParaRPr lang="sr-Cyrl-BA" sz="28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sr-Cyrl-BA" sz="28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ДУГА ПОВОРКА  (НЕИЗМЈЕРНА ВРЕВА ДЈЕЧАКА)</a:t>
            </a:r>
            <a:endParaRPr lang="en-US" sz="28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146" name="Picture 2" descr="Doodle Kids Book — Stock Photo © lenmdp #462059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002" y="4948236"/>
            <a:ext cx="2714625" cy="168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116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289</TotalTime>
  <Words>210</Words>
  <Application>Microsoft Office PowerPoint</Application>
  <PresentationFormat>Widescreen</PresentationFormat>
  <Paragraphs>39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Comic Sans MS</vt:lpstr>
      <vt:lpstr>Corbel</vt:lpstr>
      <vt:lpstr>Parallax</vt:lpstr>
      <vt:lpstr>КЊИЖЕВНОСТ, КЊИГА, ШКОЛА</vt:lpstr>
      <vt:lpstr>ШКОЛА  (Одломак из романа „Срце“)</vt:lpstr>
      <vt:lpstr>ЕДМОНДО ДЕ АМИЧИС</vt:lpstr>
      <vt:lpstr>ФОРМА ПРИЧЕ</vt:lpstr>
      <vt:lpstr>Писмо</vt:lpstr>
      <vt:lpstr>У овом писму адресант је Де Амичис, а адресат је његов син Енрико.</vt:lpstr>
      <vt:lpstr>Вријеме на које се односи садржај ове приче у облику писма је 19. вијек, када нису сва дјеца ишла у школу.  Тема која је обухваћена причом је важност и значење школе у овоме свијету.   </vt:lpstr>
      <vt:lpstr>Осјећања у овом писму су очева љубав и његова брига за свог сина.</vt:lpstr>
      <vt:lpstr>Поређења</vt:lpstr>
      <vt:lpstr>Метафоре </vt:lpstr>
      <vt:lpstr>РАЗЛИКА ИЗМЕЂУ</vt:lpstr>
      <vt:lpstr>ПОРУКА </vt:lpstr>
      <vt:lpstr>ДОМАЋИ ЗАДАТАК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ЕДМОНДО ДЕ АМИЧИС</dc:title>
  <dc:creator>Windows User</dc:creator>
  <cp:lastModifiedBy>Windows User</cp:lastModifiedBy>
  <cp:revision>18</cp:revision>
  <dcterms:created xsi:type="dcterms:W3CDTF">2020-04-12T17:33:55Z</dcterms:created>
  <dcterms:modified xsi:type="dcterms:W3CDTF">2020-04-12T22:23:32Z</dcterms:modified>
</cp:coreProperties>
</file>