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64" r:id="rId4"/>
    <p:sldId id="259" r:id="rId5"/>
    <p:sldId id="267" r:id="rId6"/>
    <p:sldId id="258" r:id="rId7"/>
    <p:sldId id="260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66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C69F-5191-40D9-92DA-CD5016593C55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D140-0B34-4A4E-832D-8622EA624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258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C69F-5191-40D9-92DA-CD5016593C55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D140-0B34-4A4E-832D-8622EA624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255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C69F-5191-40D9-92DA-CD5016593C55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D140-0B34-4A4E-832D-8622EA624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535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C69F-5191-40D9-92DA-CD5016593C55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D140-0B34-4A4E-832D-8622EA624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687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C69F-5191-40D9-92DA-CD5016593C55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D140-0B34-4A4E-832D-8622EA624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936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C69F-5191-40D9-92DA-CD5016593C55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D140-0B34-4A4E-832D-8622EA624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435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C69F-5191-40D9-92DA-CD5016593C55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D140-0B34-4A4E-832D-8622EA624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794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C69F-5191-40D9-92DA-CD5016593C55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D140-0B34-4A4E-832D-8622EA624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134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C69F-5191-40D9-92DA-CD5016593C55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D140-0B34-4A4E-832D-8622EA624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420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C69F-5191-40D9-92DA-CD5016593C55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D140-0B34-4A4E-832D-8622EA624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439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C69F-5191-40D9-92DA-CD5016593C55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D140-0B34-4A4E-832D-8622EA624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203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FC69F-5191-40D9-92DA-CD5016593C55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BD140-0B34-4A4E-832D-8622EA624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566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/>
          <a:lstStyle/>
          <a:p>
            <a:r>
              <a:rPr lang="sr-Cyrl-BA" dirty="0" smtClean="0"/>
              <a:t>Дијељење бројем 6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3340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0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Cyrl-RS" dirty="0" smtClean="0"/>
              <a:t>ЧИНИОЦИ</a:t>
            </a:r>
            <a:br>
              <a:rPr lang="sr-Cyrl-RS" dirty="0" smtClean="0"/>
            </a:br>
            <a:r>
              <a:rPr lang="sr-Cyrl-RS" dirty="0" smtClean="0"/>
              <a:t>ПРИ  ДИЈЕЉЕЊУ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sr-Cyrl-RS" dirty="0" smtClean="0"/>
              <a:t> </a:t>
            </a:r>
          </a:p>
          <a:p>
            <a:pPr marL="0" indent="0" algn="ctr">
              <a:buNone/>
            </a:pPr>
            <a:r>
              <a:rPr lang="sr-Cyrl-RS" sz="4800" dirty="0" smtClean="0"/>
              <a:t>20 : 5 = 4     </a:t>
            </a:r>
            <a:r>
              <a:rPr lang="sr-Cyrl-RS" sz="2000" dirty="0" smtClean="0">
                <a:solidFill>
                  <a:srgbClr val="C00000"/>
                </a:solidFill>
              </a:rPr>
              <a:t>КОЛИЧНИК</a:t>
            </a:r>
            <a:endParaRPr lang="sr-Cyrl-RS" sz="4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r-Cyrl-RS" sz="2000" dirty="0" smtClean="0"/>
              <a:t>                        </a:t>
            </a:r>
          </a:p>
          <a:p>
            <a:pPr marL="0" indent="0">
              <a:buNone/>
            </a:pPr>
            <a:r>
              <a:rPr lang="sr-Cyrl-RS" sz="2000" dirty="0" smtClean="0"/>
              <a:t>                            </a:t>
            </a:r>
            <a:r>
              <a:rPr lang="sr-Cyrl-RS" sz="2000" dirty="0" smtClean="0">
                <a:solidFill>
                  <a:srgbClr val="C00000"/>
                </a:solidFill>
              </a:rPr>
              <a:t>ДЈЕЉЕНИК</a:t>
            </a:r>
            <a:r>
              <a:rPr lang="sr-Cyrl-RS" sz="2000" dirty="0" smtClean="0"/>
              <a:t>        </a:t>
            </a:r>
            <a:r>
              <a:rPr lang="sr-Cyrl-RS" sz="2000" dirty="0" smtClean="0">
                <a:solidFill>
                  <a:srgbClr val="C00000"/>
                </a:solidFill>
              </a:rPr>
              <a:t>ДЈЕЛИЛАЦ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743200" y="2895600"/>
            <a:ext cx="76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10000" y="28956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24400" y="26670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73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WINDOWS 10\Desktop\a04eb9fef33dae85888f6fae40ad85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3394472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WINDOWS 10\Desktop\sa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9600"/>
            <a:ext cx="4419600" cy="583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492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BA" sz="3200" dirty="0" smtClean="0">
                <a:solidFill>
                  <a:srgbClr val="006600"/>
                </a:solidFill>
                <a:latin typeface="BatangChe" pitchFamily="49" charset="-127"/>
                <a:ea typeface="BatangChe" pitchFamily="49" charset="-127"/>
              </a:rPr>
              <a:t>ДИЈЕЉЕЊЕ провјеравмо  МНОЖЕЊЕМ!</a:t>
            </a:r>
            <a:endParaRPr lang="en-US" sz="3200" dirty="0">
              <a:solidFill>
                <a:srgbClr val="006600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6400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solidFill>
                  <a:srgbClr val="006600"/>
                </a:solidFill>
                <a:latin typeface="BatangChe" pitchFamily="49" charset="-127"/>
                <a:ea typeface="BatangChe" pitchFamily="49" charset="-127"/>
              </a:rPr>
              <a:t>30:6=5    јер  је     5</a:t>
            </a:r>
            <a:r>
              <a:rPr lang="sr-Cyrl-BA" sz="2000" b="1" dirty="0" smtClean="0">
                <a:solidFill>
                  <a:srgbClr val="006600"/>
                </a:solidFill>
                <a:latin typeface="BatangChe" pitchFamily="49" charset="-127"/>
                <a:ea typeface="BatangChe" pitchFamily="49" charset="-127"/>
              </a:rPr>
              <a:t>Х</a:t>
            </a:r>
            <a:r>
              <a:rPr lang="sr-Cyrl-BA" sz="2800" b="1" dirty="0" smtClean="0">
                <a:solidFill>
                  <a:srgbClr val="006600"/>
                </a:solidFill>
                <a:latin typeface="BatangChe" pitchFamily="49" charset="-127"/>
                <a:ea typeface="BatangChe" pitchFamily="49" charset="-127"/>
              </a:rPr>
              <a:t>6=30</a:t>
            </a:r>
          </a:p>
          <a:p>
            <a:r>
              <a:rPr lang="sr-Cyrl-BA" sz="2800" b="1" dirty="0" smtClean="0">
                <a:solidFill>
                  <a:srgbClr val="006600"/>
                </a:solidFill>
                <a:latin typeface="BatangChe" pitchFamily="49" charset="-127"/>
                <a:ea typeface="BatangChe" pitchFamily="49" charset="-127"/>
              </a:rPr>
              <a:t>18:6=3    јер  је     3</a:t>
            </a:r>
            <a:r>
              <a:rPr lang="sr-Cyrl-BA" sz="2000" b="1" dirty="0" smtClean="0">
                <a:solidFill>
                  <a:srgbClr val="006600"/>
                </a:solidFill>
                <a:latin typeface="BatangChe" pitchFamily="49" charset="-127"/>
                <a:ea typeface="BatangChe" pitchFamily="49" charset="-127"/>
              </a:rPr>
              <a:t>Х</a:t>
            </a:r>
            <a:r>
              <a:rPr lang="sr-Cyrl-BA" sz="2800" b="1" dirty="0" smtClean="0">
                <a:solidFill>
                  <a:srgbClr val="006600"/>
                </a:solidFill>
                <a:latin typeface="BatangChe" pitchFamily="49" charset="-127"/>
                <a:ea typeface="BatangChe" pitchFamily="49" charset="-127"/>
              </a:rPr>
              <a:t>16=18</a:t>
            </a:r>
          </a:p>
          <a:p>
            <a:endParaRPr lang="sr-Cyrl-BA" sz="2800" b="1" dirty="0">
              <a:solidFill>
                <a:srgbClr val="006600"/>
              </a:solidFill>
              <a:latin typeface="BatangChe" pitchFamily="49" charset="-127"/>
              <a:ea typeface="BatangChe" pitchFamily="49" charset="-127"/>
            </a:endParaRPr>
          </a:p>
          <a:p>
            <a:r>
              <a:rPr lang="sr-Cyrl-BA" sz="2800" b="1" dirty="0" smtClean="0">
                <a:solidFill>
                  <a:srgbClr val="006600"/>
                </a:solidFill>
                <a:latin typeface="BatangChe" pitchFamily="49" charset="-127"/>
                <a:ea typeface="BatangChe" pitchFamily="49" charset="-127"/>
              </a:rPr>
              <a:t>24:6=?     јер  је   __________________ </a:t>
            </a:r>
          </a:p>
          <a:p>
            <a:r>
              <a:rPr lang="sr-Cyrl-BA" sz="2800" b="1" dirty="0" smtClean="0">
                <a:solidFill>
                  <a:srgbClr val="006600"/>
                </a:solidFill>
                <a:latin typeface="BatangChe" pitchFamily="49" charset="-127"/>
                <a:ea typeface="BatangChe" pitchFamily="49" charset="-127"/>
              </a:rPr>
              <a:t>60:6=?     јер  је   __________________</a:t>
            </a:r>
          </a:p>
          <a:p>
            <a:r>
              <a:rPr lang="sr-Cyrl-BA" sz="2800" b="1" dirty="0" smtClean="0">
                <a:solidFill>
                  <a:srgbClr val="006600"/>
                </a:solidFill>
                <a:latin typeface="BatangChe" pitchFamily="49" charset="-127"/>
                <a:ea typeface="BatangChe" pitchFamily="49" charset="-127"/>
              </a:rPr>
              <a:t>42:6=?     јер  је   __________________</a:t>
            </a:r>
          </a:p>
          <a:p>
            <a:endParaRPr lang="en-US" dirty="0"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52400"/>
            <a:ext cx="83058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118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 descr="large-Candy-icon-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6211" y="3279432"/>
            <a:ext cx="361950" cy="361950"/>
          </a:xfrm>
          <a:prstGeom prst="rect">
            <a:avLst/>
          </a:prstGeom>
          <a:noFill/>
        </p:spPr>
      </p:pic>
      <p:pic>
        <p:nvPicPr>
          <p:cNvPr id="2078" name="Picture 30" descr="large-Candy-icon-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6040" y="2483451"/>
            <a:ext cx="361950" cy="361950"/>
          </a:xfrm>
          <a:prstGeom prst="rect">
            <a:avLst/>
          </a:prstGeom>
          <a:noFill/>
        </p:spPr>
      </p:pic>
      <p:pic>
        <p:nvPicPr>
          <p:cNvPr id="2077" name="Picture 29" descr="large-Candy-icon-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0952" y="2302476"/>
            <a:ext cx="361950" cy="361950"/>
          </a:xfrm>
          <a:prstGeom prst="rect">
            <a:avLst/>
          </a:prstGeom>
          <a:noFill/>
        </p:spPr>
      </p:pic>
      <p:pic>
        <p:nvPicPr>
          <p:cNvPr id="2076" name="Picture 28" descr="large-Candy-icon-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0806" y="1847173"/>
            <a:ext cx="361950" cy="361950"/>
          </a:xfrm>
          <a:prstGeom prst="rect">
            <a:avLst/>
          </a:prstGeom>
          <a:noFill/>
        </p:spPr>
      </p:pic>
      <p:pic>
        <p:nvPicPr>
          <p:cNvPr id="2075" name="Picture 27" descr="large-Candy-icon-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1444" y="1350072"/>
            <a:ext cx="361950" cy="361950"/>
          </a:xfrm>
          <a:prstGeom prst="rect">
            <a:avLst/>
          </a:prstGeom>
          <a:noFill/>
        </p:spPr>
      </p:pic>
      <p:pic>
        <p:nvPicPr>
          <p:cNvPr id="2074" name="Picture 26" descr="large-Candy-icon-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1280" y="1016343"/>
            <a:ext cx="361950" cy="361950"/>
          </a:xfrm>
          <a:prstGeom prst="rect">
            <a:avLst/>
          </a:prstGeom>
          <a:noFill/>
        </p:spPr>
      </p:pic>
      <p:pic>
        <p:nvPicPr>
          <p:cNvPr id="2073" name="Picture 25" descr="large-Candy-icon-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3230" y="3151230"/>
            <a:ext cx="361950" cy="361950"/>
          </a:xfrm>
          <a:prstGeom prst="rect">
            <a:avLst/>
          </a:prstGeom>
          <a:noFill/>
        </p:spPr>
      </p:pic>
      <p:pic>
        <p:nvPicPr>
          <p:cNvPr id="2072" name="Picture 24" descr="large-Candy-icon-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8615" y="819665"/>
            <a:ext cx="361950" cy="361950"/>
          </a:xfrm>
          <a:prstGeom prst="rect">
            <a:avLst/>
          </a:prstGeom>
          <a:noFill/>
        </p:spPr>
      </p:pic>
      <p:pic>
        <p:nvPicPr>
          <p:cNvPr id="2071" name="Picture 23" descr="large-Candy-icon-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196" y="1810522"/>
            <a:ext cx="361950" cy="361950"/>
          </a:xfrm>
          <a:prstGeom prst="rect">
            <a:avLst/>
          </a:prstGeom>
          <a:noFill/>
        </p:spPr>
      </p:pic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0" y="453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0" y="815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457200" y="815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0362" y="4181484"/>
            <a:ext cx="89630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solidFill>
                  <a:schemeClr val="accent3">
                    <a:lumMod val="50000"/>
                  </a:schemeClr>
                </a:solidFill>
              </a:rPr>
              <a:t>1. У кесици има 30 бомбона. Шест другова жели да подијели те бомбоне на једнаке дијелове. Колико ће бомбона  добити  сваки од њих?</a:t>
            </a:r>
          </a:p>
          <a:p>
            <a:pPr algn="ctr"/>
            <a:endParaRPr lang="sr-Cyrl-BA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sr-Cyrl-BA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sr-Cyrl-BA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400" dirty="0"/>
          </a:p>
        </p:txBody>
      </p:sp>
      <p:pic>
        <p:nvPicPr>
          <p:cNvPr id="40" name="Picture 32" descr="large-Candy-icon-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9386" y="1284940"/>
            <a:ext cx="361950" cy="361950"/>
          </a:xfrm>
          <a:prstGeom prst="rect">
            <a:avLst/>
          </a:prstGeom>
          <a:noFill/>
        </p:spPr>
      </p:pic>
      <p:pic>
        <p:nvPicPr>
          <p:cNvPr id="41" name="Picture 31" descr="large-Candy-icon-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8613" y="1692360"/>
            <a:ext cx="361950" cy="361950"/>
          </a:xfrm>
          <a:prstGeom prst="rect">
            <a:avLst/>
          </a:prstGeom>
          <a:noFill/>
        </p:spPr>
      </p:pic>
      <p:pic>
        <p:nvPicPr>
          <p:cNvPr id="42" name="Picture 30" descr="large-Candy-icon-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090" y="457715"/>
            <a:ext cx="361950" cy="361950"/>
          </a:xfrm>
          <a:prstGeom prst="rect">
            <a:avLst/>
          </a:prstGeom>
          <a:noFill/>
        </p:spPr>
      </p:pic>
      <p:pic>
        <p:nvPicPr>
          <p:cNvPr id="43" name="Picture 29" descr="large-Candy-icon-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2285" y="2606083"/>
            <a:ext cx="361950" cy="361950"/>
          </a:xfrm>
          <a:prstGeom prst="rect">
            <a:avLst/>
          </a:prstGeom>
          <a:noFill/>
        </p:spPr>
      </p:pic>
      <p:pic>
        <p:nvPicPr>
          <p:cNvPr id="44" name="Picture 28" descr="large-Candy-icon-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7015" y="2008840"/>
            <a:ext cx="361950" cy="361950"/>
          </a:xfrm>
          <a:prstGeom prst="rect">
            <a:avLst/>
          </a:prstGeom>
          <a:noFill/>
        </p:spPr>
      </p:pic>
      <p:pic>
        <p:nvPicPr>
          <p:cNvPr id="45" name="Picture 27" descr="large-Candy-icon-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3778" y="2514600"/>
            <a:ext cx="361950" cy="361950"/>
          </a:xfrm>
          <a:prstGeom prst="rect">
            <a:avLst/>
          </a:prstGeom>
          <a:noFill/>
        </p:spPr>
      </p:pic>
      <p:pic>
        <p:nvPicPr>
          <p:cNvPr id="46" name="Picture 26" descr="large-Candy-icon-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4739" y="2152650"/>
            <a:ext cx="361950" cy="361950"/>
          </a:xfrm>
          <a:prstGeom prst="rect">
            <a:avLst/>
          </a:prstGeom>
          <a:noFill/>
        </p:spPr>
      </p:pic>
      <p:pic>
        <p:nvPicPr>
          <p:cNvPr id="47" name="Picture 25" descr="large-Candy-icon-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5133" y="2136013"/>
            <a:ext cx="361950" cy="361950"/>
          </a:xfrm>
          <a:prstGeom prst="rect">
            <a:avLst/>
          </a:prstGeom>
          <a:noFill/>
        </p:spPr>
      </p:pic>
      <p:pic>
        <p:nvPicPr>
          <p:cNvPr id="48" name="Picture 24" descr="large-Candy-icon-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0591" y="1646890"/>
            <a:ext cx="361950" cy="361950"/>
          </a:xfrm>
          <a:prstGeom prst="rect">
            <a:avLst/>
          </a:prstGeom>
          <a:noFill/>
        </p:spPr>
      </p:pic>
      <p:pic>
        <p:nvPicPr>
          <p:cNvPr id="49" name="Picture 23" descr="large-Candy-icon-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0283" y="3078892"/>
            <a:ext cx="361950" cy="361950"/>
          </a:xfrm>
          <a:prstGeom prst="rect">
            <a:avLst/>
          </a:prstGeom>
          <a:noFill/>
        </p:spPr>
      </p:pic>
      <p:pic>
        <p:nvPicPr>
          <p:cNvPr id="51" name="Picture 32" descr="large-Candy-icon-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9732" y="1330410"/>
            <a:ext cx="361950" cy="361950"/>
          </a:xfrm>
          <a:prstGeom prst="rect">
            <a:avLst/>
          </a:prstGeom>
          <a:noFill/>
        </p:spPr>
      </p:pic>
      <p:pic>
        <p:nvPicPr>
          <p:cNvPr id="52" name="Picture 31" descr="large-Candy-icon-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9002" y="1702658"/>
            <a:ext cx="361950" cy="361950"/>
          </a:xfrm>
          <a:prstGeom prst="rect">
            <a:avLst/>
          </a:prstGeom>
          <a:noFill/>
        </p:spPr>
      </p:pic>
      <p:pic>
        <p:nvPicPr>
          <p:cNvPr id="53" name="Picture 30" descr="large-Candy-icon-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8757" y="2021712"/>
            <a:ext cx="361950" cy="361950"/>
          </a:xfrm>
          <a:prstGeom prst="rect">
            <a:avLst/>
          </a:prstGeom>
          <a:noFill/>
        </p:spPr>
      </p:pic>
      <p:pic>
        <p:nvPicPr>
          <p:cNvPr id="54" name="Picture 29" descr="large-Candy-icon-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0628" y="514865"/>
            <a:ext cx="361950" cy="361950"/>
          </a:xfrm>
          <a:prstGeom prst="rect">
            <a:avLst/>
          </a:prstGeom>
          <a:noFill/>
        </p:spPr>
      </p:pic>
      <p:pic>
        <p:nvPicPr>
          <p:cNvPr id="55" name="Picture 28" descr="large-Candy-icon-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2285" y="3026119"/>
            <a:ext cx="361950" cy="361950"/>
          </a:xfrm>
          <a:prstGeom prst="rect">
            <a:avLst/>
          </a:prstGeom>
          <a:noFill/>
        </p:spPr>
      </p:pic>
      <p:pic>
        <p:nvPicPr>
          <p:cNvPr id="56" name="Picture 27" descr="large-Candy-icon-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3568" y="1944645"/>
            <a:ext cx="361950" cy="361950"/>
          </a:xfrm>
          <a:prstGeom prst="rect">
            <a:avLst/>
          </a:prstGeom>
          <a:noFill/>
        </p:spPr>
      </p:pic>
      <p:pic>
        <p:nvPicPr>
          <p:cNvPr id="57" name="Picture 26" descr="large-Candy-icon-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5327" y="2333625"/>
            <a:ext cx="361950" cy="361950"/>
          </a:xfrm>
          <a:prstGeom prst="rect">
            <a:avLst/>
          </a:prstGeom>
          <a:noFill/>
        </p:spPr>
      </p:pic>
      <p:pic>
        <p:nvPicPr>
          <p:cNvPr id="58" name="Picture 25" descr="large-Candy-icon-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1668" y="2736507"/>
            <a:ext cx="361950" cy="361950"/>
          </a:xfrm>
          <a:prstGeom prst="rect">
            <a:avLst/>
          </a:prstGeom>
          <a:noFill/>
        </p:spPr>
      </p:pic>
      <p:pic>
        <p:nvPicPr>
          <p:cNvPr id="59" name="Picture 24" descr="large-Candy-icon-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7478" y="1582695"/>
            <a:ext cx="361950" cy="361950"/>
          </a:xfrm>
          <a:prstGeom prst="rect">
            <a:avLst/>
          </a:prstGeom>
          <a:noFill/>
        </p:spPr>
      </p:pic>
      <p:pic>
        <p:nvPicPr>
          <p:cNvPr id="60" name="Picture 23" descr="large-Candy-icon-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2578" y="815031"/>
            <a:ext cx="361950" cy="361950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111917" y="5689043"/>
            <a:ext cx="857777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sr-Cyrl-BA" sz="4000" b="1" dirty="0" smtClean="0">
                <a:solidFill>
                  <a:schemeClr val="accent3">
                    <a:lumMod val="50000"/>
                  </a:schemeClr>
                </a:solidFill>
              </a:rPr>
              <a:t>         30:6=5    </a:t>
            </a:r>
            <a:r>
              <a:rPr lang="sr-Cyrl-BA" sz="2800" b="1" dirty="0" smtClean="0">
                <a:solidFill>
                  <a:schemeClr val="accent3">
                    <a:lumMod val="50000"/>
                  </a:schemeClr>
                </a:solidFill>
              </a:rPr>
              <a:t>Сваки друг ће добити 5 бомбона.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5" name="Picture 32" descr="large-Candy-icon-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4235" y="2787058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1000" contrast="-29000"/>
          </a:blip>
          <a:srcRect/>
          <a:stretch>
            <a:fillRect l="-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-3733800"/>
            <a:ext cx="7467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600" dirty="0" smtClean="0"/>
              <a:t> </a:t>
            </a:r>
            <a:endParaRPr lang="sr-Cyrl-BA" sz="36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sr-Cyrl-BA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sr-Cyrl-BA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sr-Cyrl-BA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sr-Cyrl-BA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sr-Cyrl-BA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sr-Cyrl-BA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sr-Cyrl-BA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sr-Cyrl-BA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sr-Cyrl-BA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sr-Cyrl-BA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sr-Cyrl-BA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sr-Cyrl-BA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sr-Cyrl-BA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sr-Cyrl-BA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sr-Cyrl-BA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323334" y="1066800"/>
            <a:ext cx="8820665" cy="430887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r-Cyrl-CS" sz="2800" dirty="0" smtClean="0">
              <a:solidFill>
                <a:schemeClr val="accent6">
                  <a:lumMod val="60000"/>
                  <a:lumOff val="40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r-Cyrl-CS" sz="2800" dirty="0">
              <a:solidFill>
                <a:schemeClr val="accent6">
                  <a:lumMod val="60000"/>
                  <a:lumOff val="40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r-Cyrl-CS" sz="2800" dirty="0" smtClean="0">
              <a:solidFill>
                <a:schemeClr val="accent6">
                  <a:lumMod val="60000"/>
                  <a:lumOff val="40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r-Cyrl-CS" sz="2800" dirty="0">
              <a:solidFill>
                <a:schemeClr val="accent6">
                  <a:lumMod val="60000"/>
                  <a:lumOff val="40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r-Cyrl-CS" sz="2800" dirty="0" smtClean="0">
              <a:solidFill>
                <a:schemeClr val="accent6">
                  <a:lumMod val="60000"/>
                  <a:lumOff val="40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C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itchFamily="18" charset="0"/>
                <a:cs typeface="Arial" pitchFamily="34" charset="0"/>
              </a:rPr>
              <a:t>2) </a:t>
            </a: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Домаћица је донијела на пијацу 60 комада јаја.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CS" sz="2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sr-Cyrl-C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Подијелила их је у </a:t>
            </a:r>
            <a:r>
              <a:rPr lang="sr-Cyrl-CS" sz="2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itchFamily="18" charset="0"/>
                <a:cs typeface="Arial" pitchFamily="34" charset="0"/>
              </a:rPr>
              <a:t>6</a:t>
            </a: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кутија. Колико јаја има у свакој кутији?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</a:t>
            </a:r>
            <a:r>
              <a:rPr kumimoji="0" lang="sr-Cyrl-RS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60 : 6 = 10         У свакој кутији има по 10 јаја</a:t>
            </a:r>
            <a:r>
              <a:rPr kumimoji="0" lang="sr-Cyrl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2" descr="C:\Users\WINDOWS 10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5557" y="1063741"/>
            <a:ext cx="3276600" cy="196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0" y="914400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ДОМАЋА ЗАДАЋА</a:t>
            </a:r>
          </a:p>
          <a:p>
            <a:pPr algn="ctr"/>
            <a:endParaRPr lang="sr-Cyrl-BA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  <a:p>
            <a:pPr algn="ctr"/>
            <a:r>
              <a:rPr lang="sr-Cyrl-B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РАДНИ ЛИСТ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sr-Cyrl-B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МАТЕМАТИКЕ</a:t>
            </a:r>
          </a:p>
          <a:p>
            <a:pPr algn="ctr"/>
            <a:r>
              <a:rPr lang="sr-Cyrl-B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47. страна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1026" name="Picture 2" descr="C:\Users\PC\AppData\Local\Microsoft\Windows\Temporary Internet Files\Content.IE5\0VP59M4Q\happy-green-6-vector-clipart_8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3962400" cy="5773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911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130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Дијељење бројем 6 </vt:lpstr>
      <vt:lpstr>ЧИНИОЦИ ПРИ  ДИЈЕЉЕЊУ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Дијељење бројем 10</dc:title>
  <dc:creator>PC</dc:creator>
  <cp:lastModifiedBy>PC</cp:lastModifiedBy>
  <cp:revision>22</cp:revision>
  <dcterms:created xsi:type="dcterms:W3CDTF">2016-03-13T17:50:21Z</dcterms:created>
  <dcterms:modified xsi:type="dcterms:W3CDTF">2020-03-17T18:49:43Z</dcterms:modified>
</cp:coreProperties>
</file>