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58" r:id="rId6"/>
    <p:sldId id="257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AE60-0E3C-4AB1-B87F-8649409DE4E6}" type="datetimeFigureOut">
              <a:rPr lang="sr-Latn-CS" smtClean="0"/>
              <a:pPr/>
              <a:t>21.3.2020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5B7D8-6102-416C-928D-0E3C182F4D2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643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dirty="0" smtClean="0"/>
              <a:t> </a:t>
            </a:r>
            <a:r>
              <a:rPr lang="bs-Latn-B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Essen und Trinken</a:t>
            </a:r>
            <a:br>
              <a:rPr lang="bs-Latn-B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657229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ŠPAJZ? </a:t>
            </a:r>
            <a:endParaRPr lang="bs-Latn-BA" dirty="0"/>
          </a:p>
        </p:txBody>
      </p:sp>
      <p:pic>
        <p:nvPicPr>
          <p:cNvPr id="6" name="Content Placeholder 5" descr="Fragezeiche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00694" y="285728"/>
            <a:ext cx="1500197" cy="10715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5786" y="1600201"/>
            <a:ext cx="7901014" cy="1757362"/>
          </a:xfrm>
        </p:spPr>
        <p:txBody>
          <a:bodyPr>
            <a:normAutofit fontScale="62500" lnSpcReduction="20000"/>
          </a:bodyPr>
          <a:lstStyle/>
          <a:p>
            <a:r>
              <a:rPr lang="bs-Latn-BA" dirty="0" smtClean="0">
                <a:solidFill>
                  <a:srgbClr val="00B050"/>
                </a:solidFill>
              </a:rPr>
              <a:t>Germanismus</a:t>
            </a:r>
            <a:r>
              <a:rPr lang="bs-Latn-BA" dirty="0" smtClean="0"/>
              <a:t> = das Wort aus der deutschen Sprache</a:t>
            </a:r>
          </a:p>
          <a:p>
            <a:endParaRPr lang="bs-Latn-BA" dirty="0" smtClean="0">
              <a:solidFill>
                <a:srgbClr val="00B050"/>
              </a:solidFill>
            </a:endParaRPr>
          </a:p>
          <a:p>
            <a:r>
              <a:rPr lang="bs-Latn-BA" dirty="0" smtClean="0">
                <a:solidFill>
                  <a:srgbClr val="00B050"/>
                </a:solidFill>
              </a:rPr>
              <a:t>speisen</a:t>
            </a:r>
            <a:r>
              <a:rPr lang="bs-Latn-BA" dirty="0" smtClean="0"/>
              <a:t> = </a:t>
            </a:r>
            <a:r>
              <a:rPr lang="bs-Latn-BA" dirty="0" smtClean="0">
                <a:solidFill>
                  <a:srgbClr val="00B050"/>
                </a:solidFill>
              </a:rPr>
              <a:t>essen  </a:t>
            </a:r>
            <a:r>
              <a:rPr lang="bs-Latn-BA" dirty="0" smtClean="0"/>
              <a:t>     </a:t>
            </a:r>
          </a:p>
          <a:p>
            <a:endParaRPr lang="bs-Latn-BA" dirty="0"/>
          </a:p>
          <a:p>
            <a:endParaRPr lang="bs-Latn-BA" dirty="0" smtClean="0"/>
          </a:p>
          <a:p>
            <a:r>
              <a:rPr lang="bs-Latn-BA" dirty="0"/>
              <a:t> </a:t>
            </a:r>
            <a:r>
              <a:rPr lang="bs-Latn-BA" dirty="0" smtClean="0"/>
              <a:t>                                                   </a:t>
            </a:r>
            <a:r>
              <a:rPr lang="bs-Latn-BA" dirty="0" smtClean="0">
                <a:solidFill>
                  <a:srgbClr val="FF0000"/>
                </a:solidFill>
              </a:rPr>
              <a:t>fun fact = die Stadt Essen in Deutschland</a:t>
            </a:r>
            <a:endParaRPr lang="bs-Latn-BA" dirty="0">
              <a:solidFill>
                <a:srgbClr val="FF0000"/>
              </a:solidFill>
            </a:endParaRPr>
          </a:p>
        </p:txBody>
      </p:sp>
      <p:pic>
        <p:nvPicPr>
          <p:cNvPr id="7" name="Picture 6" descr="kinder ess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571744"/>
            <a:ext cx="24098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0438"/>
            <a:ext cx="7772400" cy="226853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Eins ist sicher! </a:t>
            </a:r>
            <a:b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Essen und Trinken machen Spaß! </a:t>
            </a:r>
            <a:b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Beim </a:t>
            </a:r>
            <a:r>
              <a:rPr lang="bs-Latn-BA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bs-Latn-BA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rinken und Essen wird die Kummer vergessen!</a:t>
            </a:r>
            <a:r>
              <a:rPr lang="bs-Latn-B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bs-Latn-BA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s-Latn-BA" dirty="0"/>
              <a:t> </a:t>
            </a:r>
            <a:r>
              <a:rPr lang="bs-Latn-BA" dirty="0" smtClean="0"/>
              <a:t>                        </a:t>
            </a:r>
            <a:r>
              <a:rPr lang="bs-Latn-BA" dirty="0" smtClean="0">
                <a:sym typeface="Wingdings" pitchFamily="2" charset="2"/>
              </a:rPr>
              <a:t>    </a:t>
            </a:r>
            <a:r>
              <a:rPr lang="bs-Latn-BA" dirty="0" smtClean="0"/>
              <a:t>                  </a:t>
            </a:r>
            <a:r>
              <a:rPr lang="bs-Latn-BA" dirty="0" smtClean="0">
                <a:sym typeface="Wingdings" pitchFamily="2" charset="2"/>
              </a:rPr>
              <a:t>  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42919"/>
            <a:ext cx="7772400" cy="2143139"/>
          </a:xfrm>
        </p:spPr>
        <p:txBody>
          <a:bodyPr>
            <a:noAutofit/>
          </a:bodyPr>
          <a:lstStyle/>
          <a:p>
            <a:r>
              <a:rPr lang="bs-Latn-BA" sz="2800" dirty="0" smtClean="0">
                <a:solidFill>
                  <a:srgbClr val="FF0000"/>
                </a:solidFill>
              </a:rPr>
              <a:t>Was esst ihr gern? Was ist euer Lieblingssessen?</a:t>
            </a:r>
          </a:p>
          <a:p>
            <a:r>
              <a:rPr lang="bs-Latn-BA" sz="2800" dirty="0" smtClean="0">
                <a:solidFill>
                  <a:schemeClr val="tx2"/>
                </a:solidFill>
              </a:rPr>
              <a:t>Was trinkt ihr gern? Was ist euer Lieblingsgetränk?</a:t>
            </a:r>
          </a:p>
          <a:p>
            <a:r>
              <a:rPr lang="bs-Latn-BA" sz="2800" dirty="0" smtClean="0">
                <a:solidFill>
                  <a:srgbClr val="00B050"/>
                </a:solidFill>
              </a:rPr>
              <a:t>           Esst </a:t>
            </a:r>
            <a:r>
              <a:rPr lang="bs-Latn-BA" sz="2800" dirty="0" smtClean="0">
                <a:solidFill>
                  <a:srgbClr val="00B050"/>
                </a:solidFill>
              </a:rPr>
              <a:t>ihr </a:t>
            </a:r>
            <a:r>
              <a:rPr lang="bs-Latn-BA" sz="2800" u="sng" dirty="0" smtClean="0">
                <a:solidFill>
                  <a:srgbClr val="00B050"/>
                </a:solidFill>
              </a:rPr>
              <a:t>gesund</a:t>
            </a:r>
            <a:r>
              <a:rPr lang="bs-Latn-BA" sz="2800" dirty="0" smtClean="0">
                <a:solidFill>
                  <a:srgbClr val="00B050"/>
                </a:solidFill>
              </a:rPr>
              <a:t> </a:t>
            </a:r>
            <a:r>
              <a:rPr lang="bs-Latn-BA" sz="2800" dirty="0" smtClean="0">
                <a:solidFill>
                  <a:srgbClr val="00B050"/>
                </a:solidFill>
                <a:sym typeface="Wingdings" pitchFamily="2" charset="2"/>
              </a:rPr>
              <a:t> </a:t>
            </a:r>
            <a:r>
              <a:rPr lang="bs-Latn-BA" sz="2800" dirty="0" smtClean="0">
                <a:solidFill>
                  <a:srgbClr val="00B050"/>
                </a:solidFill>
              </a:rPr>
              <a:t>oder </a:t>
            </a:r>
            <a:r>
              <a:rPr lang="bs-Latn-BA" sz="2800" u="sng" dirty="0" smtClean="0">
                <a:solidFill>
                  <a:srgbClr val="00B050"/>
                </a:solidFill>
              </a:rPr>
              <a:t>ungesund</a:t>
            </a:r>
            <a:r>
              <a:rPr lang="bs-Latn-BA" sz="2800" dirty="0" smtClean="0">
                <a:solidFill>
                  <a:srgbClr val="00B050"/>
                </a:solidFill>
              </a:rPr>
              <a:t> </a:t>
            </a:r>
            <a:r>
              <a:rPr lang="bs-Latn-BA" sz="2800" dirty="0" smtClean="0">
                <a:solidFill>
                  <a:srgbClr val="00B050"/>
                </a:solidFill>
                <a:sym typeface="Wingdings" pitchFamily="2" charset="2"/>
              </a:rPr>
              <a:t></a:t>
            </a:r>
            <a:r>
              <a:rPr lang="bs-Latn-BA" sz="2800" dirty="0" smtClean="0">
                <a:solidFill>
                  <a:srgbClr val="00B050"/>
                </a:solidFill>
              </a:rPr>
              <a:t>?                      Mögt </a:t>
            </a:r>
            <a:r>
              <a:rPr lang="bs-Latn-BA" sz="2800" dirty="0" smtClean="0">
                <a:solidFill>
                  <a:srgbClr val="00B050"/>
                </a:solidFill>
              </a:rPr>
              <a:t>ihr lieber Gemüse   und Obst   oder Pizza?</a:t>
            </a:r>
            <a:endParaRPr lang="bs-Latn-BA" sz="2800" dirty="0">
              <a:solidFill>
                <a:srgbClr val="00B050"/>
              </a:solidFill>
            </a:endParaRPr>
          </a:p>
        </p:txBody>
      </p:sp>
      <p:pic>
        <p:nvPicPr>
          <p:cNvPr id="5" name="Picture 4" descr="ob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786058"/>
            <a:ext cx="1357322" cy="857256"/>
          </a:xfrm>
          <a:prstGeom prst="rect">
            <a:avLst/>
          </a:prstGeom>
        </p:spPr>
      </p:pic>
      <p:pic>
        <p:nvPicPr>
          <p:cNvPr id="6" name="Picture 5" descr="gem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786058"/>
            <a:ext cx="1357322" cy="85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hlzeit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500066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29256" y="4429132"/>
            <a:ext cx="3257544" cy="1428760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    </a:t>
            </a:r>
            <a:r>
              <a:rPr lang="bs-Latn-BA" sz="2400" dirty="0" smtClean="0"/>
              <a:t>!</a:t>
            </a:r>
            <a:r>
              <a:rPr lang="bs-Latn-BA" sz="1800" dirty="0" smtClean="0"/>
              <a:t/>
            </a:r>
            <a:br>
              <a:rPr lang="bs-Latn-BA" sz="1800" dirty="0" smtClean="0"/>
            </a:br>
            <a:r>
              <a:rPr lang="bs-Latn-BA" sz="1800" dirty="0" smtClean="0"/>
              <a:t>  die Jause = Imbiss, Zwischenmahlzeit, Snack</a:t>
            </a:r>
            <a:endParaRPr lang="bs-Latn-B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ld mit der,die,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78687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ben essen und trink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716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kleine Übersicht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s-Latn-BA" dirty="0" smtClean="0"/>
              <a:t>LB = Lehrbuch</a:t>
            </a:r>
          </a:p>
          <a:p>
            <a:r>
              <a:rPr lang="bs-Latn-BA" dirty="0" smtClean="0"/>
              <a:t>AB = Arbeitsbuch</a:t>
            </a:r>
          </a:p>
          <a:p>
            <a:r>
              <a:rPr lang="bs-Latn-BA" dirty="0" smtClean="0"/>
              <a:t>S = Seite(n)</a:t>
            </a:r>
          </a:p>
          <a:p>
            <a:r>
              <a:rPr lang="bs-Latn-BA" dirty="0" smtClean="0"/>
              <a:t>A = Aufgabe(n)</a:t>
            </a:r>
          </a:p>
          <a:p>
            <a:r>
              <a:rPr lang="bs-Latn-BA" dirty="0" smtClean="0"/>
              <a:t>HA = Hausaufgaben</a:t>
            </a:r>
          </a:p>
          <a:p>
            <a:r>
              <a:rPr lang="bs-Latn-BA" dirty="0" smtClean="0"/>
              <a:t>Wh. = Wiederholung</a:t>
            </a:r>
          </a:p>
          <a:p>
            <a:r>
              <a:rPr lang="bs-Latn-BA" dirty="0" smtClean="0"/>
              <a:t>CD + Wortliste!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/>
              <a:t>neue Lektion im LB</a:t>
            </a:r>
          </a:p>
          <a:p>
            <a:pPr>
              <a:buNone/>
            </a:pPr>
            <a:r>
              <a:rPr lang="bs-Latn-BA" dirty="0" smtClean="0"/>
              <a:t>S </a:t>
            </a:r>
            <a:r>
              <a:rPr lang="bs-Latn-BA" dirty="0" smtClean="0"/>
              <a:t>74</a:t>
            </a:r>
            <a:r>
              <a:rPr lang="bs-Latn-BA" dirty="0" smtClean="0"/>
              <a:t>, A 1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Aufgaben im AB</a:t>
            </a:r>
          </a:p>
          <a:p>
            <a:pPr>
              <a:buNone/>
            </a:pPr>
            <a:r>
              <a:rPr lang="bs-Latn-BA" dirty="0" smtClean="0"/>
              <a:t>S 50,51,52, + 53,A 7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Essen und Trinken </vt:lpstr>
      <vt:lpstr>ŠPAJZ? </vt:lpstr>
      <vt:lpstr>Eins ist sicher!  Essen und Trinken machen Spaß!  Beim Trinken und Essen wird die Kummer vergessen!                                                  </vt:lpstr>
      <vt:lpstr>    !   die Jause = Imbiss, Zwischenmahlzeit, Snack</vt:lpstr>
      <vt:lpstr>Slide 5</vt:lpstr>
      <vt:lpstr>Slide 6</vt:lpstr>
      <vt:lpstr>kleine Übersicht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 und Trinken</dc:title>
  <dc:creator>Pedja Bozic</dc:creator>
  <cp:lastModifiedBy>Pedja Bozic</cp:lastModifiedBy>
  <cp:revision>14</cp:revision>
  <dcterms:created xsi:type="dcterms:W3CDTF">2020-03-18T21:38:14Z</dcterms:created>
  <dcterms:modified xsi:type="dcterms:W3CDTF">2020-03-21T18:55:21Z</dcterms:modified>
</cp:coreProperties>
</file>