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9" r:id="rId4"/>
    <p:sldId id="261" r:id="rId5"/>
    <p:sldId id="265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C7679E-A0F4-43F9-8F20-12CF06DAA4D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70AA9B-7A84-4229-826F-E0B50A8CAE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7679E-A0F4-43F9-8F20-12CF06DAA4D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0AA9B-7A84-4229-826F-E0B50A8CA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3C7679E-A0F4-43F9-8F20-12CF06DAA4D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70AA9B-7A84-4229-826F-E0B50A8CA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7679E-A0F4-43F9-8F20-12CF06DAA4D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0AA9B-7A84-4229-826F-E0B50A8CA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C7679E-A0F4-43F9-8F20-12CF06DAA4D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470AA9B-7A84-4229-826F-E0B50A8CAE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7679E-A0F4-43F9-8F20-12CF06DAA4D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0AA9B-7A84-4229-826F-E0B50A8CA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7679E-A0F4-43F9-8F20-12CF06DAA4D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0AA9B-7A84-4229-826F-E0B50A8CA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7679E-A0F4-43F9-8F20-12CF06DAA4D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0AA9B-7A84-4229-826F-E0B50A8CA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C7679E-A0F4-43F9-8F20-12CF06DAA4D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0AA9B-7A84-4229-826F-E0B50A8CA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7679E-A0F4-43F9-8F20-12CF06DAA4D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0AA9B-7A84-4229-826F-E0B50A8CAE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C7679E-A0F4-43F9-8F20-12CF06DAA4D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0AA9B-7A84-4229-826F-E0B50A8CAE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3C7679E-A0F4-43F9-8F20-12CF06DAA4D2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70AA9B-7A84-4229-826F-E0B50A8CAE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 smtClean="0"/>
              <a:t>HTML- izrada tabela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 smtClean="0"/>
              <a:t>Dušanka Tomić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3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Latn-CS" dirty="0" smtClean="0"/>
              <a:t> </a:t>
            </a:r>
            <a:r>
              <a:rPr lang="sr-Cyrl-BA" sz="4000" dirty="0" smtClean="0"/>
              <a:t>Основна структура </a:t>
            </a:r>
            <a:r>
              <a:rPr lang="vi-VN" altLang="en-US" sz="4000" b="1" dirty="0" smtClean="0">
                <a:solidFill>
                  <a:srgbClr val="FFC000"/>
                </a:solidFill>
                <a:cs typeface="Arial" charset="0"/>
              </a:rPr>
              <a:t>HTML</a:t>
            </a:r>
            <a:r>
              <a:rPr lang="sr-Cyrl-BA" altLang="en-US" sz="40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sr-Cyrl-BA" altLang="en-US" sz="4000" dirty="0" smtClean="0">
                <a:cs typeface="Arial" charset="0"/>
              </a:rPr>
              <a:t>документа</a:t>
            </a:r>
            <a:r>
              <a:rPr lang="sr-Cyrl-BA" sz="4000" dirty="0" smtClean="0"/>
              <a:t> </a:t>
            </a:r>
            <a:endParaRPr lang="en-US" sz="4000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eaLnBrk="1" hangingPunct="1">
              <a:buNone/>
            </a:pPr>
            <a:r>
              <a:rPr lang="sr-Cyrl-BA" altLang="en-US" sz="2400" dirty="0" smtClean="0">
                <a:cs typeface="Arial" charset="0"/>
              </a:rPr>
              <a:t>Главни дио </a:t>
            </a:r>
            <a:r>
              <a:rPr lang="vi-VN" altLang="en-US" sz="2400" dirty="0" smtClean="0">
                <a:cs typeface="Arial" charset="0"/>
              </a:rPr>
              <a:t> HTML </a:t>
            </a:r>
            <a:r>
              <a:rPr lang="sr-Cyrl-BA" altLang="en-US" sz="2400" dirty="0" smtClean="0">
                <a:cs typeface="Arial" charset="0"/>
              </a:rPr>
              <a:t>документа налазиће се између </a:t>
            </a:r>
            <a:r>
              <a:rPr lang="vi-VN" altLang="en-US" sz="2400" dirty="0" smtClean="0">
                <a:cs typeface="Arial" charset="0"/>
              </a:rPr>
              <a:t> </a:t>
            </a:r>
            <a:r>
              <a:rPr lang="vi-VN" altLang="en-US" sz="2400" b="1" dirty="0" smtClean="0">
                <a:cs typeface="Arial" charset="0"/>
              </a:rPr>
              <a:t>BODY</a:t>
            </a:r>
            <a:r>
              <a:rPr lang="vi-VN" altLang="en-US" sz="2400" dirty="0" smtClean="0">
                <a:cs typeface="Arial" charset="0"/>
              </a:rPr>
              <a:t> </a:t>
            </a:r>
            <a:r>
              <a:rPr lang="sr-Cyrl-BA" altLang="en-US" sz="2400" dirty="0" smtClean="0">
                <a:cs typeface="Arial" charset="0"/>
              </a:rPr>
              <a:t>тагова</a:t>
            </a:r>
            <a:r>
              <a:rPr lang="vi-VN" altLang="en-US" sz="2400" dirty="0" smtClean="0">
                <a:cs typeface="Arial" charset="0"/>
              </a:rPr>
              <a:t>.</a:t>
            </a:r>
          </a:p>
          <a:p>
            <a:pPr eaLnBrk="1" hangingPunct="1"/>
            <a:r>
              <a:rPr lang="vi-VN" altLang="en-US" sz="2400" b="1" dirty="0" smtClean="0">
                <a:solidFill>
                  <a:srgbClr val="FF0000"/>
                </a:solidFill>
                <a:cs typeface="Arial" charset="0"/>
              </a:rPr>
              <a:t>&lt;HTML&gt;</a:t>
            </a:r>
            <a:br>
              <a:rPr lang="vi-VN" altLang="en-US" sz="2400" b="1" dirty="0" smtClean="0">
                <a:solidFill>
                  <a:srgbClr val="FF0000"/>
                </a:solidFill>
                <a:cs typeface="Arial" charset="0"/>
              </a:rPr>
            </a:br>
            <a:r>
              <a:rPr lang="sr-Latn-CS" alt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vi-VN" altLang="en-US" sz="2400" b="1" dirty="0" smtClean="0">
                <a:solidFill>
                  <a:srgbClr val="FF0000"/>
                </a:solidFill>
                <a:cs typeface="Arial" charset="0"/>
              </a:rPr>
              <a:t>&lt;HEAD&gt;</a:t>
            </a:r>
            <a:br>
              <a:rPr lang="vi-VN" altLang="en-US" sz="2400" b="1" dirty="0" smtClean="0">
                <a:solidFill>
                  <a:srgbClr val="FF0000"/>
                </a:solidFill>
                <a:cs typeface="Arial" charset="0"/>
              </a:rPr>
            </a:br>
            <a:r>
              <a:rPr lang="sr-Latn-CS" alt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vi-VN" altLang="en-US" sz="2400" b="1" dirty="0" smtClean="0">
                <a:solidFill>
                  <a:srgbClr val="FF0000"/>
                </a:solidFill>
                <a:cs typeface="Arial" charset="0"/>
              </a:rPr>
              <a:t>&lt;TITLE&gt;</a:t>
            </a:r>
            <a:r>
              <a:rPr lang="sr-Latn-CS" alt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sr-Latn-CS" alt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Moja stranica </a:t>
            </a:r>
            <a:r>
              <a:rPr lang="vi-VN" altLang="en-US" sz="2400" b="1" dirty="0" smtClean="0">
                <a:solidFill>
                  <a:srgbClr val="FF0000"/>
                </a:solidFill>
                <a:cs typeface="Arial" charset="0"/>
              </a:rPr>
              <a:t>&lt;/TITLE&gt;</a:t>
            </a:r>
            <a:br>
              <a:rPr lang="vi-VN" altLang="en-US" sz="2400" b="1" dirty="0" smtClean="0">
                <a:solidFill>
                  <a:srgbClr val="FF0000"/>
                </a:solidFill>
                <a:cs typeface="Arial" charset="0"/>
              </a:rPr>
            </a:br>
            <a:r>
              <a:rPr lang="sr-Latn-CS" alt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vi-VN" altLang="en-US" sz="2400" b="1" dirty="0" smtClean="0">
                <a:solidFill>
                  <a:srgbClr val="FF0000"/>
                </a:solidFill>
                <a:cs typeface="Arial" charset="0"/>
              </a:rPr>
              <a:t>&lt;/HEAD&gt;</a:t>
            </a:r>
            <a:endParaRPr lang="sr-Latn-CS" altLang="en-US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r>
              <a:rPr lang="vi-VN" altLang="en-US" sz="2400" b="1" dirty="0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vi-VN" altLang="en-US" sz="2400" b="1" dirty="0" smtClean="0">
                <a:solidFill>
                  <a:srgbClr val="FF0000"/>
                </a:solidFill>
                <a:cs typeface="Arial" charset="0"/>
              </a:rPr>
            </a:br>
            <a:r>
              <a:rPr lang="sr-Latn-CS" alt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vi-VN" altLang="en-US" sz="2400" b="1" dirty="0" smtClean="0">
                <a:solidFill>
                  <a:srgbClr val="FF0000"/>
                </a:solidFill>
                <a:cs typeface="Arial" charset="0"/>
              </a:rPr>
              <a:t>&lt;BODY&gt;</a:t>
            </a:r>
            <a:endParaRPr lang="sr-Latn-CS" altLang="en-US" sz="24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sr-Latn-CS" alt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		</a:t>
            </a:r>
            <a:r>
              <a:rPr lang="sr-Latn-CS" alt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Moj tekst.</a:t>
            </a:r>
            <a:r>
              <a:rPr lang="vi-VN" altLang="en-US" sz="2400" b="1" dirty="0" smtClean="0">
                <a:solidFill>
                  <a:srgbClr val="FF0000"/>
                </a:solidFill>
                <a:cs typeface="Arial" charset="0"/>
              </a:rPr>
              <a:t/>
            </a:r>
            <a:br>
              <a:rPr lang="vi-VN" altLang="en-US" sz="2400" b="1" dirty="0" smtClean="0">
                <a:solidFill>
                  <a:srgbClr val="FF0000"/>
                </a:solidFill>
                <a:cs typeface="Arial" charset="0"/>
              </a:rPr>
            </a:br>
            <a:r>
              <a:rPr lang="sr-Latn-CS" alt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vi-VN" altLang="en-US" sz="2400" b="1" dirty="0" smtClean="0">
                <a:solidFill>
                  <a:srgbClr val="FF0000"/>
                </a:solidFill>
                <a:cs typeface="Arial" charset="0"/>
              </a:rPr>
              <a:t>&lt;/BODY&gt;</a:t>
            </a:r>
            <a:br>
              <a:rPr lang="vi-VN" altLang="en-US" sz="2400" b="1" dirty="0" smtClean="0">
                <a:solidFill>
                  <a:srgbClr val="FF0000"/>
                </a:solidFill>
                <a:cs typeface="Arial" charset="0"/>
              </a:rPr>
            </a:br>
            <a:r>
              <a:rPr lang="vi-VN" altLang="en-US" sz="2400" b="1" dirty="0" smtClean="0">
                <a:solidFill>
                  <a:srgbClr val="FF0000"/>
                </a:solidFill>
                <a:cs typeface="Arial" charset="0"/>
              </a:rPr>
              <a:t>&lt;/HTML&gt;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626A12-5C84-42E3-B638-213AFEC0F8D3}" type="slidenum">
              <a:rPr lang="en-US" altLang="en-US" sz="1100">
                <a:solidFill>
                  <a:schemeClr val="tx2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10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9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Израда табела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676400"/>
            <a:ext cx="5105400" cy="322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26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239000" cy="746760"/>
          </a:xfrm>
        </p:spPr>
        <p:txBody>
          <a:bodyPr/>
          <a:lstStyle/>
          <a:p>
            <a:pPr algn="ctr"/>
            <a:r>
              <a:rPr lang="sr-Latn-BA" dirty="0" smtClean="0"/>
              <a:t>Tabela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0010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&lt;html&gt;</a:t>
            </a:r>
          </a:p>
          <a:p>
            <a:pPr marL="0" indent="0">
              <a:buNone/>
            </a:pPr>
            <a:r>
              <a:rPr lang="en-US" sz="1800" b="1" dirty="0" smtClean="0"/>
              <a:t>&lt;head&gt;&lt;title&gt;</a:t>
            </a:r>
            <a:r>
              <a:rPr lang="en-US" sz="1800" b="1" dirty="0" err="1" smtClean="0"/>
              <a:t>izrada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tabela</a:t>
            </a:r>
            <a:r>
              <a:rPr lang="en-US" sz="1800" b="1" dirty="0" smtClean="0"/>
              <a:t>&lt;/title&gt;&lt;/head&gt;</a:t>
            </a:r>
          </a:p>
          <a:p>
            <a:pPr marL="0" indent="0">
              <a:buNone/>
            </a:pPr>
            <a:r>
              <a:rPr lang="en-US" sz="1800" b="1" dirty="0" smtClean="0"/>
              <a:t>&lt;body&gt;</a:t>
            </a:r>
          </a:p>
          <a:p>
            <a:pPr marL="0" indent="0">
              <a:buNone/>
            </a:pPr>
            <a:r>
              <a:rPr lang="en-US" sz="1800" b="1" dirty="0" smtClean="0"/>
              <a:t>&lt;table border ="6" width= "40%"&gt;</a:t>
            </a:r>
          </a:p>
          <a:p>
            <a:pPr marL="0" indent="0">
              <a:buNone/>
            </a:pPr>
            <a:r>
              <a:rPr lang="en-US" sz="1800" b="1" dirty="0" smtClean="0"/>
              <a:t>&lt;caption&gt; SPISAK UČENIKA&lt;/caption&gt;</a:t>
            </a:r>
          </a:p>
          <a:p>
            <a:pPr marL="0" indent="0">
              <a:buNone/>
            </a:pPr>
            <a:r>
              <a:rPr lang="en-US" sz="1800" b="1" dirty="0" smtClean="0"/>
              <a:t>&lt;</a:t>
            </a:r>
            <a:r>
              <a:rPr lang="en-US" sz="1800" b="1" dirty="0" err="1" smtClean="0"/>
              <a:t>tr</a:t>
            </a:r>
            <a:r>
              <a:rPr lang="en-US" sz="1800" b="1" dirty="0" smtClean="0"/>
              <a:t>&gt;&lt;</a:t>
            </a:r>
            <a:r>
              <a:rPr lang="en-US" sz="1800" b="1" dirty="0" err="1" smtClean="0"/>
              <a:t>th</a:t>
            </a:r>
            <a:r>
              <a:rPr lang="en-US" sz="1800" b="1" dirty="0" smtClean="0"/>
              <a:t>&gt; REDNI BROJ&lt;/</a:t>
            </a:r>
            <a:r>
              <a:rPr lang="en-US" sz="1800" b="1" dirty="0" err="1" smtClean="0"/>
              <a:t>th</a:t>
            </a:r>
            <a:r>
              <a:rPr lang="en-US" sz="1800" b="1" dirty="0" smtClean="0"/>
              <a:t>&gt;&lt;</a:t>
            </a:r>
            <a:r>
              <a:rPr lang="en-US" sz="1800" b="1" dirty="0" err="1" smtClean="0"/>
              <a:t>th</a:t>
            </a:r>
            <a:r>
              <a:rPr lang="en-US" sz="1800" b="1" dirty="0" smtClean="0"/>
              <a:t>&gt;IME&lt;/</a:t>
            </a:r>
            <a:r>
              <a:rPr lang="en-US" sz="1800" b="1" dirty="0" err="1" smtClean="0"/>
              <a:t>th</a:t>
            </a:r>
            <a:r>
              <a:rPr lang="en-US" sz="1800" b="1" dirty="0" smtClean="0"/>
              <a:t>&gt;&lt;</a:t>
            </a:r>
            <a:r>
              <a:rPr lang="en-US" sz="1800" b="1" dirty="0" err="1" smtClean="0"/>
              <a:t>th</a:t>
            </a:r>
            <a:r>
              <a:rPr lang="en-US" sz="1800" b="1" dirty="0" smtClean="0"/>
              <a:t>&gt;PREZIME&lt;/</a:t>
            </a:r>
            <a:r>
              <a:rPr lang="en-US" sz="1800" b="1" dirty="0" err="1" smtClean="0"/>
              <a:t>th</a:t>
            </a:r>
            <a:r>
              <a:rPr lang="en-US" sz="1800" b="1" dirty="0" smtClean="0"/>
              <a:t>&gt;</a:t>
            </a:r>
          </a:p>
          <a:p>
            <a:pPr marL="0" indent="0">
              <a:buNone/>
            </a:pPr>
            <a:r>
              <a:rPr lang="en-US" sz="1800" b="1" dirty="0" smtClean="0"/>
              <a:t>&lt;/</a:t>
            </a:r>
            <a:r>
              <a:rPr lang="en-US" sz="1800" b="1" dirty="0" err="1" smtClean="0"/>
              <a:t>tr</a:t>
            </a:r>
            <a:r>
              <a:rPr lang="en-US" sz="1800" b="1" dirty="0" smtClean="0"/>
              <a:t>&gt;</a:t>
            </a:r>
          </a:p>
          <a:p>
            <a:pPr marL="0" indent="0">
              <a:buNone/>
            </a:pPr>
            <a:r>
              <a:rPr lang="en-US" sz="1800" b="1" dirty="0" smtClean="0"/>
              <a:t>&lt;</a:t>
            </a:r>
            <a:r>
              <a:rPr lang="en-US" sz="1800" b="1" dirty="0" err="1" smtClean="0"/>
              <a:t>tr</a:t>
            </a:r>
            <a:r>
              <a:rPr lang="en-US" sz="1800" b="1" dirty="0" smtClean="0"/>
              <a:t>&gt;</a:t>
            </a:r>
          </a:p>
          <a:p>
            <a:pPr marL="0" indent="0">
              <a:buNone/>
            </a:pPr>
            <a:r>
              <a:rPr lang="en-US" sz="1800" b="1" dirty="0" smtClean="0"/>
              <a:t>&lt;td align ="center"&gt; 1. &lt;/td&gt;&lt;td&gt; </a:t>
            </a:r>
            <a:r>
              <a:rPr lang="en-US" sz="1800" b="1" dirty="0" err="1" smtClean="0"/>
              <a:t>Milica</a:t>
            </a:r>
            <a:r>
              <a:rPr lang="en-US" sz="1800" b="1" dirty="0" smtClean="0"/>
              <a:t> &lt;/td&gt;&lt;td&gt;</a:t>
            </a:r>
            <a:r>
              <a:rPr lang="en-US" sz="1800" b="1" dirty="0" err="1" smtClean="0"/>
              <a:t>Milić</a:t>
            </a:r>
            <a:r>
              <a:rPr lang="en-US" sz="1800" b="1" dirty="0" smtClean="0"/>
              <a:t> &lt;/td&gt;</a:t>
            </a:r>
          </a:p>
          <a:p>
            <a:pPr marL="0" indent="0">
              <a:buNone/>
            </a:pPr>
            <a:r>
              <a:rPr lang="en-US" sz="1800" b="1" dirty="0" smtClean="0"/>
              <a:t>&lt;/</a:t>
            </a:r>
            <a:r>
              <a:rPr lang="en-US" sz="1800" b="1" dirty="0" err="1" smtClean="0"/>
              <a:t>tr</a:t>
            </a:r>
            <a:r>
              <a:rPr lang="en-US" sz="1800" b="1" dirty="0" smtClean="0"/>
              <a:t>&gt;</a:t>
            </a:r>
          </a:p>
          <a:p>
            <a:pPr marL="0" indent="0">
              <a:buNone/>
            </a:pPr>
            <a:r>
              <a:rPr lang="en-US" sz="1800" b="1" dirty="0" smtClean="0"/>
              <a:t>&lt;</a:t>
            </a:r>
            <a:r>
              <a:rPr lang="en-US" sz="1800" b="1" dirty="0" err="1" smtClean="0"/>
              <a:t>tr</a:t>
            </a:r>
            <a:r>
              <a:rPr lang="en-US" sz="1800" b="1" dirty="0" smtClean="0"/>
              <a:t>&gt;</a:t>
            </a:r>
          </a:p>
          <a:p>
            <a:pPr marL="0" indent="0">
              <a:buNone/>
            </a:pPr>
            <a:r>
              <a:rPr lang="en-US" sz="1800" b="1" dirty="0" smtClean="0"/>
              <a:t>&lt;td align ="center"&gt; 2. &lt;/td&gt;&lt;td&gt; Marko &lt;/td&gt;&lt;td&gt; </a:t>
            </a:r>
            <a:r>
              <a:rPr lang="en-US" sz="1800" b="1" dirty="0" err="1" smtClean="0"/>
              <a:t>Marić</a:t>
            </a:r>
            <a:r>
              <a:rPr lang="en-US" sz="1800" b="1" dirty="0" smtClean="0"/>
              <a:t> &lt;/td&gt;</a:t>
            </a:r>
          </a:p>
          <a:p>
            <a:pPr marL="0" indent="0">
              <a:buNone/>
            </a:pPr>
            <a:r>
              <a:rPr lang="en-US" sz="1800" b="1" dirty="0" smtClean="0"/>
              <a:t>&lt;/</a:t>
            </a:r>
            <a:r>
              <a:rPr lang="en-US" sz="1800" b="1" dirty="0" err="1" smtClean="0"/>
              <a:t>tr</a:t>
            </a:r>
            <a:r>
              <a:rPr lang="en-US" sz="1800" b="1" dirty="0" smtClean="0"/>
              <a:t>&gt;</a:t>
            </a:r>
          </a:p>
          <a:p>
            <a:pPr marL="0" indent="0">
              <a:buNone/>
            </a:pPr>
            <a:r>
              <a:rPr lang="en-US" sz="1800" b="1" dirty="0" smtClean="0"/>
              <a:t>&lt;/table&gt;</a:t>
            </a:r>
          </a:p>
          <a:p>
            <a:pPr marL="0" indent="0">
              <a:buNone/>
            </a:pPr>
            <a:r>
              <a:rPr lang="en-US" sz="1800" b="1" dirty="0" smtClean="0"/>
              <a:t>&lt;/body&gt;</a:t>
            </a:r>
          </a:p>
          <a:p>
            <a:pPr marL="0" indent="0">
              <a:buNone/>
            </a:pPr>
            <a:r>
              <a:rPr lang="en-US" sz="1800" b="1" dirty="0" smtClean="0"/>
              <a:t>&lt;/html&gt;</a:t>
            </a:r>
            <a:endParaRPr lang="en-US" sz="18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457" y="5318806"/>
            <a:ext cx="3886200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6934200" y="228600"/>
            <a:ext cx="10668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1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Домаћа задаћа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Направити у </a:t>
            </a:r>
            <a:r>
              <a:rPr lang="vi-VN" altLang="en-US" sz="2800" dirty="0" smtClean="0">
                <a:cs typeface="Arial" charset="0"/>
              </a:rPr>
              <a:t>HTML</a:t>
            </a:r>
            <a:r>
              <a:rPr lang="sr-Cyrl-BA" altLang="en-US" sz="2800" dirty="0" smtClean="0">
                <a:cs typeface="Arial" charset="0"/>
              </a:rPr>
              <a:t>-у  табелу као на слици.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546572"/>
              </p:ext>
            </p:extLst>
          </p:nvPr>
        </p:nvGraphicFramePr>
        <p:xfrm>
          <a:off x="762000" y="3276600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Прозводи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 Цијена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 smtClean="0"/>
                        <a:t>Јабуке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1,5 КМ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 smtClean="0"/>
                        <a:t>Крушке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2,5 КМ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 smtClean="0"/>
                        <a:t>Банане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2 КМ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2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Један ред преко више колона</a:t>
            </a:r>
            <a:r>
              <a:rPr lang="sr-Latn-BA" dirty="0" smtClean="0">
                <a:solidFill>
                  <a:srgbClr val="FF0000"/>
                </a:solidFill>
              </a:rPr>
              <a:t>(colspan</a:t>
            </a:r>
            <a:r>
              <a:rPr lang="sr-Latn-BA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 fontScale="92500" lnSpcReduction="20000"/>
          </a:bodyPr>
          <a:lstStyle/>
          <a:p>
            <a:r>
              <a:rPr lang="sr-Cyrl-BA" sz="2000" dirty="0"/>
              <a:t>К</a:t>
            </a:r>
            <a:r>
              <a:rPr lang="sr-Cyrl-BA" sz="2000" dirty="0" smtClean="0"/>
              <a:t>ада желимо протегнути ред кроз више колонакористимо својство</a:t>
            </a:r>
            <a:r>
              <a:rPr lang="sr-Latn-BA" sz="2000" dirty="0" smtClean="0"/>
              <a:t> </a:t>
            </a:r>
            <a:r>
              <a:rPr lang="vi-VN" sz="2000" dirty="0" smtClean="0"/>
              <a:t> </a:t>
            </a:r>
            <a:r>
              <a:rPr lang="vi-VN" sz="2000" dirty="0">
                <a:solidFill>
                  <a:srgbClr val="FF0000"/>
                </a:solidFill>
              </a:rPr>
              <a:t>colspan</a:t>
            </a:r>
            <a:r>
              <a:rPr lang="vi-VN" sz="2000" dirty="0"/>
              <a:t> &lt;td&gt; </a:t>
            </a:r>
            <a:r>
              <a:rPr lang="sr-Cyrl-BA" sz="2000" dirty="0" smtClean="0"/>
              <a:t>елемента</a:t>
            </a:r>
            <a:r>
              <a:rPr lang="vi-VN" sz="2000" dirty="0" smtClean="0"/>
              <a:t>.</a:t>
            </a:r>
            <a:r>
              <a:rPr lang="sr-Cyrl-BA" sz="2000" dirty="0" smtClean="0"/>
              <a:t> Додјељујемо му вриједност</a:t>
            </a:r>
            <a:r>
              <a:rPr lang="vi-VN" sz="2000" dirty="0" smtClean="0"/>
              <a:t> </a:t>
            </a:r>
            <a:r>
              <a:rPr lang="sr-Cyrl-BA" sz="2000" dirty="0" smtClean="0"/>
              <a:t>у којој одређујемо број колона</a:t>
            </a:r>
            <a:r>
              <a:rPr lang="vi-VN" sz="2000" dirty="0" smtClean="0"/>
              <a:t> </a:t>
            </a:r>
            <a:r>
              <a:rPr lang="sr-Cyrl-BA" sz="2000" dirty="0" smtClean="0"/>
              <a:t>кроз које се протеже ред</a:t>
            </a:r>
            <a:r>
              <a:rPr lang="vi-VN" sz="2400" dirty="0" smtClean="0"/>
              <a:t>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743200"/>
            <a:ext cx="7165848" cy="3382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&lt;table border="1"&gt;</a:t>
            </a:r>
          </a:p>
          <a:p>
            <a:pPr marL="0" indent="0">
              <a:buNone/>
            </a:pPr>
            <a:r>
              <a:rPr lang="en-US" sz="2000" dirty="0"/>
              <a:t>&lt;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/>
              <a:t>  &lt;td </a:t>
            </a:r>
            <a:r>
              <a:rPr lang="en-US" sz="2000" dirty="0" err="1"/>
              <a:t>colspan</a:t>
            </a:r>
            <a:r>
              <a:rPr lang="en-US" sz="2000" dirty="0"/>
              <a:t>="3" </a:t>
            </a:r>
            <a:r>
              <a:rPr lang="en-US" sz="2000" dirty="0" smtClean="0"/>
              <a:t>&gt;</a:t>
            </a:r>
            <a:r>
              <a:rPr lang="en-US" sz="2000" dirty="0" err="1" smtClean="0"/>
              <a:t>Prvi</a:t>
            </a:r>
            <a:r>
              <a:rPr lang="en-US" sz="2000" dirty="0" smtClean="0"/>
              <a:t> </a:t>
            </a:r>
            <a:r>
              <a:rPr lang="en-US" sz="2000" dirty="0"/>
              <a:t>red&lt;/td&gt;</a:t>
            </a:r>
          </a:p>
          <a:p>
            <a:pPr marL="0" indent="0">
              <a:buNone/>
            </a:pPr>
            <a:r>
              <a:rPr lang="en-US" sz="2000" dirty="0"/>
              <a:t>&lt;/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/>
              <a:t>&lt;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/>
              <a:t>  &lt;td&gt;Prva </a:t>
            </a:r>
            <a:r>
              <a:rPr lang="en-US" sz="2000" dirty="0" err="1"/>
              <a:t>kolona</a:t>
            </a:r>
            <a:r>
              <a:rPr lang="en-US" sz="2000" dirty="0"/>
              <a:t>&lt;/td&gt;</a:t>
            </a:r>
          </a:p>
          <a:p>
            <a:pPr marL="0" indent="0">
              <a:buNone/>
            </a:pPr>
            <a:r>
              <a:rPr lang="en-US" sz="2000" dirty="0"/>
              <a:t>  &lt;td&gt;Druga </a:t>
            </a:r>
            <a:r>
              <a:rPr lang="en-US" sz="2000" dirty="0" err="1"/>
              <a:t>kolona</a:t>
            </a:r>
            <a:r>
              <a:rPr lang="en-US" sz="2000" dirty="0"/>
              <a:t>&lt;/td&gt;</a:t>
            </a:r>
          </a:p>
          <a:p>
            <a:pPr marL="0" indent="0">
              <a:buNone/>
            </a:pPr>
            <a:r>
              <a:rPr lang="en-US" sz="2000" dirty="0"/>
              <a:t>  &lt;td&gt;</a:t>
            </a:r>
            <a:r>
              <a:rPr lang="en-US" sz="2000" dirty="0" err="1"/>
              <a:t>Treća</a:t>
            </a:r>
            <a:r>
              <a:rPr lang="en-US" sz="2000" dirty="0"/>
              <a:t> </a:t>
            </a:r>
            <a:r>
              <a:rPr lang="en-US" sz="2000" dirty="0" err="1"/>
              <a:t>kolona</a:t>
            </a:r>
            <a:r>
              <a:rPr lang="en-US" sz="2000" dirty="0"/>
              <a:t>&lt;/td&gt;</a:t>
            </a:r>
          </a:p>
          <a:p>
            <a:pPr marL="0" indent="0">
              <a:buNone/>
            </a:pPr>
            <a:r>
              <a:rPr lang="en-US" sz="2000" dirty="0"/>
              <a:t>&lt;/</a:t>
            </a:r>
            <a:r>
              <a:rPr lang="en-US" sz="2000" dirty="0" err="1"/>
              <a:t>tr</a:t>
            </a:r>
            <a:r>
              <a:rPr lang="en-US" sz="2000" dirty="0"/>
              <a:t>&gt;</a:t>
            </a:r>
          </a:p>
          <a:p>
            <a:pPr marL="0" indent="0">
              <a:buNone/>
            </a:pPr>
            <a:r>
              <a:rPr lang="en-US" sz="2000" dirty="0"/>
              <a:t>&lt;/table&gt;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A9E1-F34F-4D79-95F4-90F8D9423DAA}" type="datetime1">
              <a:rPr lang="sr-Latn-BA" smtClean="0"/>
              <a:t>24.3.2020.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Dušanka Tomić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860B7-4865-41E6-AA7A-8690AD13FF1D}" type="slidenum">
              <a:rPr lang="en-US" smtClean="0"/>
              <a:t>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16"/>
          <a:stretch/>
        </p:blipFill>
        <p:spPr bwMode="auto">
          <a:xfrm>
            <a:off x="4419600" y="4090561"/>
            <a:ext cx="380310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7010400" y="304800"/>
            <a:ext cx="1219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 smtClean="0"/>
              <a:t>Zadaca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5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Једна колона преко више редова</a:t>
            </a:r>
            <a:r>
              <a:rPr lang="sr-Latn-BA" dirty="0" smtClean="0"/>
              <a:t> </a:t>
            </a:r>
            <a:r>
              <a:rPr lang="sr-Latn-BA" dirty="0" smtClean="0">
                <a:solidFill>
                  <a:srgbClr val="FF0000"/>
                </a:solidFill>
              </a:rPr>
              <a:t>(rowspan)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76200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BA" sz="1800" dirty="0" smtClean="0"/>
              <a:t>Када желимо протегнути</a:t>
            </a:r>
            <a:r>
              <a:rPr lang="vi-VN" sz="1800" dirty="0" smtClean="0"/>
              <a:t> </a:t>
            </a:r>
            <a:r>
              <a:rPr lang="sr-Cyrl-BA" sz="1800" dirty="0" smtClean="0"/>
              <a:t>колону кроз више редова</a:t>
            </a:r>
            <a:r>
              <a:rPr lang="vi-VN" sz="1800" dirty="0" smtClean="0"/>
              <a:t> </a:t>
            </a:r>
            <a:r>
              <a:rPr lang="sr-Cyrl-BA" sz="1800" dirty="0" smtClean="0"/>
              <a:t>користимо својство </a:t>
            </a:r>
            <a:r>
              <a:rPr lang="vi-VN" sz="1800" dirty="0" smtClean="0">
                <a:solidFill>
                  <a:srgbClr val="FF0000"/>
                </a:solidFill>
              </a:rPr>
              <a:t>rowspan</a:t>
            </a:r>
            <a:r>
              <a:rPr lang="vi-VN" sz="1800" dirty="0" smtClean="0"/>
              <a:t> </a:t>
            </a:r>
            <a:r>
              <a:rPr lang="vi-VN" sz="1800" dirty="0"/>
              <a:t>&lt;td&gt; </a:t>
            </a:r>
            <a:r>
              <a:rPr lang="sr-Cyrl-BA" sz="1800" dirty="0" smtClean="0"/>
              <a:t>елемента</a:t>
            </a:r>
            <a:r>
              <a:rPr lang="vi-VN" sz="1800" dirty="0" smtClean="0"/>
              <a:t>.</a:t>
            </a:r>
            <a:r>
              <a:rPr lang="sr-Cyrl-BA" sz="1800" dirty="0"/>
              <a:t> Додјељујемо му вриједност</a:t>
            </a:r>
            <a:r>
              <a:rPr lang="vi-VN" sz="1800" dirty="0"/>
              <a:t> </a:t>
            </a:r>
            <a:r>
              <a:rPr lang="sr-Cyrl-BA" sz="1800" dirty="0"/>
              <a:t>у којој одређујемо број </a:t>
            </a:r>
            <a:r>
              <a:rPr lang="sr-Cyrl-BA" sz="1800" dirty="0" smtClean="0"/>
              <a:t>редова</a:t>
            </a:r>
            <a:r>
              <a:rPr lang="vi-VN" sz="1800" dirty="0" smtClean="0"/>
              <a:t> </a:t>
            </a:r>
            <a:r>
              <a:rPr lang="sr-Cyrl-BA" sz="1800" dirty="0"/>
              <a:t>кроз које се протеже </a:t>
            </a:r>
            <a:r>
              <a:rPr lang="sr-Cyrl-BA" sz="1800" dirty="0" smtClean="0"/>
              <a:t>колона</a:t>
            </a:r>
            <a:r>
              <a:rPr lang="vi-VN" sz="2000" dirty="0" smtClean="0"/>
              <a:t>.</a:t>
            </a:r>
            <a:endParaRPr lang="sr-Cyrl-BA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900" dirty="0" smtClean="0"/>
              <a:t>&lt;</a:t>
            </a:r>
            <a:r>
              <a:rPr lang="en-US" sz="1900" dirty="0"/>
              <a:t>table border="1"&gt;</a:t>
            </a:r>
          </a:p>
          <a:p>
            <a:pPr marL="0" indent="0">
              <a:buNone/>
            </a:pPr>
            <a:r>
              <a:rPr lang="en-US" sz="1900" dirty="0"/>
              <a:t>&lt;</a:t>
            </a:r>
            <a:r>
              <a:rPr lang="en-US" sz="1900" dirty="0" err="1"/>
              <a:t>tr</a:t>
            </a:r>
            <a:r>
              <a:rPr lang="en-US" sz="1900" dirty="0"/>
              <a:t>&gt;</a:t>
            </a:r>
          </a:p>
          <a:p>
            <a:pPr marL="0" indent="0">
              <a:buNone/>
            </a:pPr>
            <a:r>
              <a:rPr lang="en-US" sz="1900" dirty="0"/>
              <a:t>  &lt;td </a:t>
            </a:r>
            <a:r>
              <a:rPr lang="en-US" sz="1900" dirty="0" err="1"/>
              <a:t>rowspan</a:t>
            </a:r>
            <a:r>
              <a:rPr lang="en-US" sz="1900" dirty="0"/>
              <a:t>="3" </a:t>
            </a:r>
            <a:r>
              <a:rPr lang="en-US" sz="1900" dirty="0" smtClean="0"/>
              <a:t>&gt;</a:t>
            </a:r>
            <a:r>
              <a:rPr lang="en-US" sz="1900" dirty="0" err="1" smtClean="0"/>
              <a:t>Prva</a:t>
            </a:r>
            <a:r>
              <a:rPr lang="en-US" sz="1900" dirty="0" smtClean="0"/>
              <a:t> </a:t>
            </a:r>
            <a:r>
              <a:rPr lang="en-US" sz="1900" dirty="0" err="1"/>
              <a:t>kolona</a:t>
            </a:r>
            <a:r>
              <a:rPr lang="en-US" sz="1900" dirty="0"/>
              <a:t>&lt;/td&gt;</a:t>
            </a:r>
          </a:p>
          <a:p>
            <a:pPr marL="0" indent="0">
              <a:buNone/>
            </a:pPr>
            <a:r>
              <a:rPr lang="en-US" sz="1900" dirty="0"/>
              <a:t>  &lt;td </a:t>
            </a:r>
            <a:r>
              <a:rPr lang="en-US" sz="1900" dirty="0" smtClean="0"/>
              <a:t>&gt;</a:t>
            </a:r>
            <a:r>
              <a:rPr lang="en-US" sz="1900" dirty="0" err="1"/>
              <a:t>Prvi</a:t>
            </a:r>
            <a:r>
              <a:rPr lang="en-US" sz="1900" dirty="0"/>
              <a:t> red&lt;/td&gt;</a:t>
            </a:r>
          </a:p>
          <a:p>
            <a:pPr marL="0" indent="0">
              <a:buNone/>
            </a:pPr>
            <a:r>
              <a:rPr lang="en-US" sz="1900" dirty="0"/>
              <a:t>&lt;/</a:t>
            </a:r>
            <a:r>
              <a:rPr lang="en-US" sz="1900" dirty="0" err="1"/>
              <a:t>tr</a:t>
            </a:r>
            <a:r>
              <a:rPr lang="en-US" sz="1900" dirty="0"/>
              <a:t>&gt;</a:t>
            </a:r>
          </a:p>
          <a:p>
            <a:pPr marL="0" indent="0">
              <a:buNone/>
            </a:pPr>
            <a:r>
              <a:rPr lang="en-US" sz="1900" dirty="0"/>
              <a:t>&lt;</a:t>
            </a:r>
            <a:r>
              <a:rPr lang="en-US" sz="1900" dirty="0" err="1"/>
              <a:t>tr</a:t>
            </a:r>
            <a:r>
              <a:rPr lang="en-US" sz="1900" dirty="0"/>
              <a:t>&gt;</a:t>
            </a:r>
          </a:p>
          <a:p>
            <a:pPr marL="0" indent="0">
              <a:buNone/>
            </a:pPr>
            <a:r>
              <a:rPr lang="en-US" sz="1900" dirty="0"/>
              <a:t>  &lt;td&gt;</a:t>
            </a:r>
            <a:r>
              <a:rPr lang="en-US" sz="1900" dirty="0" err="1"/>
              <a:t>Drugi</a:t>
            </a:r>
            <a:r>
              <a:rPr lang="en-US" sz="1900" dirty="0"/>
              <a:t> red&lt;/td&gt;</a:t>
            </a:r>
          </a:p>
          <a:p>
            <a:pPr marL="0" indent="0">
              <a:buNone/>
            </a:pPr>
            <a:r>
              <a:rPr lang="en-US" sz="1900" dirty="0"/>
              <a:t>&lt;/</a:t>
            </a:r>
            <a:r>
              <a:rPr lang="en-US" sz="1900" dirty="0" err="1"/>
              <a:t>tr</a:t>
            </a:r>
            <a:r>
              <a:rPr lang="en-US" sz="1900" dirty="0"/>
              <a:t>&gt;</a:t>
            </a:r>
          </a:p>
          <a:p>
            <a:pPr marL="0" indent="0">
              <a:buNone/>
            </a:pPr>
            <a:r>
              <a:rPr lang="en-US" sz="1900" dirty="0"/>
              <a:t>&lt;</a:t>
            </a:r>
            <a:r>
              <a:rPr lang="en-US" sz="1900" dirty="0" err="1"/>
              <a:t>tr</a:t>
            </a:r>
            <a:r>
              <a:rPr lang="en-US" sz="1900" dirty="0"/>
              <a:t>&gt;</a:t>
            </a:r>
          </a:p>
          <a:p>
            <a:pPr marL="0" indent="0">
              <a:buNone/>
            </a:pPr>
            <a:r>
              <a:rPr lang="en-US" sz="1900" dirty="0"/>
              <a:t>  &lt;td&gt;</a:t>
            </a:r>
            <a:r>
              <a:rPr lang="en-US" sz="1900" dirty="0" err="1"/>
              <a:t>Treći</a:t>
            </a:r>
            <a:r>
              <a:rPr lang="en-US" sz="1900" dirty="0"/>
              <a:t> red&lt;/td&gt;</a:t>
            </a:r>
          </a:p>
          <a:p>
            <a:pPr marL="0" indent="0">
              <a:buNone/>
            </a:pPr>
            <a:r>
              <a:rPr lang="en-US" sz="1900" dirty="0"/>
              <a:t>&lt;/</a:t>
            </a:r>
            <a:r>
              <a:rPr lang="en-US" sz="1900" dirty="0" err="1"/>
              <a:t>tr</a:t>
            </a:r>
            <a:r>
              <a:rPr lang="en-US" sz="1900" dirty="0"/>
              <a:t>&gt;</a:t>
            </a:r>
          </a:p>
          <a:p>
            <a:pPr marL="0" indent="0">
              <a:buNone/>
            </a:pPr>
            <a:r>
              <a:rPr lang="en-US" sz="1900" dirty="0"/>
              <a:t>&lt;/table&gt;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A9E1-F34F-4D79-95F4-90F8D9423DAA}" type="datetime1">
              <a:rPr lang="sr-Latn-BA" smtClean="0"/>
              <a:t>24.3.2020.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Dušanka Tomić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860B7-4865-41E6-AA7A-8690AD13FF1D}" type="slidenum">
              <a:rPr lang="en-US" smtClean="0"/>
              <a:t>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72000"/>
            <a:ext cx="425596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7010400" y="304800"/>
            <a:ext cx="1219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 smtClean="0"/>
              <a:t>Zadaca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1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178</TotalTime>
  <Words>371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HTML- izrada tabela</vt:lpstr>
      <vt:lpstr> Основна структура HTML документа </vt:lpstr>
      <vt:lpstr>Израда табела</vt:lpstr>
      <vt:lpstr>Tabela</vt:lpstr>
      <vt:lpstr>Домаћа задаћа</vt:lpstr>
      <vt:lpstr>Један ред преко више колона(colspan)</vt:lpstr>
      <vt:lpstr>Једна колона преко више редова (rowspan)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HTML- izrada tabela</dc:title>
  <dc:creator>Windows User</dc:creator>
  <cp:lastModifiedBy>Windows User</cp:lastModifiedBy>
  <cp:revision>9</cp:revision>
  <dcterms:created xsi:type="dcterms:W3CDTF">2020-03-21T15:11:15Z</dcterms:created>
  <dcterms:modified xsi:type="dcterms:W3CDTF">2020-03-24T09:15:07Z</dcterms:modified>
</cp:coreProperties>
</file>