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6" r:id="rId4"/>
    <p:sldId id="260" r:id="rId5"/>
    <p:sldId id="261" r:id="rId6"/>
    <p:sldId id="258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592DCA4-00AC-4D20-A696-1A4A4C45D5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DDF19931-476E-4C65-8BCB-08A8C5123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2DCA4-00AC-4D20-A696-1A4A4C45D5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9931-476E-4C65-8BCB-08A8C5123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2DCA4-00AC-4D20-A696-1A4A4C45D5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9931-476E-4C65-8BCB-08A8C5123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2DCA4-00AC-4D20-A696-1A4A4C45D5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9931-476E-4C65-8BCB-08A8C5123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2DCA4-00AC-4D20-A696-1A4A4C45D5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9931-476E-4C65-8BCB-08A8C5123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2DCA4-00AC-4D20-A696-1A4A4C45D5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9931-476E-4C65-8BCB-08A8C5123B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2DCA4-00AC-4D20-A696-1A4A4C45D5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9931-476E-4C65-8BCB-08A8C5123B3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2DCA4-00AC-4D20-A696-1A4A4C45D5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9931-476E-4C65-8BCB-08A8C5123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2DCA4-00AC-4D20-A696-1A4A4C45D5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9931-476E-4C65-8BCB-08A8C5123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592DCA4-00AC-4D20-A696-1A4A4C45D5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DDF19931-476E-4C65-8BCB-08A8C5123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592DCA4-00AC-4D20-A696-1A4A4C45D5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DDF19931-476E-4C65-8BCB-08A8C5123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592DCA4-00AC-4D20-A696-1A4A4C45D5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DF19931-476E-4C65-8BCB-08A8C5123B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66800"/>
            <a:ext cx="6965245" cy="1202485"/>
          </a:xfrm>
        </p:spPr>
        <p:txBody>
          <a:bodyPr>
            <a:normAutofit/>
          </a:bodyPr>
          <a:lstStyle/>
          <a:p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МУЗИЧКА КУЛТУРА</a:t>
            </a:r>
            <a:b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РАЗРЕД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895599"/>
            <a:ext cx="6196405" cy="2827469"/>
          </a:xfrm>
        </p:spPr>
        <p:txBody>
          <a:bodyPr/>
          <a:lstStyle/>
          <a:p>
            <a:pPr marL="0" indent="0" algn="ctr">
              <a:buNone/>
            </a:pPr>
            <a:r>
              <a:rPr lang="sr-Cyrl-B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НОТНА ТРАЈАЊА</a:t>
            </a:r>
            <a:endParaRPr lang="en-US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33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124200"/>
            <a:ext cx="3657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95600" y="6324600"/>
            <a:ext cx="35052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МУЗИЧКА КУЛТУРА 4. РАЗРЕД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295400"/>
            <a:ext cx="6172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Ноте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 писани знаци за обиљежавање висине и трајања тона.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17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77491" y="3257550"/>
            <a:ext cx="1752599" cy="19240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38600" y="4343400"/>
            <a:ext cx="533400" cy="381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7" idx="6"/>
          </p:cNvCxnSpPr>
          <p:nvPr/>
        </p:nvCxnSpPr>
        <p:spPr>
          <a:xfrm flipV="1">
            <a:off x="4572000" y="3657600"/>
            <a:ext cx="0" cy="8763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572000" y="3685309"/>
            <a:ext cx="1371600" cy="1246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6"/>
          </p:cNvCxnSpPr>
          <p:nvPr/>
        </p:nvCxnSpPr>
        <p:spPr>
          <a:xfrm>
            <a:off x="4572000" y="45339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943600" y="3381375"/>
            <a:ext cx="1600200" cy="5524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Нотни</a:t>
            </a:r>
          </a:p>
          <a:p>
            <a:pPr algn="ctr"/>
            <a:r>
              <a:rPr lang="sr-Cyrl-BA" dirty="0" smtClean="0"/>
              <a:t>врат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943600" y="4199659"/>
            <a:ext cx="1600200" cy="5524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Нотна</a:t>
            </a:r>
          </a:p>
          <a:p>
            <a:pPr algn="ctr"/>
            <a:r>
              <a:rPr lang="sr-Cyrl-BA" dirty="0" smtClean="0"/>
              <a:t>глава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477491" y="2057400"/>
            <a:ext cx="1752600" cy="876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ЧЕТВРТИНА</a:t>
            </a:r>
          </a:p>
          <a:p>
            <a:pPr algn="ctr"/>
            <a:r>
              <a:rPr lang="sr-Cyrl-BA" dirty="0" smtClean="0"/>
              <a:t>НОТЕ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867891" y="3975389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8"/>
          <p:cNvSpPr>
            <a:spLocks noGrp="1"/>
          </p:cNvSpPr>
          <p:nvPr>
            <p:ph type="ctrTitle"/>
          </p:nvPr>
        </p:nvSpPr>
        <p:spPr>
          <a:xfrm>
            <a:off x="1710266" y="990600"/>
            <a:ext cx="5723468" cy="1024465"/>
          </a:xfrm>
        </p:spPr>
        <p:txBody>
          <a:bodyPr/>
          <a:lstStyle/>
          <a:p>
            <a:r>
              <a:rPr lang="sr-Cyrl-BA" dirty="0" smtClean="0"/>
              <a:t>Нотна трајања су: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233055" y="3537239"/>
            <a:ext cx="1752600" cy="876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>
                <a:cs typeface="Times New Roman" panose="02020603050405020304" pitchFamily="18" charset="0"/>
              </a:rPr>
              <a:t>Т</a:t>
            </a:r>
            <a:r>
              <a:rPr lang="sr-Cyrl-BA" dirty="0" smtClean="0">
                <a:cs typeface="Times New Roman" panose="02020603050405020304" pitchFamily="18" charset="0"/>
              </a:rPr>
              <a:t>раје</a:t>
            </a:r>
          </a:p>
          <a:p>
            <a:pPr algn="ctr"/>
            <a:r>
              <a:rPr lang="sr-Cyrl-BA" dirty="0" smtClean="0">
                <a:cs typeface="Times New Roman" panose="02020603050405020304" pitchFamily="18" charset="0"/>
              </a:rPr>
              <a:t>1 откуцај</a:t>
            </a:r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95600" y="6324600"/>
            <a:ext cx="35052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МУЗИЧКА КУЛТУРА 4. РАЗРЕД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30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11682" y="2749693"/>
            <a:ext cx="1787236" cy="2133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38600" y="4343400"/>
            <a:ext cx="533400" cy="381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7" idx="6"/>
          </p:cNvCxnSpPr>
          <p:nvPr/>
        </p:nvCxnSpPr>
        <p:spPr>
          <a:xfrm flipV="1">
            <a:off x="4572000" y="3657600"/>
            <a:ext cx="0" cy="8763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16" idx="1"/>
          </p:cNvCxnSpPr>
          <p:nvPr/>
        </p:nvCxnSpPr>
        <p:spPr>
          <a:xfrm flipV="1">
            <a:off x="4729946" y="2505075"/>
            <a:ext cx="925306" cy="1166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655252" y="2228850"/>
            <a:ext cx="1600200" cy="5524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БАРЈАЧИЋ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602182" y="1439141"/>
            <a:ext cx="1752600" cy="876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ОСМИНА</a:t>
            </a:r>
          </a:p>
          <a:p>
            <a:pPr algn="ctr"/>
            <a:r>
              <a:rPr lang="sr-Cyrl-BA" dirty="0" smtClean="0"/>
              <a:t>НОТЕ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992582" y="3975389"/>
            <a:ext cx="4191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4"/>
          <p:cNvSpPr/>
          <p:nvPr/>
        </p:nvSpPr>
        <p:spPr>
          <a:xfrm>
            <a:off x="4572000" y="3671455"/>
            <a:ext cx="238476" cy="568036"/>
          </a:xfrm>
          <a:custGeom>
            <a:avLst/>
            <a:gdLst>
              <a:gd name="connsiteX0" fmla="*/ 0 w 238476"/>
              <a:gd name="connsiteY0" fmla="*/ 0 h 568036"/>
              <a:gd name="connsiteX1" fmla="*/ 235527 w 238476"/>
              <a:gd name="connsiteY1" fmla="*/ 152400 h 568036"/>
              <a:gd name="connsiteX2" fmla="*/ 138545 w 238476"/>
              <a:gd name="connsiteY2" fmla="*/ 568036 h 568036"/>
              <a:gd name="connsiteX3" fmla="*/ 138545 w 238476"/>
              <a:gd name="connsiteY3" fmla="*/ 568036 h 568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476" h="568036">
                <a:moveTo>
                  <a:pt x="0" y="0"/>
                </a:moveTo>
                <a:cubicBezTo>
                  <a:pt x="106218" y="28863"/>
                  <a:pt x="212436" y="57727"/>
                  <a:pt x="235527" y="152400"/>
                </a:cubicBezTo>
                <a:cubicBezTo>
                  <a:pt x="258618" y="247073"/>
                  <a:pt x="138545" y="568036"/>
                  <a:pt x="138545" y="568036"/>
                </a:cubicBezTo>
                <a:lnTo>
                  <a:pt x="138545" y="568036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302327" y="3099088"/>
            <a:ext cx="1752600" cy="14348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ТРАЈЕ ПОЛА</a:t>
            </a:r>
          </a:p>
          <a:p>
            <a:pPr algn="ctr"/>
            <a:r>
              <a:rPr lang="sr-Cyrl-BA" dirty="0" smtClean="0"/>
              <a:t>ОТКУЦАЈА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55252" y="3276600"/>
            <a:ext cx="2421948" cy="2209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И ово су четвртине.</a:t>
            </a:r>
          </a:p>
          <a:p>
            <a:pPr algn="ctr"/>
            <a:endParaRPr lang="sr-Cyrl-BA" dirty="0" smtClean="0"/>
          </a:p>
          <a:p>
            <a:pPr algn="ctr"/>
            <a:endParaRPr lang="sr-Cyrl-BA" dirty="0" smtClean="0"/>
          </a:p>
          <a:p>
            <a:pPr algn="ctr"/>
            <a:endParaRPr lang="sr-Cyrl-BA" dirty="0"/>
          </a:p>
          <a:p>
            <a:r>
              <a:rPr lang="sr-Cyrl-BA" dirty="0" smtClean="0"/>
              <a:t>Повезане су </a:t>
            </a:r>
          </a:p>
          <a:p>
            <a:r>
              <a:rPr lang="sr-Cyrl-BA" dirty="0">
                <a:solidFill>
                  <a:srgbClr val="C00000"/>
                </a:solidFill>
              </a:rPr>
              <a:t>н</a:t>
            </a:r>
            <a:r>
              <a:rPr lang="sr-Cyrl-BA" dirty="0" smtClean="0">
                <a:solidFill>
                  <a:srgbClr val="C00000"/>
                </a:solidFill>
              </a:rPr>
              <a:t>отним ребром </a:t>
            </a:r>
            <a:r>
              <a:rPr lang="sr-Cyrl-BA" dirty="0" smtClean="0"/>
              <a:t>које</a:t>
            </a:r>
          </a:p>
          <a:p>
            <a:r>
              <a:rPr lang="sr-Cyrl-BA" dirty="0"/>
              <a:t>м</a:t>
            </a:r>
            <a:r>
              <a:rPr lang="sr-Cyrl-BA" dirty="0" smtClean="0"/>
              <a:t>ијења барјачић.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34940" y="4298373"/>
            <a:ext cx="237259" cy="1905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72667" y="4324351"/>
            <a:ext cx="237259" cy="1905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6172199" y="3939021"/>
            <a:ext cx="0" cy="43815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6699537" y="3955473"/>
            <a:ext cx="0" cy="43815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165273" y="3939021"/>
            <a:ext cx="5273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 rot="16200000" flipV="1">
            <a:off x="6444889" y="4085428"/>
            <a:ext cx="950624" cy="657810"/>
          </a:xfrm>
          <a:prstGeom prst="curvedConnector3">
            <a:avLst>
              <a:gd name="adj1" fmla="val 119956"/>
            </a:avLst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895600" y="6324600"/>
            <a:ext cx="35052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МУЗИЧКА КУЛТУРА 4. РАЗРЕД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33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19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22964" y="2971800"/>
            <a:ext cx="1787236" cy="2133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38600" y="4343400"/>
            <a:ext cx="533400" cy="381000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7" idx="6"/>
          </p:cNvCxnSpPr>
          <p:nvPr/>
        </p:nvCxnSpPr>
        <p:spPr>
          <a:xfrm flipV="1">
            <a:off x="4572000" y="3657600"/>
            <a:ext cx="0" cy="8763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429000" y="1905000"/>
            <a:ext cx="1752600" cy="876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ПОЛОВИНА</a:t>
            </a:r>
          </a:p>
          <a:p>
            <a:pPr algn="ctr"/>
            <a:r>
              <a:rPr lang="sr-Cyrl-BA" dirty="0" smtClean="0"/>
              <a:t>НОТЕ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992582" y="3975389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302327" y="3099088"/>
            <a:ext cx="1752600" cy="14348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ТРАЈЕ 2</a:t>
            </a:r>
          </a:p>
          <a:p>
            <a:pPr algn="ctr"/>
            <a:r>
              <a:rPr lang="sr-Cyrl-BA" dirty="0" smtClean="0"/>
              <a:t>ОТКУЦАЈА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943600" y="3816493"/>
            <a:ext cx="1828800" cy="9356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Нотна глава је празна</a:t>
            </a:r>
            <a:endParaRPr lang="en-US" dirty="0"/>
          </a:p>
        </p:txBody>
      </p:sp>
      <p:cxnSp>
        <p:nvCxnSpPr>
          <p:cNvPr id="13" name="Straight Arrow Connector 12"/>
          <p:cNvCxnSpPr>
            <a:endCxn id="12" idx="1"/>
          </p:cNvCxnSpPr>
          <p:nvPr/>
        </p:nvCxnSpPr>
        <p:spPr>
          <a:xfrm flipV="1">
            <a:off x="4336473" y="4284301"/>
            <a:ext cx="1607127" cy="24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895600" y="6324600"/>
            <a:ext cx="35052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МУЗИЧКА КУЛТУРА 4. РАЗРЕД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95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Пауза је нотни знак којим се обиљежава прекид пјевања или свирања.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7" t="5570" r="-207" b="9593"/>
          <a:stretch/>
        </p:blipFill>
        <p:spPr bwMode="auto">
          <a:xfrm>
            <a:off x="1295400" y="1870364"/>
            <a:ext cx="6700086" cy="137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38400" y="3200400"/>
            <a:ext cx="12954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Половина</a:t>
            </a:r>
          </a:p>
          <a:p>
            <a:pPr algn="ctr"/>
            <a:r>
              <a:rPr lang="sr-Cyrl-BA" dirty="0" smtClean="0"/>
              <a:t>паузе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19600" y="3200400"/>
            <a:ext cx="12954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Четвртина паузе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00800" y="3200400"/>
            <a:ext cx="1143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Осмина </a:t>
            </a:r>
          </a:p>
          <a:p>
            <a:pPr algn="ctr"/>
            <a:r>
              <a:rPr lang="sr-Cyrl-BA" dirty="0" smtClean="0"/>
              <a:t>паузе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71700" y="46482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dirty="0" smtClean="0"/>
              <a:t>Паузе трају колико и њихове ноте.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676400" y="5017532"/>
            <a:ext cx="6477000" cy="12308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saturation sat="4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862" y="5188366"/>
            <a:ext cx="1514476" cy="907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188366"/>
            <a:ext cx="1390650" cy="907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7874" y="5188365"/>
            <a:ext cx="1278326" cy="907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2895600" y="6324600"/>
            <a:ext cx="35052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МУЗИЧКА КУЛТУРА 4. РАЗРЕД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113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5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Уколико нисте стигли да записујете док сам вам показивала, </a:t>
            </a:r>
          </a:p>
          <a:p>
            <a:pPr marL="0" indent="0" algn="ctr">
              <a:buNone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ову презентацију можете пронаћи на сајту РТРС-а.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83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110</TotalTime>
  <Words>124</Words>
  <Application>Microsoft Office PowerPoint</Application>
  <PresentationFormat>Projekcija na ekranu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Pushpin</vt:lpstr>
      <vt:lpstr>МУЗИЧКА КУЛТУРА 4. РАЗРЕД</vt:lpstr>
      <vt:lpstr>PowerPoint prezentacija</vt:lpstr>
      <vt:lpstr>Нотна трајања су:</vt:lpstr>
      <vt:lpstr>PowerPoint prezentacija</vt:lpstr>
      <vt:lpstr>PowerPoint prezentacija</vt:lpstr>
      <vt:lpstr>Пауза је нотни знак којим се обиљежава прекид пјевања или свирања.</vt:lpstr>
      <vt:lpstr>PowerPoint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МУЗИЧКА КУЛТУРА 4. РАЗРЕД</dc:title>
  <dc:creator>User</dc:creator>
  <cp:lastModifiedBy>tatjana</cp:lastModifiedBy>
  <cp:revision>11</cp:revision>
  <dcterms:created xsi:type="dcterms:W3CDTF">2020-03-24T12:44:53Z</dcterms:created>
  <dcterms:modified xsi:type="dcterms:W3CDTF">2020-04-07T18:57:43Z</dcterms:modified>
</cp:coreProperties>
</file>