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8" autoAdjust="0"/>
    <p:restoredTop sz="94660"/>
  </p:normalViewPr>
  <p:slideViewPr>
    <p:cSldViewPr snapToGrid="0">
      <p:cViewPr>
        <p:scale>
          <a:sx n="60" d="100"/>
          <a:sy n="60" d="100"/>
        </p:scale>
        <p:origin x="-732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>
                <a:solidFill>
                  <a:schemeClr val="tx1"/>
                </a:solidFill>
              </a:rPr>
              <a:t>Датум: </a:t>
            </a:r>
            <a:r>
              <a:rPr lang="sr-Latn-BA" altLang="en-US" b="1" dirty="0" smtClean="0">
                <a:solidFill>
                  <a:schemeClr val="tx1"/>
                </a:solidFill>
              </a:rPr>
              <a:t>19</a:t>
            </a:r>
            <a:r>
              <a:rPr lang="sr-Cyrl-BA" altLang="en-US" b="1" dirty="0" smtClean="0">
                <a:solidFill>
                  <a:schemeClr val="tx1"/>
                </a:solidFill>
              </a:rPr>
              <a:t>.</a:t>
            </a:r>
            <a:r>
              <a:rPr lang="sr-Latn-BA" altLang="en-US" b="1" dirty="0" smtClean="0">
                <a:solidFill>
                  <a:schemeClr val="tx1"/>
                </a:solidFill>
              </a:rPr>
              <a:t>0</a:t>
            </a:r>
            <a:r>
              <a:rPr lang="sr-Cyrl-BA" altLang="en-US" b="1" dirty="0" smtClean="0">
                <a:solidFill>
                  <a:schemeClr val="tx1"/>
                </a:solidFill>
              </a:rPr>
              <a:t>3.202</a:t>
            </a:r>
            <a:r>
              <a:rPr lang="sr-Latn-BA" altLang="en-US" b="1" dirty="0" smtClean="0">
                <a:solidFill>
                  <a:schemeClr val="tx1"/>
                </a:solidFill>
              </a:rPr>
              <a:t>1</a:t>
            </a:r>
            <a:r>
              <a:rPr lang="sr-Cyrl-BA" altLang="en-US" b="1" dirty="0" smtClean="0">
                <a:solidFill>
                  <a:schemeClr val="tx1"/>
                </a:solidFill>
              </a:rPr>
              <a:t>.године                                                                     </a:t>
            </a:r>
            <a:r>
              <a:rPr lang="sr-Latn-CS" altLang="en-US" b="1" dirty="0" smtClean="0">
                <a:solidFill>
                  <a:schemeClr val="tx1"/>
                </a:solidFill>
              </a:rPr>
              <a:t>Наставник</a:t>
            </a:r>
            <a:r>
              <a:rPr lang="sr-Cyrl-BA" altLang="en-US" b="1" dirty="0" smtClean="0">
                <a:solidFill>
                  <a:schemeClr val="tx1"/>
                </a:solidFill>
              </a:rPr>
              <a:t>:</a:t>
            </a:r>
            <a:r>
              <a:rPr lang="sr-Latn-CS" altLang="en-US" b="1" i="1" dirty="0" smtClean="0">
                <a:solidFill>
                  <a:schemeClr val="tx1"/>
                </a:solidFill>
              </a:rPr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185" y="1823480"/>
            <a:ext cx="5497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</a:t>
            </a:r>
          </a:p>
          <a:p>
            <a:pPr algn="ctr"/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електронски  </a:t>
            </a:r>
          </a:p>
          <a:p>
            <a:pPr algn="ctr"/>
            <a:r>
              <a:rPr lang="sr-Cyrl-BA" sz="5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лементи</a:t>
            </a:r>
          </a:p>
          <a:p>
            <a:pPr algn="ctr"/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-утврђивање-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9</a:t>
            </a:r>
            <a:r>
              <a:rPr lang="sr-Cyrl-BA" sz="2400" b="1" dirty="0" smtClean="0"/>
              <a:t>. разред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8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Активни електронски ел. - Чипови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04571" y="1799771"/>
                <a:ext cx="10087429" cy="5058229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Интегрисано коло или чип представља компактну цјелину међусобно повезаних пасивних и активних електронских елемената.</a:t>
                </a:r>
              </a:p>
              <a:p>
                <a:r>
                  <a:rPr lang="sr-Cyrl-BA" sz="2400" dirty="0" smtClean="0"/>
                  <a:t>Овај начин израде омогућава да се на плочици површине неколико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:r>
                  <a:rPr lang="sr-Cyrl-BA" sz="2400" dirty="0" smtClean="0"/>
                  <a:t>смјесте неколико милиона диода,транзистора, отпорника и кондензатора.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4571" y="1799771"/>
                <a:ext cx="10087429" cy="5058229"/>
              </a:xfrm>
              <a:blipFill>
                <a:blip r:embed="rId2"/>
                <a:stretch>
                  <a:fillRect l="-846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03303"/>
            <a:ext cx="3664857" cy="23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832" y="4503303"/>
            <a:ext cx="2758054" cy="22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87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електронски елементи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Примјена електронских елемената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4395" y="4818053"/>
            <a:ext cx="2583544" cy="205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4111" y="5658712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Мобилни телефон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221" y="2693987"/>
            <a:ext cx="2667893" cy="2110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686" y="2693987"/>
            <a:ext cx="2797202" cy="2124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811" y="4818544"/>
            <a:ext cx="2866756" cy="205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4057" y="3497943"/>
            <a:ext cx="220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Матична плоча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75710" y="3881793"/>
            <a:ext cx="493486" cy="1146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86596" y="3815443"/>
            <a:ext cx="975461" cy="5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142514" y="4281714"/>
            <a:ext cx="798286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709938" y="5843378"/>
            <a:ext cx="418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електронски елементи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Примјена електронских елемената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552" y="2535043"/>
            <a:ext cx="5763942" cy="4322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155" y="2535043"/>
            <a:ext cx="6893332" cy="4322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1073" y="2871537"/>
            <a:ext cx="43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Пуњач за мобилни телефон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335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електронски елементи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Задатак за самосталан рад</a:t>
            </a:r>
          </a:p>
          <a:p>
            <a:endParaRPr lang="sr-Cyrl-BA" sz="2400" dirty="0"/>
          </a:p>
          <a:p>
            <a:r>
              <a:rPr lang="sr-Cyrl-BA" sz="2400" dirty="0" smtClean="0"/>
              <a:t>Одговорити у своје свеске на 5 питања</a:t>
            </a:r>
          </a:p>
          <a:p>
            <a:pPr marL="0" indent="0">
              <a:buNone/>
            </a:pPr>
            <a:r>
              <a:rPr lang="sr-Cyrl-BA" sz="2400" dirty="0"/>
              <a:t> </a:t>
            </a:r>
            <a:r>
              <a:rPr lang="sr-Cyrl-BA" sz="2400" dirty="0" smtClean="0"/>
              <a:t>   из уџбеника на стр.60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dirty="0"/>
              <a:t> </a:t>
            </a:r>
          </a:p>
          <a:p>
            <a:pPr marL="0" indent="0">
              <a:buNone/>
            </a:pPr>
            <a:r>
              <a:rPr lang="sr-Cyrl-BA" sz="4000" dirty="0" smtClean="0"/>
              <a:t>		</a:t>
            </a:r>
            <a:r>
              <a:rPr lang="sr-Cyrl-BA" sz="4000" b="1" dirty="0" smtClean="0"/>
              <a:t>	Хвала на пажњи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3954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27" y="653138"/>
            <a:ext cx="8911687" cy="1280890"/>
          </a:xfrm>
        </p:spPr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електронски елементи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057" y="1598450"/>
            <a:ext cx="8911687" cy="4119492"/>
          </a:xfrm>
        </p:spPr>
        <p:txBody>
          <a:bodyPr/>
          <a:lstStyle/>
          <a:p>
            <a:r>
              <a:rPr lang="sr-Cyrl-BA" sz="2400" dirty="0" smtClean="0"/>
              <a:t>Сви електронски елементи су груписани на </a:t>
            </a:r>
            <a:r>
              <a:rPr lang="sr-Cyrl-BA" sz="2400" b="1" dirty="0" smtClean="0"/>
              <a:t>пасивне </a:t>
            </a:r>
            <a:r>
              <a:rPr lang="sr-Cyrl-BA" sz="2400" dirty="0" smtClean="0"/>
              <a:t>и </a:t>
            </a:r>
            <a:r>
              <a:rPr lang="sr-Cyrl-BA" sz="2400" b="1" dirty="0" smtClean="0"/>
              <a:t>активне</a:t>
            </a:r>
            <a:r>
              <a:rPr lang="sr-Cyrl-BA" sz="2400" dirty="0" smtClean="0"/>
              <a:t> електронске елементе.</a:t>
            </a:r>
          </a:p>
          <a:p>
            <a:pPr marL="0" indent="0">
              <a:buNone/>
            </a:pPr>
            <a:endParaRPr lang="sr-Cyrl-BA" sz="2400" dirty="0" smtClean="0"/>
          </a:p>
          <a:p>
            <a:r>
              <a:rPr lang="sr-Cyrl-BA" sz="2400" dirty="0" smtClean="0"/>
              <a:t> У </a:t>
            </a:r>
            <a:r>
              <a:rPr lang="sr-Cyrl-CS" sz="2400" dirty="0" smtClean="0"/>
              <a:t>пасивне електронске елементе спадају:</a:t>
            </a:r>
            <a:endParaRPr lang="en-US" sz="2400" dirty="0"/>
          </a:p>
          <a:p>
            <a:pPr marL="457200" lvl="1" indent="0">
              <a:buNone/>
            </a:pPr>
            <a:r>
              <a:rPr lang="sr-Cyrl-CS" sz="2400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481" y="4000758"/>
            <a:ext cx="2446638" cy="155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3966" y="576841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Отпорници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340" y="4000757"/>
            <a:ext cx="1730653" cy="1552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7616" y="5768952"/>
            <a:ext cx="174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r-Cyrl-CS" dirty="0" smtClean="0"/>
              <a:t>Завојнице</a:t>
            </a:r>
          </a:p>
          <a:p>
            <a:pPr marL="0" lvl="1" algn="ctr"/>
            <a:r>
              <a:rPr lang="sr-Cyrl-CS" dirty="0" smtClean="0"/>
              <a:t>(калемови</a:t>
            </a:r>
            <a:r>
              <a:rPr lang="sr-Cyrl-CS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214" y="4000757"/>
            <a:ext cx="3175000" cy="1606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2687" y="5814581"/>
            <a:ext cx="273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CS" dirty="0" smtClean="0"/>
              <a:t>Кондезатори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Пасивни електронски </a:t>
            </a: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елементи-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Отпорници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9622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Отпoрници </a:t>
            </a:r>
            <a:r>
              <a:rPr lang="sr-Cyrl-CS" sz="2400" dirty="0"/>
              <a:t>су електронски елементи направљени од проводних материјала који се супротстављају проласку електричне струје</a:t>
            </a:r>
            <a:r>
              <a:rPr lang="sr-Cyrl-CS" sz="2400" dirty="0" smtClean="0"/>
              <a:t>.</a:t>
            </a:r>
          </a:p>
          <a:p>
            <a:r>
              <a:rPr lang="en-US" sz="2400" dirty="0"/>
              <a:t>У </a:t>
            </a:r>
            <a:r>
              <a:rPr lang="en-US" sz="2400" dirty="0" err="1"/>
              <a:t>зависноси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начина</a:t>
            </a:r>
            <a:r>
              <a:rPr lang="en-US" sz="2400" dirty="0"/>
              <a:t> </a:t>
            </a:r>
            <a:r>
              <a:rPr lang="en-US" sz="2400" dirty="0" err="1"/>
              <a:t>израде</a:t>
            </a:r>
            <a:r>
              <a:rPr lang="en-US" sz="2400" dirty="0"/>
              <a:t> и </a:t>
            </a:r>
            <a:r>
              <a:rPr lang="en-US" sz="2400" dirty="0" err="1"/>
              <a:t>намјене</a:t>
            </a:r>
            <a:r>
              <a:rPr lang="en-US" sz="2400" dirty="0"/>
              <a:t>, </a:t>
            </a:r>
            <a:r>
              <a:rPr lang="en-US" sz="2400" dirty="0" err="1"/>
              <a:t>отпорнике</a:t>
            </a:r>
            <a:r>
              <a:rPr lang="en-US" sz="2400" dirty="0"/>
              <a:t> </a:t>
            </a:r>
            <a:r>
              <a:rPr lang="en-US" sz="2400" dirty="0" err="1"/>
              <a:t>дијелимо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: </a:t>
            </a:r>
            <a:endParaRPr lang="sr-Cyrl-BA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сталне</a:t>
            </a:r>
            <a:r>
              <a:rPr lang="en-US" sz="2400" dirty="0"/>
              <a:t>, </a:t>
            </a:r>
            <a:endParaRPr lang="sr-Cyrl-BA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промјенљиве</a:t>
            </a:r>
            <a:r>
              <a:rPr lang="en-US" sz="2400" dirty="0" smtClean="0"/>
              <a:t> </a:t>
            </a:r>
            <a:r>
              <a:rPr lang="en-US" sz="2400" dirty="0"/>
              <a:t>и </a:t>
            </a:r>
            <a:endParaRPr lang="sr-Cyrl-BA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нелинеарне</a:t>
            </a:r>
            <a:r>
              <a:rPr lang="en-US" sz="2400" dirty="0" smtClean="0"/>
              <a:t> </a:t>
            </a:r>
            <a:r>
              <a:rPr lang="en-US" sz="2400" dirty="0" err="1"/>
              <a:t>отпорнике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553" y="4135522"/>
            <a:ext cx="3348679" cy="21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0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Пасивни електронски </a:t>
            </a: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елементи-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Калемови (завојнице)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9622"/>
          </a:xfrm>
        </p:spPr>
        <p:txBody>
          <a:bodyPr>
            <a:normAutofit/>
          </a:bodyPr>
          <a:lstStyle/>
          <a:p>
            <a:r>
              <a:rPr lang="sr-Cyrl-CS" sz="2400" b="1" dirty="0"/>
              <a:t>Завојнице</a:t>
            </a:r>
            <a:r>
              <a:rPr lang="sr-Cyrl-CS" sz="2400" dirty="0"/>
              <a:t> су бакарне жице </a:t>
            </a:r>
            <a:endParaRPr lang="sr-Cyrl-CS" sz="2400" dirty="0" smtClean="0"/>
          </a:p>
          <a:p>
            <a:pPr marL="0" indent="0">
              <a:buNone/>
            </a:pPr>
            <a:r>
              <a:rPr lang="sr-Cyrl-CS" sz="2400" dirty="0"/>
              <a:t> </a:t>
            </a:r>
            <a:r>
              <a:rPr lang="sr-Cyrl-CS" sz="2400" dirty="0" smtClean="0"/>
              <a:t>    савијене </a:t>
            </a:r>
            <a:r>
              <a:rPr lang="sr-Cyrl-CS" sz="2400" dirty="0"/>
              <a:t>у спиралу које </a:t>
            </a:r>
            <a:endParaRPr lang="sr-Cyrl-CS" sz="2400" dirty="0" smtClean="0"/>
          </a:p>
          <a:p>
            <a:pPr marL="0" indent="0">
              <a:buNone/>
            </a:pPr>
            <a:r>
              <a:rPr lang="sr-Cyrl-CS" sz="2400" dirty="0"/>
              <a:t> </a:t>
            </a:r>
            <a:r>
              <a:rPr lang="sr-Cyrl-CS" sz="2400" dirty="0" smtClean="0"/>
              <a:t>     проводе </a:t>
            </a:r>
            <a:r>
              <a:rPr lang="sr-Cyrl-CS" sz="2400" dirty="0"/>
              <a:t>електричну струју</a:t>
            </a:r>
            <a:r>
              <a:rPr lang="sr-Cyrl-CS" sz="2400" dirty="0" smtClean="0"/>
              <a:t>.</a:t>
            </a:r>
          </a:p>
          <a:p>
            <a:r>
              <a:rPr lang="sr-Cyrl-CS" sz="2400" dirty="0" smtClean="0"/>
              <a:t> </a:t>
            </a:r>
            <a:r>
              <a:rPr lang="sr-Cyrl-CS" sz="2400" dirty="0"/>
              <a:t>Протоком електричне струје кроз завојницу</a:t>
            </a:r>
            <a:r>
              <a:rPr lang="sr-Cyrl-CS" sz="2400" dirty="0" smtClean="0"/>
              <a:t>,</a:t>
            </a:r>
            <a:r>
              <a:rPr lang="sr-Latn-BA" sz="2400" dirty="0" smtClean="0"/>
              <a:t> </a:t>
            </a:r>
            <a:r>
              <a:rPr lang="sr-Cyrl-CS" sz="2400" dirty="0" smtClean="0"/>
              <a:t>око </a:t>
            </a:r>
            <a:r>
              <a:rPr lang="sr-Cyrl-CS" sz="2400" dirty="0"/>
              <a:t>ње се ствара магнетно поље</a:t>
            </a:r>
            <a:r>
              <a:rPr lang="sr-Cyrl-CS" sz="2400" dirty="0" smtClean="0"/>
              <a:t>.</a:t>
            </a:r>
          </a:p>
          <a:p>
            <a:r>
              <a:rPr lang="sr-Cyrl-CS" sz="2400" dirty="0"/>
              <a:t>Променом јачине струје мијења се и магнетно својство завојнице </a:t>
            </a:r>
            <a:r>
              <a:rPr lang="sr-Cyrl-CS" sz="2400" dirty="0" smtClean="0"/>
              <a:t>–</a:t>
            </a:r>
            <a:r>
              <a:rPr lang="sr-Latn-BA" sz="2400" dirty="0" smtClean="0"/>
              <a:t> </a:t>
            </a:r>
            <a:r>
              <a:rPr lang="sr-Cyrl-CS" sz="2400" dirty="0" smtClean="0"/>
              <a:t>индуктивитет.</a:t>
            </a:r>
          </a:p>
          <a:p>
            <a:r>
              <a:rPr lang="sr-Cyrl-CS" sz="2400" dirty="0" smtClean="0"/>
              <a:t>Најчешће се користе</a:t>
            </a:r>
            <a:r>
              <a:rPr lang="sr-Latn-BA" sz="2400" dirty="0" smtClean="0"/>
              <a:t> </a:t>
            </a:r>
            <a:r>
              <a:rPr lang="sr-Cyrl-CS" sz="2400" dirty="0" smtClean="0"/>
              <a:t>као трансформатори и </a:t>
            </a:r>
            <a:r>
              <a:rPr lang="sr-Cyrl-BA" sz="2400" dirty="0" smtClean="0"/>
              <a:t>релеји.</a:t>
            </a:r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257" y="2133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9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Пасивни електронски </a:t>
            </a: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елементи-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Кондензатори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68378"/>
            <a:ext cx="8915400" cy="4489622"/>
          </a:xfrm>
        </p:spPr>
        <p:txBody>
          <a:bodyPr>
            <a:normAutofit/>
          </a:bodyPr>
          <a:lstStyle/>
          <a:p>
            <a:r>
              <a:rPr lang="sr-Cyrl-CS" sz="2400" dirty="0"/>
              <a:t>Кондензатор је електронски елемент који може да сачува </a:t>
            </a:r>
            <a:r>
              <a:rPr lang="sr-Cyrl-CS" sz="2400" dirty="0" smtClean="0"/>
              <a:t>енергију, тј. одређену количину електричног набоја.</a:t>
            </a:r>
          </a:p>
          <a:p>
            <a:r>
              <a:rPr lang="sr-Cyrl-BA" sz="2400" dirty="0"/>
              <a:t>Кондензатори се израђују од различитих материјала, а састављени су од двије плочице неког проводника  између којих се налази изолатор.</a:t>
            </a:r>
          </a:p>
          <a:p>
            <a:r>
              <a:rPr lang="sr-Cyrl-BA" sz="2400" dirty="0"/>
              <a:t>Кондензаторе често називамо по именима изолатора који се користе за њихову израду. Тако имамо ваздушне, керамичке, електролитске... 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818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Активни електронски елементи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У колима истосмјерне и наизмјеничне струје ови елементи </a:t>
            </a:r>
            <a:r>
              <a:rPr lang="ru-RU" sz="2400" dirty="0" smtClean="0"/>
              <a:t>дјелују као </a:t>
            </a:r>
            <a:r>
              <a:rPr lang="ru-RU" sz="2400" b="1" dirty="0" smtClean="0"/>
              <a:t>исправљачи</a:t>
            </a: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b="1" dirty="0"/>
              <a:t>појачавачи.</a:t>
            </a:r>
          </a:p>
          <a:p>
            <a:endParaRPr lang="sr-Cyrl-BA" sz="2400" dirty="0" smtClean="0"/>
          </a:p>
          <a:p>
            <a:r>
              <a:rPr lang="sr-Cyrl-BA" sz="2400" dirty="0" smtClean="0"/>
              <a:t>У ову групу елемената убрајамо:</a:t>
            </a:r>
            <a:endParaRPr lang="sr-Cyrl-BA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Диоде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Транзисторе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Интегрисана кола (чипове)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650" y="3367314"/>
            <a:ext cx="4127350" cy="34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5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Активни електронски елементи -Диоде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Диоде се производе од полупроводничких материјала германијума и силицијума.</a:t>
            </a:r>
          </a:p>
          <a:p>
            <a:r>
              <a:rPr lang="sr-Cyrl-BA" sz="2400" dirty="0" smtClean="0"/>
              <a:t>Састављене су од двије електроде: аноде и катоде. И проводе струју само у једном смјеру.</a:t>
            </a:r>
          </a:p>
          <a:p>
            <a:r>
              <a:rPr lang="ru-RU" sz="2400" dirty="0"/>
              <a:t>Диода се користи: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за </a:t>
            </a:r>
            <a:r>
              <a:rPr lang="ru-RU" sz="2400" dirty="0"/>
              <a:t>исправљање напона (наизменичног у </a:t>
            </a:r>
            <a:r>
              <a:rPr lang="ru-RU" sz="2400" dirty="0" smtClean="0"/>
              <a:t>једносмјерни)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за </a:t>
            </a:r>
            <a:r>
              <a:rPr lang="ru-RU" sz="2400" dirty="0"/>
              <a:t>стабилизацију напона (ZENER диода</a:t>
            </a:r>
            <a:r>
              <a:rPr lang="ru-RU" sz="2400" dirty="0" smtClean="0"/>
              <a:t>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за </a:t>
            </a:r>
            <a:r>
              <a:rPr lang="ru-RU" sz="2400" dirty="0"/>
              <a:t>промену капацитета (VARIKAP</a:t>
            </a:r>
            <a:r>
              <a:rPr lang="ru-RU" sz="2400" dirty="0" smtClean="0"/>
              <a:t>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као </a:t>
            </a:r>
            <a:r>
              <a:rPr lang="ru-RU" sz="2400" dirty="0"/>
              <a:t>LED (</a:t>
            </a:r>
            <a:r>
              <a:rPr lang="ru-RU" sz="2400" dirty="0" smtClean="0"/>
              <a:t>свијетлећа</a:t>
            </a:r>
            <a:r>
              <a:rPr lang="ru-RU" sz="2400" dirty="0"/>
              <a:t>) диода.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77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Активни електронски ел. - Транзистори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ru-RU" sz="2400" dirty="0"/>
              <a:t>Транзистор је активни електронски елемент који се користи за појачавање сигнала, прекидање струје, стабилизацију и модулацију напона итд.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304" y="3504973"/>
            <a:ext cx="27527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454" y="3476398"/>
            <a:ext cx="28575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92" y="3476398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10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2" y="638625"/>
            <a:ext cx="10348685" cy="1280890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Активни електронски ел. - Транзистори</a:t>
            </a:r>
            <a:b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1" y="1799771"/>
            <a:ext cx="10087429" cy="5058229"/>
          </a:xfrm>
        </p:spPr>
        <p:txBody>
          <a:bodyPr>
            <a:normAutofit/>
          </a:bodyPr>
          <a:lstStyle/>
          <a:p>
            <a:r>
              <a:rPr lang="ru-RU" sz="2400" dirty="0"/>
              <a:t>Транзистор има три прикључка: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ru-RU" sz="2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endParaRPr lang="ru-RU" sz="2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ru-RU" sz="2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/>
              <a:t>ЕМИТЕР </a:t>
            </a:r>
            <a:r>
              <a:rPr lang="ru-RU" sz="2200" dirty="0"/>
              <a:t>- 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БАЗА -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КОЛЕКТОР - C</a:t>
            </a:r>
          </a:p>
          <a:p>
            <a:endParaRPr lang="en-US" sz="2400" dirty="0"/>
          </a:p>
        </p:txBody>
      </p:sp>
      <p:pic>
        <p:nvPicPr>
          <p:cNvPr id="8" name="Picture 2" descr="Резултат слика за tranzistor si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614" y="2570841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714" y="2307203"/>
            <a:ext cx="34290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64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542</TotalTime>
  <Words>389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ТЕХНИЧКО ОБРАЗОВАЊЕ </vt:lpstr>
      <vt:lpstr>Основни електронски елементи </vt:lpstr>
      <vt:lpstr>Пасивни електронски елементи- Отпорници</vt:lpstr>
      <vt:lpstr>Пасивни електронски елементи- Калемови (завојнице)</vt:lpstr>
      <vt:lpstr>Пасивни електронски елементи- Кондензатори</vt:lpstr>
      <vt:lpstr>Активни електронски елементи </vt:lpstr>
      <vt:lpstr>Активни електронски елементи -Диоде </vt:lpstr>
      <vt:lpstr>Активни електронски ел. - Транзистори </vt:lpstr>
      <vt:lpstr>Активни електронски ел. - Транзистори </vt:lpstr>
      <vt:lpstr>Активни електронски ел. - Чипови </vt:lpstr>
      <vt:lpstr>Основни електронски елементи </vt:lpstr>
      <vt:lpstr>Основни електронски елементи </vt:lpstr>
      <vt:lpstr>Основни електронски елементи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Aleksandra Stankovic</cp:lastModifiedBy>
  <cp:revision>23</cp:revision>
  <dcterms:created xsi:type="dcterms:W3CDTF">2021-02-03T14:46:53Z</dcterms:created>
  <dcterms:modified xsi:type="dcterms:W3CDTF">2021-03-11T07:30:04Z</dcterms:modified>
</cp:coreProperties>
</file>