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8" r:id="rId5"/>
    <p:sldId id="259" r:id="rId6"/>
    <p:sldId id="265" r:id="rId7"/>
    <p:sldId id="267" r:id="rId8"/>
    <p:sldId id="269" r:id="rId9"/>
    <p:sldId id="271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67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2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70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0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BCC4-91AE-41D1-A062-53AA213B3F0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1A8780-A073-44C7-9F26-17B21DF1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23975"/>
            <a:ext cx="7766936" cy="2726861"/>
          </a:xfrm>
        </p:spPr>
        <p:txBody>
          <a:bodyPr/>
          <a:lstStyle/>
          <a:p>
            <a:r>
              <a:rPr lang="de-DE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Wechselpräpositionen</a:t>
            </a:r>
            <a:br>
              <a:rPr lang="de-DE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Übung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02342"/>
          </a:xfrm>
        </p:spPr>
        <p:txBody>
          <a:bodyPr>
            <a:normAutofit/>
          </a:bodyPr>
          <a:lstStyle/>
          <a:p>
            <a:endPara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Lehrerin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Biljana Laji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94" y="1209368"/>
            <a:ext cx="6184490" cy="564863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47754"/>
              </p:ext>
            </p:extLst>
          </p:nvPr>
        </p:nvGraphicFramePr>
        <p:xfrm>
          <a:off x="2015613" y="698090"/>
          <a:ext cx="5083277" cy="3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277">
                  <a:extLst>
                    <a:ext uri="{9D8B030D-6E8A-4147-A177-3AD203B41FA5}">
                      <a16:colId xmlns:a16="http://schemas.microsoft.com/office/drawing/2014/main" val="713058265"/>
                    </a:ext>
                  </a:extLst>
                </a:gridCol>
              </a:tblGrid>
              <a:tr h="387336">
                <a:tc>
                  <a:txBody>
                    <a:bodyPr/>
                    <a:lstStyle/>
                    <a:p>
                      <a:r>
                        <a:rPr lang="de-DE" dirty="0" smtClean="0"/>
                        <a:t>Ergänze passende Präpositionen und Artikel.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51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0"/>
            <a:ext cx="481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Wechselpräpositionen mit Akkusativ oder Dativ - Deutsch-Coach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Wechselpräpositionen mit Akkusativ oder Dativ - Deutsch-Coach.com"/>
          <p:cNvSpPr>
            <a:spLocks noChangeAspect="1" noChangeArrowheads="1"/>
          </p:cNvSpPr>
          <p:nvPr/>
        </p:nvSpPr>
        <p:spPr bwMode="auto">
          <a:xfrm flipH="1">
            <a:off x="11701648" y="6371607"/>
            <a:ext cx="5591234" cy="9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7346"/>
              </p:ext>
            </p:extLst>
          </p:nvPr>
        </p:nvGraphicFramePr>
        <p:xfrm>
          <a:off x="5025296" y="258416"/>
          <a:ext cx="7166703" cy="1319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703">
                  <a:extLst>
                    <a:ext uri="{9D8B030D-6E8A-4147-A177-3AD203B41FA5}">
                      <a16:colId xmlns:a16="http://schemas.microsoft.com/office/drawing/2014/main" val="3439996248"/>
                    </a:ext>
                  </a:extLst>
                </a:gridCol>
              </a:tblGrid>
              <a:tr h="6599583">
                <a:tc>
                  <a:txBody>
                    <a:bodyPr/>
                    <a:lstStyle/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endParaRPr lang="de-DE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</a:t>
                      </a:r>
                      <a:r>
                        <a:rPr lang="sr-Cyrl-RS" sz="2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+ </a:t>
                      </a:r>
                      <a:r>
                        <a:rPr lang="de-DE" sz="2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Dativ</a:t>
                      </a:r>
                      <a:r>
                        <a:rPr lang="de-DE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(Position) </a:t>
                      </a:r>
                      <a:r>
                        <a:rPr lang="de-DE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de-DE" sz="2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Wohin</a:t>
                      </a:r>
                      <a:r>
                        <a:rPr lang="sr-Latn-RS" sz="2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de-DE" sz="2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Akkusativ </a:t>
                      </a:r>
                      <a:r>
                        <a:rPr lang="de-DE" sz="2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(Bewegung)</a:t>
                      </a: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sein  </a:t>
                      </a:r>
                      <a:r>
                        <a:rPr lang="de-DE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gehen/fahren   </a:t>
                      </a: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liegen                         legen</a:t>
                      </a: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stehen                        stellen</a:t>
                      </a: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sitzen                         (sich) setzen</a:t>
                      </a: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hängen                      hängen</a:t>
                      </a:r>
                    </a:p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r>
                        <a:rPr lang="de-DE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stecken                      stecken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05318"/>
                  </a:ext>
                </a:extLst>
              </a:tr>
              <a:tr h="6599583">
                <a:tc>
                  <a:txBody>
                    <a:bodyPr/>
                    <a:lstStyle/>
                    <a:p>
                      <a:pPr>
                        <a:tabLst>
                          <a:tab pos="4660900" algn="l"/>
                          <a:tab pos="4751388" algn="l"/>
                          <a:tab pos="4840288" algn="l"/>
                          <a:tab pos="5197475" algn="l"/>
                        </a:tabLst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4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Bestimmter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Artikel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Nominativ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ativ</a:t>
            </a:r>
            <a:r>
              <a:rPr lang="en-US" dirty="0" smtClean="0">
                <a:solidFill>
                  <a:schemeClr val="tx1"/>
                </a:solidFill>
              </a:rPr>
              <a:t> und </a:t>
            </a:r>
            <a:r>
              <a:rPr lang="en-US" dirty="0" err="1" smtClean="0">
                <a:solidFill>
                  <a:schemeClr val="tx1"/>
                </a:solidFill>
              </a:rPr>
              <a:t>Akkusativ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24075"/>
            <a:ext cx="8596668" cy="39172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 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Dat.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  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  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10" descr="https://deutsch-coach.com/wp-content/uploads/2018/02/Kontraktionen-nur-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53" y="2124075"/>
            <a:ext cx="498428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7200" dirty="0" smtClean="0"/>
              <a:t>Übungen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415845"/>
            <a:ext cx="7766936" cy="2634991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chselpräpositionen - Deutsch - Viel S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42554"/>
              </p:ext>
            </p:extLst>
          </p:nvPr>
        </p:nvGraphicFramePr>
        <p:xfrm>
          <a:off x="4165599" y="2166647"/>
          <a:ext cx="6522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07">
                  <a:extLst>
                    <a:ext uri="{9D8B030D-6E8A-4147-A177-3AD203B41FA5}">
                      <a16:colId xmlns:a16="http://schemas.microsoft.com/office/drawing/2014/main" val="1649338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0225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89006"/>
              </p:ext>
            </p:extLst>
          </p:nvPr>
        </p:nvGraphicFramePr>
        <p:xfrm>
          <a:off x="3842772" y="2453749"/>
          <a:ext cx="64893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30">
                  <a:extLst>
                    <a:ext uri="{9D8B030D-6E8A-4147-A177-3AD203B41FA5}">
                      <a16:colId xmlns:a16="http://schemas.microsoft.com/office/drawing/2014/main" val="2313444937"/>
                    </a:ext>
                  </a:extLst>
                </a:gridCol>
              </a:tblGrid>
              <a:tr h="220625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8329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90830"/>
              </p:ext>
            </p:extLst>
          </p:nvPr>
        </p:nvGraphicFramePr>
        <p:xfrm>
          <a:off x="3927986" y="2740851"/>
          <a:ext cx="5637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16">
                  <a:extLst>
                    <a:ext uri="{9D8B030D-6E8A-4147-A177-3AD203B41FA5}">
                      <a16:colId xmlns:a16="http://schemas.microsoft.com/office/drawing/2014/main" val="1744896670"/>
                    </a:ext>
                  </a:extLst>
                </a:gridCol>
              </a:tblGrid>
              <a:tr h="35368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das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2258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85577"/>
              </p:ext>
            </p:extLst>
          </p:nvPr>
        </p:nvGraphicFramePr>
        <p:xfrm>
          <a:off x="3927986" y="3063241"/>
          <a:ext cx="5538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84">
                  <a:extLst>
                    <a:ext uri="{9D8B030D-6E8A-4147-A177-3AD203B41FA5}">
                      <a16:colId xmlns:a16="http://schemas.microsoft.com/office/drawing/2014/main" val="3956870183"/>
                    </a:ext>
                  </a:extLst>
                </a:gridCol>
              </a:tblGrid>
              <a:tr h="35707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082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18348"/>
              </p:ext>
            </p:extLst>
          </p:nvPr>
        </p:nvGraphicFramePr>
        <p:xfrm>
          <a:off x="4313084" y="3350343"/>
          <a:ext cx="603045" cy="41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45">
                  <a:extLst>
                    <a:ext uri="{9D8B030D-6E8A-4147-A177-3AD203B41FA5}">
                      <a16:colId xmlns:a16="http://schemas.microsoft.com/office/drawing/2014/main" val="3096316184"/>
                    </a:ext>
                  </a:extLst>
                </a:gridCol>
              </a:tblGrid>
              <a:tr h="41104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5349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300"/>
              </p:ext>
            </p:extLst>
          </p:nvPr>
        </p:nvGraphicFramePr>
        <p:xfrm>
          <a:off x="4481870" y="3822239"/>
          <a:ext cx="61287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77">
                  <a:extLst>
                    <a:ext uri="{9D8B030D-6E8A-4147-A177-3AD203B41FA5}">
                      <a16:colId xmlns:a16="http://schemas.microsoft.com/office/drawing/2014/main" val="4035182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4715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0313"/>
              </p:ext>
            </p:extLst>
          </p:nvPr>
        </p:nvGraphicFramePr>
        <p:xfrm>
          <a:off x="3428180" y="4178709"/>
          <a:ext cx="5833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81">
                  <a:extLst>
                    <a:ext uri="{9D8B030D-6E8A-4147-A177-3AD203B41FA5}">
                      <a16:colId xmlns:a16="http://schemas.microsoft.com/office/drawing/2014/main" val="3298175046"/>
                    </a:ext>
                  </a:extLst>
                </a:gridCol>
              </a:tblGrid>
              <a:tr h="355298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das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0307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12359"/>
              </p:ext>
            </p:extLst>
          </p:nvPr>
        </p:nvGraphicFramePr>
        <p:xfrm>
          <a:off x="4927599" y="4501206"/>
          <a:ext cx="5833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81">
                  <a:extLst>
                    <a:ext uri="{9D8B030D-6E8A-4147-A177-3AD203B41FA5}">
                      <a16:colId xmlns:a16="http://schemas.microsoft.com/office/drawing/2014/main" val="1692495238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die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162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99245"/>
              </p:ext>
            </p:extLst>
          </p:nvPr>
        </p:nvGraphicFramePr>
        <p:xfrm>
          <a:off x="5194709" y="4997293"/>
          <a:ext cx="63254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542">
                  <a:extLst>
                    <a:ext uri="{9D8B030D-6E8A-4147-A177-3AD203B41FA5}">
                      <a16:colId xmlns:a16="http://schemas.microsoft.com/office/drawing/2014/main" val="1256650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7493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69869"/>
              </p:ext>
            </p:extLst>
          </p:nvPr>
        </p:nvGraphicFramePr>
        <p:xfrm>
          <a:off x="8983405" y="2166647"/>
          <a:ext cx="711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552329426"/>
                    </a:ext>
                  </a:extLst>
                </a:gridCol>
              </a:tblGrid>
              <a:tr h="32255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dem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3472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33272"/>
              </p:ext>
            </p:extLst>
          </p:nvPr>
        </p:nvGraphicFramePr>
        <p:xfrm>
          <a:off x="8875253" y="2532407"/>
          <a:ext cx="6227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710">
                  <a:extLst>
                    <a:ext uri="{9D8B030D-6E8A-4147-A177-3AD203B41FA5}">
                      <a16:colId xmlns:a16="http://schemas.microsoft.com/office/drawing/2014/main" val="1706586163"/>
                    </a:ext>
                  </a:extLst>
                </a:gridCol>
              </a:tblGrid>
              <a:tr h="35205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der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2124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66873"/>
              </p:ext>
            </p:extLst>
          </p:nvPr>
        </p:nvGraphicFramePr>
        <p:xfrm>
          <a:off x="9166943" y="2819509"/>
          <a:ext cx="66203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9">
                  <a:extLst>
                    <a:ext uri="{9D8B030D-6E8A-4147-A177-3AD203B41FA5}">
                      <a16:colId xmlns:a16="http://schemas.microsoft.com/office/drawing/2014/main" val="2187042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dem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2975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08546"/>
              </p:ext>
            </p:extLst>
          </p:nvPr>
        </p:nvGraphicFramePr>
        <p:xfrm>
          <a:off x="9245603" y="3167463"/>
          <a:ext cx="58337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79">
                  <a:extLst>
                    <a:ext uri="{9D8B030D-6E8A-4147-A177-3AD203B41FA5}">
                      <a16:colId xmlns:a16="http://schemas.microsoft.com/office/drawing/2014/main" val="1794855681"/>
                    </a:ext>
                  </a:extLst>
                </a:gridCol>
              </a:tblGrid>
              <a:tr h="34697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der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9136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47507"/>
              </p:ext>
            </p:extLst>
          </p:nvPr>
        </p:nvGraphicFramePr>
        <p:xfrm>
          <a:off x="9397999" y="3472371"/>
          <a:ext cx="6522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06">
                  <a:extLst>
                    <a:ext uri="{9D8B030D-6E8A-4147-A177-3AD203B41FA5}">
                      <a16:colId xmlns:a16="http://schemas.microsoft.com/office/drawing/2014/main" val="4161104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dem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2721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78173"/>
              </p:ext>
            </p:extLst>
          </p:nvPr>
        </p:nvGraphicFramePr>
        <p:xfrm>
          <a:off x="9245597" y="4016204"/>
          <a:ext cx="66203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9">
                  <a:extLst>
                    <a:ext uri="{9D8B030D-6E8A-4147-A177-3AD203B41FA5}">
                      <a16:colId xmlns:a16="http://schemas.microsoft.com/office/drawing/2014/main" val="2062195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dem</a:t>
                      </a:r>
                      <a:r>
                        <a:rPr lang="de-DE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493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86681"/>
              </p:ext>
            </p:extLst>
          </p:nvPr>
        </p:nvGraphicFramePr>
        <p:xfrm>
          <a:off x="9042399" y="4361589"/>
          <a:ext cx="6522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06">
                  <a:extLst>
                    <a:ext uri="{9D8B030D-6E8A-4147-A177-3AD203B41FA5}">
                      <a16:colId xmlns:a16="http://schemas.microsoft.com/office/drawing/2014/main" val="1131345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b="1" i="0" dirty="0" smtClean="0">
                          <a:solidFill>
                            <a:srgbClr val="00B050"/>
                          </a:solidFill>
                        </a:rPr>
                        <a:t>dem</a:t>
                      </a:r>
                      <a:endParaRPr lang="en-US" b="1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4243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06870"/>
              </p:ext>
            </p:extLst>
          </p:nvPr>
        </p:nvGraphicFramePr>
        <p:xfrm>
          <a:off x="10023987" y="4684086"/>
          <a:ext cx="61287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77">
                  <a:extLst>
                    <a:ext uri="{9D8B030D-6E8A-4147-A177-3AD203B41FA5}">
                      <a16:colId xmlns:a16="http://schemas.microsoft.com/office/drawing/2014/main" val="2348642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den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0135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73804"/>
              </p:ext>
            </p:extLst>
          </p:nvPr>
        </p:nvGraphicFramePr>
        <p:xfrm>
          <a:off x="10359921" y="5180173"/>
          <a:ext cx="66203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9">
                  <a:extLst>
                    <a:ext uri="{9D8B030D-6E8A-4147-A177-3AD203B41FA5}">
                      <a16:colId xmlns:a16="http://schemas.microsoft.com/office/drawing/2014/main" val="796257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dem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2463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47548"/>
              </p:ext>
            </p:extLst>
          </p:nvPr>
        </p:nvGraphicFramePr>
        <p:xfrm>
          <a:off x="1283107" y="1359308"/>
          <a:ext cx="38116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640">
                  <a:extLst>
                    <a:ext uri="{9D8B030D-6E8A-4147-A177-3AD203B41FA5}">
                      <a16:colId xmlns:a16="http://schemas.microsoft.com/office/drawing/2014/main" val="682979990"/>
                    </a:ext>
                  </a:extLst>
                </a:gridCol>
              </a:tblGrid>
              <a:tr h="34473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Ergänze fehlende Artikel.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929"/>
            <a:ext cx="12192000" cy="704592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84011"/>
              </p:ext>
            </p:extLst>
          </p:nvPr>
        </p:nvGraphicFramePr>
        <p:xfrm>
          <a:off x="5561781" y="2507225"/>
          <a:ext cx="136012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29">
                  <a:extLst>
                    <a:ext uri="{9D8B030D-6E8A-4147-A177-3AD203B41FA5}">
                      <a16:colId xmlns:a16="http://schemas.microsoft.com/office/drawing/2014/main" val="2393230965"/>
                    </a:ext>
                  </a:extLst>
                </a:gridCol>
              </a:tblGrid>
              <a:tr h="353087">
                <a:tc>
                  <a:txBody>
                    <a:bodyPr/>
                    <a:lstStyle/>
                    <a:p>
                      <a:r>
                        <a:rPr lang="de-DE" dirty="0" smtClean="0"/>
                        <a:t>unter 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33637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32603"/>
              </p:ext>
            </p:extLst>
          </p:nvPr>
        </p:nvGraphicFramePr>
        <p:xfrm>
          <a:off x="4057446" y="2872985"/>
          <a:ext cx="16845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92">
                  <a:extLst>
                    <a:ext uri="{9D8B030D-6E8A-4147-A177-3AD203B41FA5}">
                      <a16:colId xmlns:a16="http://schemas.microsoft.com/office/drawing/2014/main" val="3678579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zwischen den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676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00535"/>
              </p:ext>
            </p:extLst>
          </p:nvPr>
        </p:nvGraphicFramePr>
        <p:xfrm>
          <a:off x="1135625" y="3243825"/>
          <a:ext cx="11044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490">
                  <a:extLst>
                    <a:ext uri="{9D8B030D-6E8A-4147-A177-3AD203B41FA5}">
                      <a16:colId xmlns:a16="http://schemas.microsoft.com/office/drawing/2014/main" val="947260923"/>
                    </a:ext>
                  </a:extLst>
                </a:gridCol>
              </a:tblGrid>
              <a:tr h="312722">
                <a:tc>
                  <a:txBody>
                    <a:bodyPr/>
                    <a:lstStyle/>
                    <a:p>
                      <a:r>
                        <a:rPr lang="de-DE" dirty="0" smtClean="0"/>
                        <a:t>vor dem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8339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83220"/>
              </p:ext>
            </p:extLst>
          </p:nvPr>
        </p:nvGraphicFramePr>
        <p:xfrm>
          <a:off x="8708104" y="3687369"/>
          <a:ext cx="1153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652">
                  <a:extLst>
                    <a:ext uri="{9D8B030D-6E8A-4147-A177-3AD203B41FA5}">
                      <a16:colId xmlns:a16="http://schemas.microsoft.com/office/drawing/2014/main" val="403574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über 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484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39062"/>
              </p:ext>
            </p:extLst>
          </p:nvPr>
        </p:nvGraphicFramePr>
        <p:xfrm>
          <a:off x="5561781" y="3943008"/>
          <a:ext cx="14584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452">
                  <a:extLst>
                    <a:ext uri="{9D8B030D-6E8A-4147-A177-3AD203B41FA5}">
                      <a16:colId xmlns:a16="http://schemas.microsoft.com/office/drawing/2014/main" val="634759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hinter dem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2438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50579"/>
              </p:ext>
            </p:extLst>
          </p:nvPr>
        </p:nvGraphicFramePr>
        <p:xfrm>
          <a:off x="2090993" y="4389392"/>
          <a:ext cx="8980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013">
                  <a:extLst>
                    <a:ext uri="{9D8B030D-6E8A-4147-A177-3AD203B41FA5}">
                      <a16:colId xmlns:a16="http://schemas.microsoft.com/office/drawing/2014/main" val="3700762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in 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0654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0986"/>
              </p:ext>
            </p:extLst>
          </p:nvPr>
        </p:nvGraphicFramePr>
        <p:xfrm>
          <a:off x="3870632" y="4761323"/>
          <a:ext cx="1124156" cy="42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156">
                  <a:extLst>
                    <a:ext uri="{9D8B030D-6E8A-4147-A177-3AD203B41FA5}">
                      <a16:colId xmlns:a16="http://schemas.microsoft.com/office/drawing/2014/main" val="2313046476"/>
                    </a:ext>
                  </a:extLst>
                </a:gridCol>
              </a:tblGrid>
              <a:tr h="429914">
                <a:tc>
                  <a:txBody>
                    <a:bodyPr/>
                    <a:lstStyle/>
                    <a:p>
                      <a:r>
                        <a:rPr lang="de-DE" dirty="0" smtClean="0"/>
                        <a:t>auf dem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28254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581"/>
              </p:ext>
            </p:extLst>
          </p:nvPr>
        </p:nvGraphicFramePr>
        <p:xfrm>
          <a:off x="10068231" y="4755152"/>
          <a:ext cx="9570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007">
                  <a:extLst>
                    <a:ext uri="{9D8B030D-6E8A-4147-A177-3AD203B41FA5}">
                      <a16:colId xmlns:a16="http://schemas.microsoft.com/office/drawing/2014/main" val="3569513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An der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5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5974"/>
            <a:ext cx="8596668" cy="114054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Wohin legt/stellt/hängt Herr Pohl die Sachen? </a:t>
            </a:r>
            <a:r>
              <a:rPr lang="de-D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Schreib </a:t>
            </a:r>
            <a:r>
              <a:rPr lang="de-D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Sätze!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95"/>
            <a:ext cx="12191999" cy="535300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36668"/>
              </p:ext>
            </p:extLst>
          </p:nvPr>
        </p:nvGraphicFramePr>
        <p:xfrm>
          <a:off x="3703484" y="1919200"/>
          <a:ext cx="3955845" cy="40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845">
                  <a:extLst>
                    <a:ext uri="{9D8B030D-6E8A-4147-A177-3AD203B41FA5}">
                      <a16:colId xmlns:a16="http://schemas.microsoft.com/office/drawing/2014/main" val="750149830"/>
                    </a:ext>
                  </a:extLst>
                </a:gridCol>
              </a:tblGrid>
              <a:tr h="401211">
                <a:tc>
                  <a:txBody>
                    <a:bodyPr/>
                    <a:lstStyle/>
                    <a:p>
                      <a:r>
                        <a:rPr lang="de-DE" dirty="0" smtClean="0"/>
                        <a:t>Er legt den Stick auf den Laptop.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5832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10141"/>
              </p:ext>
            </p:extLst>
          </p:nvPr>
        </p:nvGraphicFramePr>
        <p:xfrm>
          <a:off x="3703484" y="2448890"/>
          <a:ext cx="39460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013">
                  <a:extLst>
                    <a:ext uri="{9D8B030D-6E8A-4147-A177-3AD203B41FA5}">
                      <a16:colId xmlns:a16="http://schemas.microsoft.com/office/drawing/2014/main" val="2554217128"/>
                    </a:ext>
                  </a:extLst>
                </a:gridCol>
              </a:tblGrid>
              <a:tr h="342218">
                <a:tc>
                  <a:txBody>
                    <a:bodyPr/>
                    <a:lstStyle/>
                    <a:p>
                      <a:r>
                        <a:rPr lang="de-DE" dirty="0" smtClean="0"/>
                        <a:t>Er hängt</a:t>
                      </a:r>
                      <a:r>
                        <a:rPr lang="de-DE" baseline="0" dirty="0" smtClean="0"/>
                        <a:t> die Jacke hinter die Tür.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6361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49486"/>
              </p:ext>
            </p:extLst>
          </p:nvPr>
        </p:nvGraphicFramePr>
        <p:xfrm>
          <a:off x="3703484" y="3032431"/>
          <a:ext cx="387718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187">
                  <a:extLst>
                    <a:ext uri="{9D8B030D-6E8A-4147-A177-3AD203B41FA5}">
                      <a16:colId xmlns:a16="http://schemas.microsoft.com/office/drawing/2014/main" val="1225814862"/>
                    </a:ext>
                  </a:extLst>
                </a:gridCol>
              </a:tblGrid>
              <a:tr h="361882">
                <a:tc>
                  <a:txBody>
                    <a:bodyPr/>
                    <a:lstStyle/>
                    <a:p>
                      <a:r>
                        <a:rPr lang="de-DE" dirty="0" smtClean="0"/>
                        <a:t>Er hängt das Poster an die Wand.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43552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2360"/>
              </p:ext>
            </p:extLst>
          </p:nvPr>
        </p:nvGraphicFramePr>
        <p:xfrm>
          <a:off x="3703484" y="3615972"/>
          <a:ext cx="432947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471">
                  <a:extLst>
                    <a:ext uri="{9D8B030D-6E8A-4147-A177-3AD203B41FA5}">
                      <a16:colId xmlns:a16="http://schemas.microsoft.com/office/drawing/2014/main" val="651487071"/>
                    </a:ext>
                  </a:extLst>
                </a:gridCol>
              </a:tblGrid>
              <a:tr h="346428">
                <a:tc>
                  <a:txBody>
                    <a:bodyPr/>
                    <a:lstStyle/>
                    <a:p>
                      <a:r>
                        <a:rPr lang="de-DE" dirty="0" smtClean="0"/>
                        <a:t>Er stellt die Flasche unter den Tisch.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256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22843"/>
              </p:ext>
            </p:extLst>
          </p:nvPr>
        </p:nvGraphicFramePr>
        <p:xfrm>
          <a:off x="5089832" y="4069093"/>
          <a:ext cx="2707148" cy="39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8">
                  <a:extLst>
                    <a:ext uri="{9D8B030D-6E8A-4147-A177-3AD203B41FA5}">
                      <a16:colId xmlns:a16="http://schemas.microsoft.com/office/drawing/2014/main" val="4004369364"/>
                    </a:ext>
                  </a:extLst>
                </a:gridCol>
              </a:tblGrid>
              <a:tr h="398212">
                <a:tc>
                  <a:txBody>
                    <a:bodyPr/>
                    <a:lstStyle/>
                    <a:p>
                      <a:r>
                        <a:rPr lang="de-DE" dirty="0" smtClean="0"/>
                        <a:t>die Kamera</a:t>
                      </a:r>
                      <a:r>
                        <a:rPr lang="de-DE" baseline="0" dirty="0" smtClean="0"/>
                        <a:t> ins Regal.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1478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07258"/>
              </p:ext>
            </p:extLst>
          </p:nvPr>
        </p:nvGraphicFramePr>
        <p:xfrm>
          <a:off x="3713862" y="5277293"/>
          <a:ext cx="39066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684">
                  <a:extLst>
                    <a:ext uri="{9D8B030D-6E8A-4147-A177-3AD203B41FA5}">
                      <a16:colId xmlns:a16="http://schemas.microsoft.com/office/drawing/2014/main" val="3564388826"/>
                    </a:ext>
                  </a:extLst>
                </a:gridCol>
              </a:tblGrid>
              <a:tr h="350802">
                <a:tc>
                  <a:txBody>
                    <a:bodyPr/>
                    <a:lstStyle/>
                    <a:p>
                      <a:r>
                        <a:rPr lang="de-DE" dirty="0" smtClean="0"/>
                        <a:t>Er hängt die Fotos über das Poster.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1661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95604"/>
              </p:ext>
            </p:extLst>
          </p:nvPr>
        </p:nvGraphicFramePr>
        <p:xfrm>
          <a:off x="5089832" y="4653445"/>
          <a:ext cx="49095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9574">
                  <a:extLst>
                    <a:ext uri="{9D8B030D-6E8A-4147-A177-3AD203B41FA5}">
                      <a16:colId xmlns:a16="http://schemas.microsoft.com/office/drawing/2014/main" val="3866096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Er legt das Blatt Papier neben das Mikrofon.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8941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51511"/>
              </p:ext>
            </p:extLst>
          </p:nvPr>
        </p:nvGraphicFramePr>
        <p:xfrm>
          <a:off x="5642077" y="5815111"/>
          <a:ext cx="36117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716">
                  <a:extLst>
                    <a:ext uri="{9D8B030D-6E8A-4147-A177-3AD203B41FA5}">
                      <a16:colId xmlns:a16="http://schemas.microsoft.com/office/drawing/2014/main" val="4135461409"/>
                    </a:ext>
                  </a:extLst>
                </a:gridCol>
              </a:tblGrid>
              <a:tr h="312721">
                <a:tc>
                  <a:txBody>
                    <a:bodyPr/>
                    <a:lstStyle/>
                    <a:p>
                      <a:r>
                        <a:rPr lang="de-DE" dirty="0" smtClean="0"/>
                        <a:t>die DVDs zwischen die Bücher.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0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3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Wo liegen/stehen/ hängen die Sachen jetzt?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70722"/>
              </p:ext>
            </p:extLst>
          </p:nvPr>
        </p:nvGraphicFramePr>
        <p:xfrm>
          <a:off x="697528" y="2124043"/>
          <a:ext cx="566394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42">
                  <a:extLst>
                    <a:ext uri="{9D8B030D-6E8A-4147-A177-3AD203B41FA5}">
                      <a16:colId xmlns:a16="http://schemas.microsoft.com/office/drawing/2014/main" val="1130003529"/>
                    </a:ext>
                  </a:extLst>
                </a:gridCol>
              </a:tblGrid>
              <a:tr h="363518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1. Das Mikrofon liegt jetzt vor dem Kopfhörer.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338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49996"/>
              </p:ext>
            </p:extLst>
          </p:nvPr>
        </p:nvGraphicFramePr>
        <p:xfrm>
          <a:off x="677334" y="2595473"/>
          <a:ext cx="5684136" cy="38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136">
                  <a:extLst>
                    <a:ext uri="{9D8B030D-6E8A-4147-A177-3AD203B41FA5}">
                      <a16:colId xmlns:a16="http://schemas.microsoft.com/office/drawing/2014/main" val="4293887858"/>
                    </a:ext>
                  </a:extLst>
                </a:gridCol>
              </a:tblGrid>
              <a:tr h="38370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2. Der Stick</a:t>
                      </a:r>
                      <a:r>
                        <a:rPr lang="de-DE" baseline="0" dirty="0" smtClean="0">
                          <a:solidFill>
                            <a:schemeClr val="accent2"/>
                          </a:solidFill>
                        </a:rPr>
                        <a:t> liegt jetzt auf dem Laptop.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8468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18243"/>
              </p:ext>
            </p:extLst>
          </p:nvPr>
        </p:nvGraphicFramePr>
        <p:xfrm>
          <a:off x="697527" y="3077497"/>
          <a:ext cx="5663943" cy="44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43">
                  <a:extLst>
                    <a:ext uri="{9D8B030D-6E8A-4147-A177-3AD203B41FA5}">
                      <a16:colId xmlns:a16="http://schemas.microsoft.com/office/drawing/2014/main" val="1656429103"/>
                    </a:ext>
                  </a:extLst>
                </a:gridCol>
              </a:tblGrid>
              <a:tr h="44313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3. Die Jacke hängt jetzt hinter</a:t>
                      </a:r>
                      <a:r>
                        <a:rPr lang="de-DE" baseline="0" dirty="0" smtClean="0">
                          <a:solidFill>
                            <a:schemeClr val="accent2"/>
                          </a:solidFill>
                        </a:rPr>
                        <a:t> der Tür.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3989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27560"/>
              </p:ext>
            </p:extLst>
          </p:nvPr>
        </p:nvGraphicFramePr>
        <p:xfrm>
          <a:off x="697527" y="3606254"/>
          <a:ext cx="566394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43">
                  <a:extLst>
                    <a:ext uri="{9D8B030D-6E8A-4147-A177-3AD203B41FA5}">
                      <a16:colId xmlns:a16="http://schemas.microsoft.com/office/drawing/2014/main" val="1479249881"/>
                    </a:ext>
                  </a:extLst>
                </a:gridCol>
              </a:tblGrid>
              <a:tr h="30832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4. Das Poster hängt jetzt an der Wand.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2525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58705"/>
              </p:ext>
            </p:extLst>
          </p:nvPr>
        </p:nvGraphicFramePr>
        <p:xfrm>
          <a:off x="697527" y="4041059"/>
          <a:ext cx="5732769" cy="39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769">
                  <a:extLst>
                    <a:ext uri="{9D8B030D-6E8A-4147-A177-3AD203B41FA5}">
                      <a16:colId xmlns:a16="http://schemas.microsoft.com/office/drawing/2014/main" val="1460960134"/>
                    </a:ext>
                  </a:extLst>
                </a:gridCol>
              </a:tblGrid>
              <a:tr h="39329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5. Die Flasche steht jetzt unter dem Tisch.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752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12865"/>
              </p:ext>
            </p:extLst>
          </p:nvPr>
        </p:nvGraphicFramePr>
        <p:xfrm>
          <a:off x="697528" y="4503394"/>
          <a:ext cx="5742601" cy="39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601">
                  <a:extLst>
                    <a:ext uri="{9D8B030D-6E8A-4147-A177-3AD203B41FA5}">
                      <a16:colId xmlns:a16="http://schemas.microsoft.com/office/drawing/2014/main" val="3194876368"/>
                    </a:ext>
                  </a:extLst>
                </a:gridCol>
              </a:tblGrid>
              <a:tr h="39279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6. Die</a:t>
                      </a:r>
                      <a:r>
                        <a:rPr lang="de-DE" baseline="0" dirty="0" smtClean="0">
                          <a:solidFill>
                            <a:schemeClr val="accent2"/>
                          </a:solidFill>
                        </a:rPr>
                        <a:t> Kamera liegt jetzt im Regal.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3855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46071"/>
              </p:ext>
            </p:extLst>
          </p:nvPr>
        </p:nvGraphicFramePr>
        <p:xfrm>
          <a:off x="697527" y="4965236"/>
          <a:ext cx="5791763" cy="41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763">
                  <a:extLst>
                    <a:ext uri="{9D8B030D-6E8A-4147-A177-3AD203B41FA5}">
                      <a16:colId xmlns:a16="http://schemas.microsoft.com/office/drawing/2014/main" val="912481331"/>
                    </a:ext>
                  </a:extLst>
                </a:gridCol>
              </a:tblGrid>
              <a:tr h="41300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7. Das Blatt Papier liegt jetzt neben dem Mikrofon.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9637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42364"/>
              </p:ext>
            </p:extLst>
          </p:nvPr>
        </p:nvGraphicFramePr>
        <p:xfrm>
          <a:off x="697526" y="5464366"/>
          <a:ext cx="579176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763">
                  <a:extLst>
                    <a:ext uri="{9D8B030D-6E8A-4147-A177-3AD203B41FA5}">
                      <a16:colId xmlns:a16="http://schemas.microsoft.com/office/drawing/2014/main" val="1314052939"/>
                    </a:ext>
                  </a:extLst>
                </a:gridCol>
              </a:tblGrid>
              <a:tr h="34249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8. Die Fotos hängen jetzt über dem Poster.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7362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23185"/>
              </p:ext>
            </p:extLst>
          </p:nvPr>
        </p:nvGraphicFramePr>
        <p:xfrm>
          <a:off x="697526" y="5872235"/>
          <a:ext cx="5791763" cy="40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763">
                  <a:extLst>
                    <a:ext uri="{9D8B030D-6E8A-4147-A177-3AD203B41FA5}">
                      <a16:colId xmlns:a16="http://schemas.microsoft.com/office/drawing/2014/main" val="3669034108"/>
                    </a:ext>
                  </a:extLst>
                </a:gridCol>
              </a:tblGrid>
              <a:tr h="40074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9. Die DVDs stehen jetzt zwischen den Bücher.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6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93058"/>
            <a:ext cx="6771694" cy="2399071"/>
          </a:xfrm>
        </p:spPr>
        <p:txBody>
          <a:bodyPr/>
          <a:lstStyle/>
          <a:p>
            <a:r>
              <a:rPr lang="de-DE" dirty="0" smtClean="0"/>
              <a:t>DIE HAUSAUFGABE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07067" y="5147732"/>
            <a:ext cx="7766936" cy="201016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273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Facet</vt:lpstr>
      <vt:lpstr>Wechselpräpositionen Übung</vt:lpstr>
      <vt:lpstr>PowerPoint Presentation</vt:lpstr>
      <vt:lpstr>Bestimmter Artikel im Nominativ, Dativ und Akkusativ</vt:lpstr>
      <vt:lpstr>Übungen</vt:lpstr>
      <vt:lpstr>PowerPoint Presentation</vt:lpstr>
      <vt:lpstr>PowerPoint Presentation</vt:lpstr>
      <vt:lpstr>Wohin legt/stellt/hängt Herr Pohl die Sachen?  Schreib Sätze! </vt:lpstr>
      <vt:lpstr>Wo liegen/stehen/ hängen die Sachen jetzt?    </vt:lpstr>
      <vt:lpstr>DIE HAUSAUFGABE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Wechselpräpositionen Übung</dc:title>
  <dc:creator>W10</dc:creator>
  <cp:lastModifiedBy>W10</cp:lastModifiedBy>
  <cp:revision>31</cp:revision>
  <dcterms:created xsi:type="dcterms:W3CDTF">2021-03-07T11:44:43Z</dcterms:created>
  <dcterms:modified xsi:type="dcterms:W3CDTF">2021-03-07T22:18:46Z</dcterms:modified>
</cp:coreProperties>
</file>