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84E4"/>
    <a:srgbClr val="B549D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6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A73A2-D71A-48AC-A3C3-52AC7541E6B7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2AAAE-3792-4EF5-8C41-4A45EFA6B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A73A2-D71A-48AC-A3C3-52AC7541E6B7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2AAAE-3792-4EF5-8C41-4A45EFA6B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A73A2-D71A-48AC-A3C3-52AC7541E6B7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2AAAE-3792-4EF5-8C41-4A45EFA6B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A73A2-D71A-48AC-A3C3-52AC7541E6B7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2AAAE-3792-4EF5-8C41-4A45EFA6B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A73A2-D71A-48AC-A3C3-52AC7541E6B7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2AAAE-3792-4EF5-8C41-4A45EFA6B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A73A2-D71A-48AC-A3C3-52AC7541E6B7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2AAAE-3792-4EF5-8C41-4A45EFA6B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A73A2-D71A-48AC-A3C3-52AC7541E6B7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2AAAE-3792-4EF5-8C41-4A45EFA6B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A73A2-D71A-48AC-A3C3-52AC7541E6B7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2AAAE-3792-4EF5-8C41-4A45EFA6B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A73A2-D71A-48AC-A3C3-52AC7541E6B7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2AAAE-3792-4EF5-8C41-4A45EFA6B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A73A2-D71A-48AC-A3C3-52AC7541E6B7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2AAAE-3792-4EF5-8C41-4A45EFA6B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A73A2-D71A-48AC-A3C3-52AC7541E6B7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2AAAE-3792-4EF5-8C41-4A45EFA6B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FFA73A2-D71A-48AC-A3C3-52AC7541E6B7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02AAAE-3792-4EF5-8C41-4A45EFA6B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gif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zajn bez naslova.png"/>
          <p:cNvPicPr>
            <a:picLocks noChangeAspect="1"/>
          </p:cNvPicPr>
          <p:nvPr/>
        </p:nvPicPr>
        <p:blipFill>
          <a:blip r:embed="rId2" cstate="print"/>
          <a:srcRect t="43000" b="37400"/>
          <a:stretch>
            <a:fillRect/>
          </a:stretch>
        </p:blipFill>
        <p:spPr>
          <a:xfrm>
            <a:off x="0" y="0"/>
            <a:ext cx="9144000" cy="1008112"/>
          </a:xfrm>
          <a:prstGeom prst="rect">
            <a:avLst/>
          </a:prstGeom>
        </p:spPr>
      </p:pic>
      <p:pic>
        <p:nvPicPr>
          <p:cNvPr id="5" name="Picture 4" descr="3.png"/>
          <p:cNvPicPr>
            <a:picLocks noChangeAspect="1"/>
          </p:cNvPicPr>
          <p:nvPr/>
        </p:nvPicPr>
        <p:blipFill>
          <a:blip r:embed="rId3" cstate="print"/>
          <a:srcRect l="13273" t="13601" r="22071" b="17331"/>
          <a:stretch>
            <a:fillRect/>
          </a:stretch>
        </p:blipFill>
        <p:spPr>
          <a:xfrm rot="590289">
            <a:off x="7260560" y="4031100"/>
            <a:ext cx="2022298" cy="13009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7624" y="2139702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b="1" dirty="0" smtClean="0"/>
              <a:t>СТАЛНОСТ ПРОИЗВОДА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zajn bez naslova.png"/>
          <p:cNvPicPr>
            <a:picLocks noChangeAspect="1"/>
          </p:cNvPicPr>
          <p:nvPr/>
        </p:nvPicPr>
        <p:blipFill>
          <a:blip r:embed="rId2" cstate="print"/>
          <a:srcRect t="43000" b="37400"/>
          <a:stretch>
            <a:fillRect/>
          </a:stretch>
        </p:blipFill>
        <p:spPr>
          <a:xfrm>
            <a:off x="0" y="0"/>
            <a:ext cx="9144000" cy="843558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61" b="94224" l="0" r="100000">
                        <a14:foregroundMark x1="44444" y1="82671" x2="21111" y2="88809"/>
                        <a14:foregroundMark x1="34444" y1="27798" x2="34444" y2="28159"/>
                        <a14:foregroundMark x1="55556" y1="23105" x2="66667" y2="274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715766"/>
            <a:ext cx="1152128" cy="195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Prva gimnazija Varaždin - Print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3071798"/>
            <a:ext cx="171451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loud Callout 4"/>
          <p:cNvSpPr/>
          <p:nvPr/>
        </p:nvSpPr>
        <p:spPr>
          <a:xfrm rot="384150">
            <a:off x="3265177" y="1324240"/>
            <a:ext cx="2232248" cy="1224783"/>
          </a:xfrm>
          <a:prstGeom prst="cloudCallout">
            <a:avLst>
              <a:gd name="adj1" fmla="val -1346"/>
              <a:gd name="adj2" fmla="val 9459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9872" y="1491630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/>
              <a:t>Шта смо научили јуче? </a:t>
            </a:r>
            <a:endParaRPr lang="en-US" sz="2000" dirty="0"/>
          </a:p>
        </p:txBody>
      </p:sp>
      <p:sp>
        <p:nvSpPr>
          <p:cNvPr id="7" name="Oval Callout 6"/>
          <p:cNvSpPr/>
          <p:nvPr/>
        </p:nvSpPr>
        <p:spPr>
          <a:xfrm>
            <a:off x="0" y="987574"/>
            <a:ext cx="3131840" cy="1800200"/>
          </a:xfrm>
          <a:prstGeom prst="wedgeEllipseCallout">
            <a:avLst>
              <a:gd name="adj1" fmla="val -23985"/>
              <a:gd name="adj2" fmla="val 64575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5940152" y="915566"/>
            <a:ext cx="3024336" cy="1584176"/>
          </a:xfrm>
          <a:prstGeom prst="wedgeRoundRectCallout">
            <a:avLst>
              <a:gd name="adj1" fmla="val 7814"/>
              <a:gd name="adj2" fmla="val 68670"/>
              <a:gd name="adj3" fmla="val 16667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9512" y="1203598"/>
            <a:ext cx="2808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/>
              <a:t>Д</a:t>
            </a:r>
            <a:r>
              <a:rPr lang="sr-Cyrl-RS" sz="2000" dirty="0" smtClean="0"/>
              <a:t>а ће се производ увећати онолико пута колико пута увећамо један од чинилаца.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915566"/>
            <a:ext cx="29523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/>
              <a:t>А</a:t>
            </a:r>
            <a:r>
              <a:rPr lang="sr-Cyrl-RS" sz="2000" dirty="0" smtClean="0"/>
              <a:t>ко један од чинилаца умањимо неколико пута и производ ће се умањити исто толико пута.</a:t>
            </a:r>
            <a:endParaRPr lang="en-US" sz="2000" dirty="0"/>
          </a:p>
        </p:txBody>
      </p:sp>
      <p:pic>
        <p:nvPicPr>
          <p:cNvPr id="11" name="Picture 10" descr="3.png"/>
          <p:cNvPicPr>
            <a:picLocks noChangeAspect="1"/>
          </p:cNvPicPr>
          <p:nvPr/>
        </p:nvPicPr>
        <p:blipFill>
          <a:blip r:embed="rId6" cstate="print"/>
          <a:srcRect l="13273" t="13601" r="22071" b="17331"/>
          <a:stretch>
            <a:fillRect/>
          </a:stretch>
        </p:blipFill>
        <p:spPr>
          <a:xfrm rot="590289">
            <a:off x="7260560" y="4031100"/>
            <a:ext cx="2022298" cy="1300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zajn bez naslova.png"/>
          <p:cNvPicPr>
            <a:picLocks noChangeAspect="1"/>
          </p:cNvPicPr>
          <p:nvPr/>
        </p:nvPicPr>
        <p:blipFill>
          <a:blip r:embed="rId2" cstate="print"/>
          <a:srcRect t="43000" b="37400"/>
          <a:stretch>
            <a:fillRect/>
          </a:stretch>
        </p:blipFill>
        <p:spPr>
          <a:xfrm>
            <a:off x="0" y="0"/>
            <a:ext cx="9144000" cy="843558"/>
          </a:xfrm>
          <a:prstGeom prst="rect">
            <a:avLst/>
          </a:prstGeom>
        </p:spPr>
      </p:pic>
      <p:pic>
        <p:nvPicPr>
          <p:cNvPr id="2" name="Picture 1" descr="Prva gimnazija Varaždin - Prin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724128" y="2715766"/>
            <a:ext cx="171451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loud Callout 2"/>
          <p:cNvSpPr/>
          <p:nvPr/>
        </p:nvSpPr>
        <p:spPr>
          <a:xfrm>
            <a:off x="3635896" y="771550"/>
            <a:ext cx="3024336" cy="1728192"/>
          </a:xfrm>
          <a:prstGeom prst="cloudCallout">
            <a:avLst>
              <a:gd name="adj1" fmla="val 39832"/>
              <a:gd name="adj2" fmla="val 6396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23928" y="987574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/>
              <a:t>Можеш ли ми објаснити сталност производа?</a:t>
            </a:r>
            <a:endParaRPr lang="en-US" sz="20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043608" y="1923678"/>
            <a:ext cx="2304256" cy="720080"/>
          </a:xfrm>
          <a:prstGeom prst="wedgeRoundRectCallout">
            <a:avLst>
              <a:gd name="adj1" fmla="val -43640"/>
              <a:gd name="adj2" fmla="val 102952"/>
              <a:gd name="adj3" fmla="val 16667"/>
            </a:avLst>
          </a:prstGeom>
          <a:solidFill>
            <a:srgbClr val="CD84E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87624" y="2067694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/>
              <a:t>Наравно!</a:t>
            </a:r>
            <a:endParaRPr lang="en-US" sz="2000" dirty="0"/>
          </a:p>
        </p:txBody>
      </p:sp>
      <p:pic>
        <p:nvPicPr>
          <p:cNvPr id="8" name="Picture 7" descr="3.png"/>
          <p:cNvPicPr>
            <a:picLocks noChangeAspect="1"/>
          </p:cNvPicPr>
          <p:nvPr/>
        </p:nvPicPr>
        <p:blipFill>
          <a:blip r:embed="rId4" cstate="print"/>
          <a:srcRect l="13273" t="13601" r="22071" b="17331"/>
          <a:stretch>
            <a:fillRect/>
          </a:stretch>
        </p:blipFill>
        <p:spPr>
          <a:xfrm rot="590289">
            <a:off x="7260560" y="4031100"/>
            <a:ext cx="2022298" cy="1300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715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/>
              <a:t>20•4=80</a:t>
            </a:r>
            <a:endParaRPr lang="en-US" sz="2800" dirty="0"/>
          </a:p>
        </p:txBody>
      </p:sp>
      <p:pic>
        <p:nvPicPr>
          <p:cNvPr id="3" name="Picture 2" descr="Dizajn bez naslova.png"/>
          <p:cNvPicPr>
            <a:picLocks noChangeAspect="1"/>
          </p:cNvPicPr>
          <p:nvPr/>
        </p:nvPicPr>
        <p:blipFill>
          <a:blip r:embed="rId2" cstate="print"/>
          <a:srcRect t="43000" b="37400"/>
          <a:stretch>
            <a:fillRect/>
          </a:stretch>
        </p:blipFill>
        <p:spPr>
          <a:xfrm>
            <a:off x="0" y="0"/>
            <a:ext cx="9144000" cy="8435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1275606"/>
            <a:ext cx="87129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Први чинилац ћемо увећати 2 пута, а други чинилац умањити 2 пута.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177966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/>
              <a:t>(</a:t>
            </a:r>
            <a:r>
              <a:rPr lang="sr-Cyrl-BA" sz="2000" dirty="0" smtClean="0"/>
              <a:t>20•</a:t>
            </a:r>
            <a:r>
              <a:rPr lang="sr-Cyrl-BA" sz="2000" dirty="0" smtClean="0">
                <a:solidFill>
                  <a:srgbClr val="FF0000"/>
                </a:solidFill>
              </a:rPr>
              <a:t>2</a:t>
            </a:r>
            <a:r>
              <a:rPr lang="sr-Cyrl-BA" sz="2000" dirty="0" smtClean="0"/>
              <a:t>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1779662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•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177966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(4</a:t>
            </a:r>
            <a:r>
              <a:rPr lang="sr-Cyrl-BA" sz="2000" dirty="0"/>
              <a:t>:</a:t>
            </a:r>
            <a:r>
              <a:rPr lang="sr-Cyrl-BA" sz="2000" dirty="0" smtClean="0">
                <a:solidFill>
                  <a:srgbClr val="FF0000"/>
                </a:solidFill>
              </a:rPr>
              <a:t>2</a:t>
            </a:r>
            <a:r>
              <a:rPr lang="sr-Cyrl-BA" sz="2000" dirty="0" smtClean="0"/>
              <a:t>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699792" y="1779662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/>
              <a:t>=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15816" y="177966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40•2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1779662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/>
              <a:t>=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177966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80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4499992" y="1707654"/>
            <a:ext cx="4032448" cy="5040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</a:rPr>
              <a:t>Производ је остао </a:t>
            </a:r>
            <a:r>
              <a:rPr lang="sr-Cyrl-BA" dirty="0" err="1" smtClean="0">
                <a:solidFill>
                  <a:schemeClr val="tx1"/>
                </a:solidFill>
              </a:rPr>
              <a:t>непромијењен</a:t>
            </a:r>
            <a:r>
              <a:rPr lang="sr-Cyrl-BA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2355726"/>
            <a:ext cx="86409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Први чинилац ћемо умањити 4 пута, а други чинилац ћемо увећати 4 пута.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07704" y="285978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/>
              <a:t>(</a:t>
            </a:r>
            <a:r>
              <a:rPr lang="sr-Cyrl-BA" sz="2000" dirty="0" smtClean="0"/>
              <a:t>20:</a:t>
            </a:r>
            <a:r>
              <a:rPr lang="sr-Cyrl-BA" sz="2000" dirty="0">
                <a:solidFill>
                  <a:srgbClr val="FF0000"/>
                </a:solidFill>
              </a:rPr>
              <a:t>4</a:t>
            </a:r>
            <a:r>
              <a:rPr lang="sr-Cyrl-BA" sz="2000" dirty="0" smtClean="0"/>
              <a:t>)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627784" y="2859782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•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771800" y="285978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(4•</a:t>
            </a:r>
            <a:r>
              <a:rPr lang="sr-Cyrl-BA" sz="2000" dirty="0">
                <a:solidFill>
                  <a:srgbClr val="FF0000"/>
                </a:solidFill>
              </a:rPr>
              <a:t>4</a:t>
            </a:r>
            <a:r>
              <a:rPr lang="sr-Cyrl-BA" sz="2000" dirty="0" smtClean="0"/>
              <a:t>)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347864" y="2859782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/>
              <a:t>=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563888" y="285978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5•16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139952" y="2859782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/>
              <a:t>=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355976" y="285978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80</a:t>
            </a:r>
            <a:endParaRPr lang="en-US" sz="2000" dirty="0"/>
          </a:p>
        </p:txBody>
      </p:sp>
      <p:sp>
        <p:nvSpPr>
          <p:cNvPr id="21" name="Rounded Rectangle 20"/>
          <p:cNvSpPr/>
          <p:nvPr/>
        </p:nvSpPr>
        <p:spPr>
          <a:xfrm>
            <a:off x="4932040" y="2787774"/>
            <a:ext cx="4032448" cy="504056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</a:rPr>
              <a:t>Производ је остао </a:t>
            </a:r>
            <a:r>
              <a:rPr lang="sr-Cyrl-BA" smtClean="0">
                <a:solidFill>
                  <a:schemeClr val="tx1"/>
                </a:solidFill>
              </a:rPr>
              <a:t>непромијењен</a:t>
            </a:r>
            <a:r>
              <a:rPr lang="sr-Cyrl-BA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2" name="Picture 21" descr="3.png"/>
          <p:cNvPicPr>
            <a:picLocks noChangeAspect="1"/>
          </p:cNvPicPr>
          <p:nvPr/>
        </p:nvPicPr>
        <p:blipFill>
          <a:blip r:embed="rId3" cstate="print"/>
          <a:srcRect l="13273" t="13601" r="22071" b="17331"/>
          <a:stretch>
            <a:fillRect/>
          </a:stretch>
        </p:blipFill>
        <p:spPr>
          <a:xfrm rot="590289">
            <a:off x="7260560" y="4031100"/>
            <a:ext cx="2022298" cy="1300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animBg="1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  <p:bldP spid="20" grpId="0" build="allAtOnce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izajn bez naslova.png"/>
          <p:cNvPicPr>
            <a:picLocks noChangeAspect="1"/>
          </p:cNvPicPr>
          <p:nvPr/>
        </p:nvPicPr>
        <p:blipFill>
          <a:blip r:embed="rId2" cstate="print"/>
          <a:srcRect t="43000" b="37400"/>
          <a:stretch>
            <a:fillRect/>
          </a:stretch>
        </p:blipFill>
        <p:spPr>
          <a:xfrm>
            <a:off x="0" y="0"/>
            <a:ext cx="9144000" cy="771550"/>
          </a:xfrm>
          <a:prstGeom prst="rect">
            <a:avLst/>
          </a:prstGeom>
        </p:spPr>
      </p:pic>
      <p:pic>
        <p:nvPicPr>
          <p:cNvPr id="2" name="Picture 1" descr="Prva gimnazija Varaždin - Prin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219822"/>
            <a:ext cx="1642504" cy="192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1" b="94224" l="0" r="100000">
                        <a14:foregroundMark x1="44444" y1="82671" x2="21111" y2="88809"/>
                        <a14:foregroundMark x1="34444" y1="27798" x2="34444" y2="28159"/>
                        <a14:foregroundMark x1="55556" y1="23105" x2="66667" y2="274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715766"/>
            <a:ext cx="1152128" cy="195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loud Callout 3"/>
          <p:cNvSpPr/>
          <p:nvPr/>
        </p:nvSpPr>
        <p:spPr>
          <a:xfrm rot="256904">
            <a:off x="3130448" y="679386"/>
            <a:ext cx="3393394" cy="2018485"/>
          </a:xfrm>
          <a:prstGeom prst="cloudCallout">
            <a:avLst>
              <a:gd name="adj1" fmla="val -9112"/>
              <a:gd name="adj2" fmla="val 8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63888" y="771550"/>
            <a:ext cx="259228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Производ ће остати исти ако један чинилац повећамо, а други смањимо исти број пута</a:t>
            </a:r>
            <a:r>
              <a:rPr lang="sr-Cyrl-RS" dirty="0" smtClean="0">
                <a:solidFill>
                  <a:schemeClr val="accent6"/>
                </a:solidFill>
              </a:rPr>
              <a:t>.</a:t>
            </a:r>
            <a:endParaRPr lang="bs-Latn-BA" dirty="0" smtClean="0">
              <a:solidFill>
                <a:schemeClr val="accent6"/>
              </a:solidFill>
            </a:endParaRPr>
          </a:p>
          <a:p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971600" y="1779662"/>
            <a:ext cx="1944216" cy="792088"/>
          </a:xfrm>
          <a:prstGeom prst="wedgeRoundRectCallout">
            <a:avLst>
              <a:gd name="adj1" fmla="val -42457"/>
              <a:gd name="adj2" fmla="val 95673"/>
              <a:gd name="adj3" fmla="val 16667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solidFill>
                  <a:schemeClr val="tx1"/>
                </a:solidFill>
              </a:rPr>
              <a:t>Тачно!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732240" y="1347614"/>
            <a:ext cx="2160240" cy="1296144"/>
          </a:xfrm>
          <a:prstGeom prst="wedgeRoundRectCallout">
            <a:avLst>
              <a:gd name="adj1" fmla="val 9332"/>
              <a:gd name="adj2" fmla="val 69798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04248" y="1419622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Хајде да урадимо неколико задатака.</a:t>
            </a:r>
            <a:endParaRPr lang="bs-Latn-BA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11" name="Picture 10" descr="3.png"/>
          <p:cNvPicPr>
            <a:picLocks noChangeAspect="1"/>
          </p:cNvPicPr>
          <p:nvPr/>
        </p:nvPicPr>
        <p:blipFill>
          <a:blip r:embed="rId6" cstate="print"/>
          <a:srcRect l="13273" t="13601" r="22071" b="17331"/>
          <a:stretch>
            <a:fillRect/>
          </a:stretch>
        </p:blipFill>
        <p:spPr>
          <a:xfrm rot="590289">
            <a:off x="7260560" y="4031100"/>
            <a:ext cx="2022298" cy="1300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build="allAtOnce" animBg="1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71550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/>
              <a:t>Задаци за вјежбу:</a:t>
            </a:r>
            <a:endParaRPr lang="en-US" sz="2800" dirty="0"/>
          </a:p>
        </p:txBody>
      </p:sp>
      <p:pic>
        <p:nvPicPr>
          <p:cNvPr id="3" name="Picture 2" descr="Dizajn bez naslova.png"/>
          <p:cNvPicPr>
            <a:picLocks noChangeAspect="1"/>
          </p:cNvPicPr>
          <p:nvPr/>
        </p:nvPicPr>
        <p:blipFill>
          <a:blip r:embed="rId2" cstate="print"/>
          <a:srcRect t="43000" b="37400"/>
          <a:stretch>
            <a:fillRect/>
          </a:stretch>
        </p:blipFill>
        <p:spPr>
          <a:xfrm>
            <a:off x="0" y="0"/>
            <a:ext cx="9144000" cy="771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1347614"/>
            <a:ext cx="87129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1. Израчунај производ користећи својство сталности производа: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779662"/>
            <a:ext cx="11521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64•5=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177966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(</a:t>
            </a:r>
            <a:r>
              <a:rPr lang="sr-Cyrl-RS" sz="2000" dirty="0" smtClean="0">
                <a:solidFill>
                  <a:srgbClr val="FF0000"/>
                </a:solidFill>
              </a:rPr>
              <a:t>64:2</a:t>
            </a:r>
            <a:r>
              <a:rPr lang="sr-Cyrl-RS" sz="2000" dirty="0" smtClean="0"/>
              <a:t>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177966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•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23728" y="177966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(</a:t>
            </a:r>
            <a:r>
              <a:rPr lang="sr-Cyrl-RS" sz="2000" dirty="0" smtClean="0">
                <a:solidFill>
                  <a:srgbClr val="FF0000"/>
                </a:solidFill>
              </a:rPr>
              <a:t>5•2</a:t>
            </a:r>
            <a:r>
              <a:rPr lang="sr-Cyrl-RS" sz="2000" dirty="0" smtClean="0"/>
              <a:t>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699792" y="177966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=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1779662"/>
            <a:ext cx="11521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32•10= 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1779662"/>
            <a:ext cx="11521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320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2499742"/>
            <a:ext cx="11521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75•6= 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23728" y="249974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(</a:t>
            </a:r>
            <a:r>
              <a:rPr lang="sr-Cyrl-RS" sz="2000" dirty="0" smtClean="0">
                <a:solidFill>
                  <a:srgbClr val="FF0000"/>
                </a:solidFill>
              </a:rPr>
              <a:t>6:3</a:t>
            </a:r>
            <a:r>
              <a:rPr lang="sr-Cyrl-RS" sz="2000" dirty="0" smtClean="0"/>
              <a:t>)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259632" y="249974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(</a:t>
            </a:r>
            <a:r>
              <a:rPr lang="sr-Cyrl-RS" sz="2000" dirty="0" smtClean="0">
                <a:solidFill>
                  <a:srgbClr val="FF0000"/>
                </a:solidFill>
              </a:rPr>
              <a:t>75•3</a:t>
            </a:r>
            <a:r>
              <a:rPr lang="sr-Cyrl-RS" sz="2000" dirty="0" smtClean="0"/>
              <a:t>)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979712" y="249974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•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99792" y="2499742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=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843808" y="2499742"/>
            <a:ext cx="11521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225•2= 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35896" y="2499742"/>
            <a:ext cx="11521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4</a:t>
            </a:r>
            <a:r>
              <a:rPr lang="sr-Cyrl-RS" sz="2000" dirty="0" smtClean="0"/>
              <a:t>50 </a:t>
            </a:r>
          </a:p>
          <a:p>
            <a:endParaRPr lang="en-US" dirty="0"/>
          </a:p>
        </p:txBody>
      </p:sp>
      <p:pic>
        <p:nvPicPr>
          <p:cNvPr id="19" name="Picture 18" descr="3.png"/>
          <p:cNvPicPr>
            <a:picLocks noChangeAspect="1"/>
          </p:cNvPicPr>
          <p:nvPr/>
        </p:nvPicPr>
        <p:blipFill>
          <a:blip r:embed="rId3" cstate="print"/>
          <a:srcRect l="13273" t="13601" r="22071" b="17331"/>
          <a:stretch>
            <a:fillRect/>
          </a:stretch>
        </p:blipFill>
        <p:spPr>
          <a:xfrm rot="590289">
            <a:off x="7260560" y="4031100"/>
            <a:ext cx="2022298" cy="130093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52120" y="1779662"/>
            <a:ext cx="12961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64•5=</a:t>
            </a:r>
            <a:r>
              <a:rPr lang="en-US" sz="2000" dirty="0" smtClean="0"/>
              <a:t>320</a:t>
            </a:r>
            <a:r>
              <a:rPr lang="sr-Cyrl-RS" sz="2000" dirty="0" smtClean="0"/>
              <a:t> </a:t>
            </a: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52120" y="2499742"/>
            <a:ext cx="12961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75•6=</a:t>
            </a:r>
            <a:r>
              <a:rPr lang="en-US" sz="2000" dirty="0" smtClean="0"/>
              <a:t>450</a:t>
            </a:r>
            <a:r>
              <a:rPr lang="sr-Cyrl-RS" sz="20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21" grpId="0" build="allAtOnce"/>
      <p:bldP spid="2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zajn bez naslova.png"/>
          <p:cNvPicPr>
            <a:picLocks noChangeAspect="1"/>
          </p:cNvPicPr>
          <p:nvPr/>
        </p:nvPicPr>
        <p:blipFill>
          <a:blip r:embed="rId2" cstate="print"/>
          <a:srcRect t="43000" b="37400"/>
          <a:stretch>
            <a:fillRect/>
          </a:stretch>
        </p:blipFill>
        <p:spPr>
          <a:xfrm>
            <a:off x="0" y="0"/>
            <a:ext cx="9144000" cy="771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131590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2. Ако је    а•б=350</a:t>
            </a:r>
          </a:p>
          <a:p>
            <a:pPr algn="ctr"/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491630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(а•7) • (б:х)=350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149163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х= </a:t>
            </a:r>
            <a:endParaRPr lang="en-US" sz="2000" dirty="0"/>
          </a:p>
        </p:txBody>
      </p:sp>
      <p:pic>
        <p:nvPicPr>
          <p:cNvPr id="6" name="Picture 5" descr="upitnik.tif"/>
          <p:cNvPicPr>
            <a:picLocks noChangeAspect="1"/>
          </p:cNvPicPr>
          <p:nvPr/>
        </p:nvPicPr>
        <p:blipFill>
          <a:blip r:embed="rId3" cstate="print"/>
          <a:srcRect r="78350" b="72400"/>
          <a:stretch>
            <a:fillRect/>
          </a:stretch>
        </p:blipFill>
        <p:spPr>
          <a:xfrm>
            <a:off x="4067944" y="1419622"/>
            <a:ext cx="504056" cy="4819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48064" y="149163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х=</a:t>
            </a:r>
            <a:r>
              <a:rPr lang="sr-Cyrl-BA" sz="2000" dirty="0" smtClean="0"/>
              <a:t>7</a:t>
            </a:r>
            <a:endParaRPr lang="en-US" sz="2000" dirty="0"/>
          </a:p>
        </p:txBody>
      </p:sp>
      <p:pic>
        <p:nvPicPr>
          <p:cNvPr id="10" name="Picture 9" descr="3.png"/>
          <p:cNvPicPr>
            <a:picLocks noChangeAspect="1"/>
          </p:cNvPicPr>
          <p:nvPr/>
        </p:nvPicPr>
        <p:blipFill>
          <a:blip r:embed="rId4" cstate="print"/>
          <a:srcRect l="13273" t="13601" r="22071" b="17331"/>
          <a:stretch>
            <a:fillRect/>
          </a:stretch>
        </p:blipFill>
        <p:spPr>
          <a:xfrm rot="590289">
            <a:off x="7260560" y="4031100"/>
            <a:ext cx="2022298" cy="1300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  <p:bldP spid="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zajn bez naslova.png"/>
          <p:cNvPicPr>
            <a:picLocks noChangeAspect="1"/>
          </p:cNvPicPr>
          <p:nvPr/>
        </p:nvPicPr>
        <p:blipFill>
          <a:blip r:embed="rId2" cstate="print"/>
          <a:srcRect t="43000" b="37400"/>
          <a:stretch>
            <a:fillRect/>
          </a:stretch>
        </p:blipFill>
        <p:spPr>
          <a:xfrm>
            <a:off x="0" y="0"/>
            <a:ext cx="9144000" cy="771550"/>
          </a:xfrm>
          <a:prstGeom prst="rect">
            <a:avLst/>
          </a:prstGeom>
        </p:spPr>
      </p:pic>
      <p:sp>
        <p:nvSpPr>
          <p:cNvPr id="2" name="Oval Callout 1"/>
          <p:cNvSpPr/>
          <p:nvPr/>
        </p:nvSpPr>
        <p:spPr>
          <a:xfrm>
            <a:off x="3779912" y="771550"/>
            <a:ext cx="3600400" cy="2160240"/>
          </a:xfrm>
          <a:prstGeom prst="wedgeEllipseCallout">
            <a:avLst>
              <a:gd name="adj1" fmla="val 52322"/>
              <a:gd name="adj2" fmla="val 41024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95936" y="1059582"/>
            <a:ext cx="30963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Сада ће вам бити лако урадити задатке за задаћу. Задаци се налазе у уџбенику </a:t>
            </a:r>
          </a:p>
          <a:p>
            <a:pPr algn="ctr"/>
            <a:r>
              <a:rPr lang="sr-Cyrl-RS" sz="2000" dirty="0" smtClean="0"/>
              <a:t>на страни 70.</a:t>
            </a:r>
            <a:endParaRPr lang="en-US" sz="2000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61" b="94224" l="0" r="100000">
                        <a14:foregroundMark x1="44444" y1="82671" x2="21111" y2="88809"/>
                        <a14:foregroundMark x1="34444" y1="27798" x2="34444" y2="28159"/>
                        <a14:foregroundMark x1="55556" y1="23105" x2="66667" y2="274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715766"/>
            <a:ext cx="1152128" cy="195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899592" y="1851670"/>
            <a:ext cx="2016224" cy="864096"/>
          </a:xfrm>
          <a:prstGeom prst="wedgeRoundRectCallout">
            <a:avLst>
              <a:gd name="adj1" fmla="val -42205"/>
              <a:gd name="adj2" fmla="val 77096"/>
              <a:gd name="adj3" fmla="val 16667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71600" y="192367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/>
              <a:t>Срећно!</a:t>
            </a:r>
          </a:p>
          <a:p>
            <a:pPr algn="ctr"/>
            <a:r>
              <a:rPr lang="sr-Cyrl-BA" sz="2000" dirty="0" smtClean="0"/>
              <a:t>Довиђења!</a:t>
            </a:r>
            <a:endParaRPr lang="en-US" sz="2000" dirty="0"/>
          </a:p>
        </p:txBody>
      </p:sp>
      <p:pic>
        <p:nvPicPr>
          <p:cNvPr id="8" name="Picture 7" descr="3.png"/>
          <p:cNvPicPr>
            <a:picLocks noChangeAspect="1"/>
          </p:cNvPicPr>
          <p:nvPr/>
        </p:nvPicPr>
        <p:blipFill>
          <a:blip r:embed="rId5" cstate="print"/>
          <a:srcRect l="13273" t="13601" r="22071" b="17331"/>
          <a:stretch>
            <a:fillRect/>
          </a:stretch>
        </p:blipFill>
        <p:spPr>
          <a:xfrm rot="590289">
            <a:off x="7260560" y="4031100"/>
            <a:ext cx="2022298" cy="1300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Theme19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Theme19</Template>
  <TotalTime>241</TotalTime>
  <Words>215</Words>
  <Application>Microsoft Office PowerPoint</Application>
  <PresentationFormat>Projekcija na ekranu (16:9)</PresentationFormat>
  <Paragraphs>54</Paragraphs>
  <Slides>8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0" baseType="lpstr">
      <vt:lpstr>Arial</vt:lpstr>
      <vt:lpstr>Theme19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Dajana</dc:creator>
  <cp:lastModifiedBy>PC-Admin</cp:lastModifiedBy>
  <cp:revision>6</cp:revision>
  <dcterms:created xsi:type="dcterms:W3CDTF">2021-01-20T13:52:40Z</dcterms:created>
  <dcterms:modified xsi:type="dcterms:W3CDTF">2021-01-21T21:42:09Z</dcterms:modified>
</cp:coreProperties>
</file>